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Lst>
  <p:notesMasterIdLst>
    <p:notesMasterId r:id="rId21"/>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8E7BF3-CFEF-494B-A865-A186824EEA70}" type="datetimeFigureOut">
              <a:rPr lang="en-US" smtClean="0"/>
              <a:t>4/5/2022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7F473-DA8C-444F-87E0-F35912867104}" type="slidenum">
              <a:rPr lang="en-US" smtClean="0"/>
              <a:t>‹#›</a:t>
            </a:fld>
            <a:endParaRPr lang="en-US"/>
          </a:p>
        </p:txBody>
      </p:sp>
    </p:spTree>
    <p:extLst>
      <p:ext uri="{BB962C8B-B14F-4D97-AF65-F5344CB8AC3E}">
        <p14:creationId xmlns:p14="http://schemas.microsoft.com/office/powerpoint/2010/main" val="258611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2AE30B1D-AD3A-4A1D-95EA-E64386494C3B}" type="slidenum">
              <a:rPr lang="en-US">
                <a:solidFill>
                  <a:srgbClr val="000000"/>
                </a:solidFill>
                <a:latin typeface="Tahoma" pitchFamily="34" charset="0"/>
              </a:rPr>
              <a:pPr/>
              <a:t>1</a:t>
            </a:fld>
            <a:endParaRPr lang="en-US">
              <a:solidFill>
                <a:srgbClr val="000000"/>
              </a:solidFill>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C5A9B947-9FB1-4E54-84F3-EC6797D894DF}" type="slidenum">
              <a:rPr lang="en-US">
                <a:solidFill>
                  <a:srgbClr val="000000"/>
                </a:solidFill>
                <a:latin typeface="Tahoma" pitchFamily="34" charset="0"/>
              </a:rPr>
              <a:pPr/>
              <a:t>11</a:t>
            </a:fld>
            <a:endParaRPr lang="en-US">
              <a:solidFill>
                <a:srgbClr val="000000"/>
              </a:solidFill>
              <a:latin typeface="Taho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BC64618C-472F-4A6A-A6BF-CA9E42E7EEB6}" type="slidenum">
              <a:rPr lang="en-US">
                <a:solidFill>
                  <a:srgbClr val="000000"/>
                </a:solidFill>
                <a:latin typeface="Tahoma" pitchFamily="34" charset="0"/>
              </a:rPr>
              <a:pPr/>
              <a:t>12</a:t>
            </a:fld>
            <a:endParaRPr lang="en-US">
              <a:solidFill>
                <a:srgbClr val="000000"/>
              </a:solidFill>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EB5E0C6A-695D-4C80-98C6-EA6C5195DAAD}" type="slidenum">
              <a:rPr lang="en-US">
                <a:solidFill>
                  <a:srgbClr val="000000"/>
                </a:solidFill>
                <a:latin typeface="Tahoma" pitchFamily="34" charset="0"/>
              </a:rPr>
              <a:pPr/>
              <a:t>13</a:t>
            </a:fld>
            <a:endParaRPr lang="en-US">
              <a:solidFill>
                <a:srgbClr val="000000"/>
              </a:solidFill>
              <a:latin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174AA2C7-9032-43EE-AD62-211547AAD383}" type="slidenum">
              <a:rPr lang="en-US">
                <a:solidFill>
                  <a:srgbClr val="000000"/>
                </a:solidFill>
                <a:latin typeface="Tahoma" pitchFamily="34" charset="0"/>
              </a:rPr>
              <a:pPr/>
              <a:t>14</a:t>
            </a:fld>
            <a:endParaRPr lang="en-US">
              <a:solidFill>
                <a:srgbClr val="000000"/>
              </a:solidFill>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A5A78771-E3E2-4503-B28A-2D75BC61E6B7}" type="slidenum">
              <a:rPr lang="en-US">
                <a:solidFill>
                  <a:srgbClr val="000000"/>
                </a:solidFill>
                <a:latin typeface="Tahoma" pitchFamily="34" charset="0"/>
              </a:rPr>
              <a:pPr/>
              <a:t>16</a:t>
            </a:fld>
            <a:endParaRPr lang="en-US">
              <a:solidFill>
                <a:srgbClr val="000000"/>
              </a:solidFill>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E8CFFF3A-513D-4D16-9720-93E4A9C704FA}" type="slidenum">
              <a:rPr lang="en-US">
                <a:solidFill>
                  <a:srgbClr val="000000"/>
                </a:solidFill>
                <a:latin typeface="Tahoma" pitchFamily="34" charset="0"/>
              </a:rPr>
              <a:pPr/>
              <a:t>2</a:t>
            </a:fld>
            <a:endParaRPr lang="en-US">
              <a:solidFill>
                <a:srgbClr val="000000"/>
              </a:solidFill>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DC787DD2-F9A5-4CAE-88E7-557CA5A58B17}" type="slidenum">
              <a:rPr lang="en-US">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6058F382-41E6-4255-A9F9-9A221F521C9C}" type="slidenum">
              <a:rPr lang="en-US">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7204EF1-48D8-42CD-94DF-4B13C7464776}" type="slidenum">
              <a:rPr lang="en-US">
                <a:solidFill>
                  <a:prstClr val="black"/>
                </a:solidFill>
              </a:rPr>
              <a:pPr/>
              <a:t>6</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AAEC03E-E620-437F-A2A6-35C7022045A7}" type="slidenum">
              <a:rPr lang="en-US">
                <a:solidFill>
                  <a:prstClr val="black"/>
                </a:solidFill>
              </a: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512A24CC-66B6-4961-AF9E-F4A2D9F8C143}" type="slidenum">
              <a:rPr lang="en-US">
                <a:solidFill>
                  <a:prstClr val="black"/>
                </a:solidFill>
              </a:rPr>
              <a:pPr/>
              <a:t>8</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0C7795EE-86BB-4714-8DD0-95869B6E6CEC}" type="slidenum">
              <a:rPr lang="en-US">
                <a:solidFill>
                  <a:srgbClr val="000000"/>
                </a:solidFill>
                <a:latin typeface="Tahoma" pitchFamily="34" charset="0"/>
              </a:rPr>
              <a:pPr/>
              <a:t>9</a:t>
            </a:fld>
            <a:endParaRPr lang="en-US">
              <a:solidFill>
                <a:srgbClr val="000000"/>
              </a:solidFill>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7D235C47-6275-453C-9F5F-88040C0BBF9F}" type="slidenum">
              <a:rPr lang="en-US">
                <a:solidFill>
                  <a:srgbClr val="000000"/>
                </a:solidFill>
                <a:latin typeface="Tahoma" pitchFamily="34" charset="0"/>
              </a:rPr>
              <a:pPr/>
              <a:t>10</a:t>
            </a:fld>
            <a:endParaRPr lang="en-US">
              <a:solidFill>
                <a:srgbClr val="000000"/>
              </a:solidFill>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16" name="Footer Placeholder 16"/>
          <p:cNvSpPr>
            <a:spLocks noGrp="1"/>
          </p:cNvSpPr>
          <p:nvPr>
            <p:ph type="ftr" sz="quarter" idx="11"/>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17" name="Slide Number Placeholder 28"/>
          <p:cNvSpPr>
            <a:spLocks noGrp="1"/>
          </p:cNvSpPr>
          <p:nvPr>
            <p:ph type="sldNum" sz="quarter" idx="12"/>
          </p:nvPr>
        </p:nvSpPr>
        <p:spPr/>
        <p:txBody>
          <a:bodyPr/>
          <a:lstStyle>
            <a:lvl1pPr fontAlgn="auto">
              <a:spcBef>
                <a:spcPts val="0"/>
              </a:spcBef>
              <a:spcAft>
                <a:spcPts val="0"/>
              </a:spcAft>
              <a:defRPr>
                <a:latin typeface="+mn-lt"/>
                <a:cs typeface="+mn-cs"/>
              </a:defRPr>
            </a:lvl1pPr>
            <a:extLst/>
          </a:lstStyle>
          <a:p>
            <a:pPr>
              <a:defRPr/>
            </a:pPr>
            <a:fld id="{0E0605BE-0C50-4F9C-B20E-A7D4136544A1}" type="slidenum">
              <a:rPr lang="en-US"/>
              <a:pPr>
                <a:defRPr/>
              </a:pPr>
              <a:t>‹#›</a:t>
            </a:fld>
            <a:endParaRPr lang="en-US"/>
          </a:p>
        </p:txBody>
      </p:sp>
    </p:spTree>
    <p:extLst>
      <p:ext uri="{BB962C8B-B14F-4D97-AF65-F5344CB8AC3E}">
        <p14:creationId xmlns:p14="http://schemas.microsoft.com/office/powerpoint/2010/main" val="95618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C3DC774D-D0F9-4FC9-AB34-A51CA58FD030}" type="slidenum">
              <a:rPr lang="en-US"/>
              <a:pPr>
                <a:defRPr/>
              </a:pPr>
              <a:t>‹#›</a:t>
            </a:fld>
            <a:endParaRPr lang="en-US"/>
          </a:p>
        </p:txBody>
      </p:sp>
    </p:spTree>
    <p:extLst>
      <p:ext uri="{BB962C8B-B14F-4D97-AF65-F5344CB8AC3E}">
        <p14:creationId xmlns:p14="http://schemas.microsoft.com/office/powerpoint/2010/main" val="357988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A6945976-7FD7-4560-A5F1-36F8E37F0592}" type="slidenum">
              <a:rPr lang="en-US"/>
              <a:pPr>
                <a:defRPr/>
              </a:pPr>
              <a:t>‹#›</a:t>
            </a:fld>
            <a:endParaRPr lang="en-US"/>
          </a:p>
        </p:txBody>
      </p:sp>
    </p:spTree>
    <p:extLst>
      <p:ext uri="{BB962C8B-B14F-4D97-AF65-F5344CB8AC3E}">
        <p14:creationId xmlns:p14="http://schemas.microsoft.com/office/powerpoint/2010/main" val="394505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29ECB4FB-304E-4368-A103-85F8038C152D}" type="slidenum">
              <a:rPr lang="en-US"/>
              <a:pPr>
                <a:defRPr/>
              </a:pPr>
              <a:t>‹#›</a:t>
            </a:fld>
            <a:endParaRPr lang="en-US"/>
          </a:p>
        </p:txBody>
      </p:sp>
    </p:spTree>
    <p:extLst>
      <p:ext uri="{BB962C8B-B14F-4D97-AF65-F5344CB8AC3E}">
        <p14:creationId xmlns:p14="http://schemas.microsoft.com/office/powerpoint/2010/main" val="4063375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F3244E36-2F3A-4222-B48B-73FC0F23A18E}" type="slidenum">
              <a:rPr lang="en-US"/>
              <a:pPr>
                <a:defRPr/>
              </a:pPr>
              <a:t>‹#›</a:t>
            </a:fld>
            <a:endParaRPr lang="en-US"/>
          </a:p>
        </p:txBody>
      </p:sp>
    </p:spTree>
    <p:extLst>
      <p:ext uri="{BB962C8B-B14F-4D97-AF65-F5344CB8AC3E}">
        <p14:creationId xmlns:p14="http://schemas.microsoft.com/office/powerpoint/2010/main" val="234323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F9FD0FB8-5441-4982-BCCA-33B8C59720F9}" type="slidenum">
              <a:rPr lang="en-US"/>
              <a:pPr>
                <a:defRPr/>
              </a:pPr>
              <a:t>‹#›</a:t>
            </a:fld>
            <a:endParaRPr lang="en-US"/>
          </a:p>
        </p:txBody>
      </p:sp>
    </p:spTree>
    <p:extLst>
      <p:ext uri="{BB962C8B-B14F-4D97-AF65-F5344CB8AC3E}">
        <p14:creationId xmlns:p14="http://schemas.microsoft.com/office/powerpoint/2010/main" val="3719431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FAD3DD4E-1A6F-4776-A62C-5496063D9138}" type="slidenum">
              <a:rPr lang="en-US"/>
              <a:pPr>
                <a:defRPr/>
              </a:pPr>
              <a:t>‹#›</a:t>
            </a:fld>
            <a:endParaRPr lang="en-US"/>
          </a:p>
        </p:txBody>
      </p:sp>
    </p:spTree>
    <p:extLst>
      <p:ext uri="{BB962C8B-B14F-4D97-AF65-F5344CB8AC3E}">
        <p14:creationId xmlns:p14="http://schemas.microsoft.com/office/powerpoint/2010/main" val="3458173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4C2E8F3C-4C08-49E5-BE10-9A1282E4D825}" type="slidenum">
              <a:rPr lang="en-US"/>
              <a:pPr>
                <a:defRPr/>
              </a:pPr>
              <a:t>‹#›</a:t>
            </a:fld>
            <a:endParaRPr lang="en-US"/>
          </a:p>
        </p:txBody>
      </p:sp>
    </p:spTree>
    <p:extLst>
      <p:ext uri="{BB962C8B-B14F-4D97-AF65-F5344CB8AC3E}">
        <p14:creationId xmlns:p14="http://schemas.microsoft.com/office/powerpoint/2010/main" val="2952108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D5757F1D-7440-407C-8E8D-89725D9B4475}" type="slidenum">
              <a:rPr lang="en-US"/>
              <a:pPr>
                <a:defRPr/>
              </a:pPr>
              <a:t>‹#›</a:t>
            </a:fld>
            <a:endParaRPr lang="en-US"/>
          </a:p>
        </p:txBody>
      </p:sp>
    </p:spTree>
    <p:extLst>
      <p:ext uri="{BB962C8B-B14F-4D97-AF65-F5344CB8AC3E}">
        <p14:creationId xmlns:p14="http://schemas.microsoft.com/office/powerpoint/2010/main" val="3588448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5702E921-DDB8-4024-B95A-88DADF3588F7}" type="slidenum">
              <a:rPr lang="en-US"/>
              <a:pPr>
                <a:defRPr/>
              </a:pPr>
              <a:t>‹#›</a:t>
            </a:fld>
            <a:endParaRPr lang="en-US"/>
          </a:p>
        </p:txBody>
      </p:sp>
    </p:spTree>
    <p:extLst>
      <p:ext uri="{BB962C8B-B14F-4D97-AF65-F5344CB8AC3E}">
        <p14:creationId xmlns:p14="http://schemas.microsoft.com/office/powerpoint/2010/main" val="4221651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2D52B9F8-34D2-42AD-90AA-BB664BF45821}" type="slidenum">
              <a:rPr lang="en-US"/>
              <a:pPr>
                <a:defRPr/>
              </a:pPr>
              <a:t>‹#›</a:t>
            </a:fld>
            <a:endParaRPr lang="en-US"/>
          </a:p>
        </p:txBody>
      </p:sp>
    </p:spTree>
    <p:extLst>
      <p:ext uri="{BB962C8B-B14F-4D97-AF65-F5344CB8AC3E}">
        <p14:creationId xmlns:p14="http://schemas.microsoft.com/office/powerpoint/2010/main" val="99763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1F63798F-E65E-4F6B-BDD1-27861F32CC14}" type="slidenum">
              <a:rPr lang="en-US"/>
              <a:pPr>
                <a:defRPr/>
              </a:pPr>
              <a:t>‹#›</a:t>
            </a:fld>
            <a:endParaRPr lang="en-US"/>
          </a:p>
        </p:txBody>
      </p:sp>
    </p:spTree>
    <p:extLst>
      <p:ext uri="{BB962C8B-B14F-4D97-AF65-F5344CB8AC3E}">
        <p14:creationId xmlns:p14="http://schemas.microsoft.com/office/powerpoint/2010/main" val="6529680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71DC3D2A-99B8-4B1E-9A4E-6898E3339160}" type="slidenum">
              <a:rPr lang="en-US"/>
              <a:pPr>
                <a:defRPr/>
              </a:pPr>
              <a:t>‹#›</a:t>
            </a:fld>
            <a:endParaRPr lang="en-US"/>
          </a:p>
        </p:txBody>
      </p:sp>
    </p:spTree>
    <p:extLst>
      <p:ext uri="{BB962C8B-B14F-4D97-AF65-F5344CB8AC3E}">
        <p14:creationId xmlns:p14="http://schemas.microsoft.com/office/powerpoint/2010/main" val="2317831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A4058875-B6F8-4C3D-B4B1-A722ABA4A9AD}" type="slidenum">
              <a:rPr lang="en-US"/>
              <a:pPr>
                <a:defRPr/>
              </a:pPr>
              <a:t>‹#›</a:t>
            </a:fld>
            <a:endParaRPr lang="en-US"/>
          </a:p>
        </p:txBody>
      </p:sp>
    </p:spTree>
    <p:extLst>
      <p:ext uri="{BB962C8B-B14F-4D97-AF65-F5344CB8AC3E}">
        <p14:creationId xmlns:p14="http://schemas.microsoft.com/office/powerpoint/2010/main" val="2535995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857C9A9B-9A3A-4401-B7CC-17160B45F70F}" type="slidenum">
              <a:rPr lang="en-US"/>
              <a:pPr>
                <a:defRPr/>
              </a:pPr>
              <a:t>‹#›</a:t>
            </a:fld>
            <a:endParaRPr lang="en-US"/>
          </a:p>
        </p:txBody>
      </p:sp>
    </p:spTree>
    <p:extLst>
      <p:ext uri="{BB962C8B-B14F-4D97-AF65-F5344CB8AC3E}">
        <p14:creationId xmlns:p14="http://schemas.microsoft.com/office/powerpoint/2010/main" val="1252571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rtlCol="0">
            <a:normAutofit/>
          </a:bodyPr>
          <a:lstStyle/>
          <a:p>
            <a:pPr lvl="0"/>
            <a:endParaRPr lang="en-US" noProof="0" smtClean="0"/>
          </a:p>
        </p:txBody>
      </p:sp>
      <p:sp>
        <p:nvSpPr>
          <p:cNvPr id="4" name="Rectangle 12"/>
          <p:cNvSpPr>
            <a:spLocks noGrp="1" noChangeArrowheads="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atin typeface="+mn-lt"/>
                <a:cs typeface="+mn-cs"/>
              </a:defRPr>
            </a:lvl1pPr>
          </a:lstStyle>
          <a:p>
            <a:pPr>
              <a:defRPr/>
            </a:pPr>
            <a:fld id="{E8224EC1-A684-4C8A-BBB4-41736E2197DC}" type="slidenum">
              <a:rPr lang="en-US"/>
              <a:pPr>
                <a:defRPr/>
              </a:pPr>
              <a:t>‹#›</a:t>
            </a:fld>
            <a:endParaRPr lang="en-US"/>
          </a:p>
        </p:txBody>
      </p:sp>
    </p:spTree>
    <p:extLst>
      <p:ext uri="{BB962C8B-B14F-4D97-AF65-F5344CB8AC3E}">
        <p14:creationId xmlns:p14="http://schemas.microsoft.com/office/powerpoint/2010/main" val="104530573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EED0AEF8-235A-40AF-9994-94EC5B28F1A4}"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E9FFA0-146C-4706-955A-9F3460CB1539}"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38717724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74232DB2-1659-47F4-BABA-EC6B4C5DAC33}"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F1D961D-AB29-4ABE-83A6-6DAF5F3662C9}"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120802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C9666A-1969-4DB7-B287-1D6A56E0DF44}"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8C0DB4E-3768-4A96-84BC-C791076363CD}"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2887907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B2F8465C-9542-4D96-AD75-818E55A2F59F}" type="datetimeFigureOut">
              <a:rPr lang="id-ID">
                <a:solidFill>
                  <a:prstClr val="black">
                    <a:tint val="75000"/>
                  </a:prstClr>
                </a:solidFill>
              </a:rPr>
              <a:pPr>
                <a:defRPr/>
              </a:pPr>
              <a:t>05/04/2022</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729EC90-AC24-417F-A0C2-6ACDC16E5F90}"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13570718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49087E11-FB75-4026-9267-6845512D7A94}" type="datetimeFigureOut">
              <a:rPr lang="id-ID">
                <a:solidFill>
                  <a:prstClr val="black">
                    <a:tint val="75000"/>
                  </a:prstClr>
                </a:solidFill>
              </a:rPr>
              <a:pPr>
                <a:defRPr/>
              </a:pPr>
              <a:t>05/04/2022</a:t>
            </a:fld>
            <a:endParaRPr lang="id-ID">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7F1F26-1EFB-4D44-AAD4-1B584FDD0B3F}"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28090772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53FE2CD-5347-4364-92F3-6802EFAE40B5}" type="datetimeFigureOut">
              <a:rPr lang="id-ID">
                <a:solidFill>
                  <a:prstClr val="black">
                    <a:tint val="75000"/>
                  </a:prstClr>
                </a:solidFill>
              </a:rPr>
              <a:pPr>
                <a:defRPr/>
              </a:pPr>
              <a:t>05/04/2022</a:t>
            </a:fld>
            <a:endParaRPr lang="id-ID">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89E7BA1E-B801-40A0-8E8C-9461A8E2AD53}"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380711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Lst>
              <a:gd name="T0" fmla="*/ 0 w 2736"/>
              <a:gd name="T1" fmla="*/ 3648 h 3648"/>
              <a:gd name="T2" fmla="*/ 720 w 2736"/>
              <a:gd name="T3" fmla="*/ 2016 h 3648"/>
              <a:gd name="T4" fmla="*/ 2736 w 2736"/>
              <a:gd name="T5" fmla="*/ 0 h 3648"/>
              <a:gd name="T6" fmla="*/ 2736 w 2736"/>
              <a:gd name="T7" fmla="*/ 96 h 3648"/>
              <a:gd name="T8" fmla="*/ 744 w 2736"/>
              <a:gd name="T9" fmla="*/ 2038 h 3648"/>
              <a:gd name="T10" fmla="*/ 48 w 2736"/>
              <a:gd name="T11" fmla="*/ 3648 h 3648"/>
              <a:gd name="T12" fmla="*/ 0 w 2736"/>
              <a:gd name="T13" fmla="*/ 3648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prstClr val="white"/>
              </a:solidFill>
              <a:cs typeface="Arial" charset="0"/>
            </a:endParaRPr>
          </a:p>
        </p:txBody>
      </p:sp>
      <p:sp>
        <p:nvSpPr>
          <p:cNvPr id="5" name="Freeform 18"/>
          <p:cNvSpPr>
            <a:spLocks/>
          </p:cNvSpPr>
          <p:nvPr/>
        </p:nvSpPr>
        <p:spPr bwMode="auto">
          <a:xfrm>
            <a:off x="374650" y="0"/>
            <a:ext cx="5513388" cy="6615113"/>
          </a:xfrm>
          <a:custGeom>
            <a:avLst/>
            <a:gdLst>
              <a:gd name="T0" fmla="*/ 0 w 3504"/>
              <a:gd name="T1" fmla="*/ 4080 h 4128"/>
              <a:gd name="T2" fmla="*/ 0 w 3504"/>
              <a:gd name="T3" fmla="*/ 4128 h 4128"/>
              <a:gd name="T4" fmla="*/ 3504 w 3504"/>
              <a:gd name="T5" fmla="*/ 2640 h 4128"/>
              <a:gd name="T6" fmla="*/ 2880 w 3504"/>
              <a:gd name="T7" fmla="*/ 0 h 4128"/>
              <a:gd name="T8" fmla="*/ 2832 w 3504"/>
              <a:gd name="T9" fmla="*/ 0 h 4128"/>
              <a:gd name="T10" fmla="*/ 3465 w 3504"/>
              <a:gd name="T11" fmla="*/ 2619 h 4128"/>
              <a:gd name="T12" fmla="*/ 0 w 3504"/>
              <a:gd name="T13" fmla="*/ 4080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prstClr val="white"/>
              </a:solidFill>
              <a:cs typeface="Arial" charset="0"/>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base">
              <a:spcBef>
                <a:spcPct val="0"/>
              </a:spcBef>
              <a:spcAft>
                <a:spcPct val="0"/>
              </a:spcAft>
              <a:defRPr/>
            </a:pPr>
            <a:endParaRPr lang="en-US">
              <a:solidFill>
                <a:prstClr val="white"/>
              </a:solidFill>
              <a:latin typeface="Tahoma" pitchFamily="34" charset="0"/>
              <a:cs typeface="Arial" charset="0"/>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26" name="Footer Placeholder 4"/>
          <p:cNvSpPr>
            <a:spLocks noGrp="1"/>
          </p:cNvSpPr>
          <p:nvPr>
            <p:ph type="ftr" sz="quarter" idx="11"/>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27" name="Slide Number Placeholder 5"/>
          <p:cNvSpPr>
            <a:spLocks noGrp="1"/>
          </p:cNvSpPr>
          <p:nvPr>
            <p:ph type="sldNum" sz="quarter" idx="12"/>
          </p:nvPr>
        </p:nvSpPr>
        <p:spPr/>
        <p:txBody>
          <a:bodyPr/>
          <a:lstStyle>
            <a:lvl1pPr fontAlgn="auto">
              <a:spcBef>
                <a:spcPts val="0"/>
              </a:spcBef>
              <a:spcAft>
                <a:spcPts val="0"/>
              </a:spcAft>
              <a:defRPr>
                <a:latin typeface="+mn-lt"/>
                <a:cs typeface="+mn-cs"/>
              </a:defRPr>
            </a:lvl1pPr>
            <a:extLst/>
          </a:lstStyle>
          <a:p>
            <a:pPr>
              <a:defRPr/>
            </a:pPr>
            <a:fld id="{15637597-57E1-4731-A597-600C6C02426B}" type="slidenum">
              <a:rPr lang="en-US"/>
              <a:pPr>
                <a:defRPr/>
              </a:pPr>
              <a:t>‹#›</a:t>
            </a:fld>
            <a:endParaRPr lang="en-US"/>
          </a:p>
        </p:txBody>
      </p:sp>
    </p:spTree>
    <p:extLst>
      <p:ext uri="{BB962C8B-B14F-4D97-AF65-F5344CB8AC3E}">
        <p14:creationId xmlns:p14="http://schemas.microsoft.com/office/powerpoint/2010/main" val="893262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044913-D975-4135-9C01-61E2A9F46C80}" type="datetimeFigureOut">
              <a:rPr lang="id-ID">
                <a:solidFill>
                  <a:prstClr val="black">
                    <a:tint val="75000"/>
                  </a:prstClr>
                </a:solidFill>
              </a:rPr>
              <a:pPr>
                <a:defRPr/>
              </a:pPr>
              <a:t>05/04/2022</a:t>
            </a:fld>
            <a:endParaRPr lang="id-ID">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013C23F-4A30-4539-8020-7E2A8A2BBEA1}"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1529708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840A39-A97A-4EDB-ABE2-AB4FF5274062}" type="datetimeFigureOut">
              <a:rPr lang="id-ID">
                <a:solidFill>
                  <a:prstClr val="black">
                    <a:tint val="75000"/>
                  </a:prstClr>
                </a:solidFill>
              </a:rPr>
              <a:pPr>
                <a:defRPr/>
              </a:pPr>
              <a:t>05/04/2022</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C4FBE6-BAA4-4751-8559-BCF3DBF25599}"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7535261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B71968-7E12-4549-AD84-3D96AD429DC1}" type="datetimeFigureOut">
              <a:rPr lang="id-ID">
                <a:solidFill>
                  <a:prstClr val="black">
                    <a:tint val="75000"/>
                  </a:prstClr>
                </a:solidFill>
              </a:rPr>
              <a:pPr>
                <a:defRPr/>
              </a:pPr>
              <a:t>05/04/2022</a:t>
            </a:fld>
            <a:endParaRPr lang="id-ID">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E4EEC74-6843-4AF9-8398-2BA84B77D720}"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19924067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D3C2801E-0264-4C52-8E92-80E72B060EB2}"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3E87B09-648C-4D83-B578-3976C6AADB63}"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27066724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2A768F88-2658-4C9E-BFAB-7ECAB759DD9C}"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9C5CCE-1243-483C-A0B8-86023AE44897}"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27561996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rtlCol="0">
            <a:normAutofit/>
          </a:bodyPr>
          <a:lstStyle/>
          <a:p>
            <a:pPr lvl="0"/>
            <a:endParaRPr lang="en-US" noProof="0" smtClean="0"/>
          </a:p>
        </p:txBody>
      </p:sp>
      <p:sp>
        <p:nvSpPr>
          <p:cNvPr id="4" name="Rectangle 19"/>
          <p:cNvSpPr>
            <a:spLocks noGrp="1" noChangeArrowheads="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Rectangle 20"/>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Rectangle 21"/>
          <p:cNvSpPr>
            <a:spLocks noGrp="1" noChangeArrowheads="1"/>
          </p:cNvSpPr>
          <p:nvPr>
            <p:ph type="sldNum" sz="quarter" idx="12"/>
          </p:nvPr>
        </p:nvSpPr>
        <p:spPr/>
        <p:txBody>
          <a:bodyPr/>
          <a:lstStyle>
            <a:lvl1pPr>
              <a:defRPr/>
            </a:lvl1pPr>
          </a:lstStyle>
          <a:p>
            <a:pPr>
              <a:defRPr/>
            </a:pPr>
            <a:fld id="{A6596C2C-5DC9-4611-9940-28E4CA775B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611790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grpSp>
      <p:sp>
        <p:nvSpPr>
          <p:cNvPr id="69642"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6964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fontAlgn="auto">
              <a:spcBef>
                <a:spcPts val="0"/>
              </a:spcBef>
              <a:spcAft>
                <a:spcPts val="0"/>
              </a:spcAft>
              <a:defRPr/>
            </a:lvl1pPr>
          </a:lstStyle>
          <a:p>
            <a:pPr>
              <a:defRPr/>
            </a:pPr>
            <a:endParaRPr lang="en-US"/>
          </a:p>
        </p:txBody>
      </p:sp>
      <p:sp>
        <p:nvSpPr>
          <p:cNvPr id="13"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14"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489D2F28-14ED-4D9D-BE30-D5C387150854}" type="slidenum">
              <a:rPr lang="en-US"/>
              <a:pPr>
                <a:defRPr/>
              </a:pPr>
              <a:t>‹#›</a:t>
            </a:fld>
            <a:endParaRPr lang="en-US"/>
          </a:p>
        </p:txBody>
      </p:sp>
    </p:spTree>
    <p:extLst>
      <p:ext uri="{BB962C8B-B14F-4D97-AF65-F5344CB8AC3E}">
        <p14:creationId xmlns:p14="http://schemas.microsoft.com/office/powerpoint/2010/main" val="305633378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8D94EF56-25AA-4E95-9449-E8545FDC779D}" type="slidenum">
              <a:rPr lang="en-US"/>
              <a:pPr>
                <a:defRPr/>
              </a:pPr>
              <a:t>‹#›</a:t>
            </a:fld>
            <a:endParaRPr lang="en-US"/>
          </a:p>
        </p:txBody>
      </p:sp>
    </p:spTree>
    <p:extLst>
      <p:ext uri="{BB962C8B-B14F-4D97-AF65-F5344CB8AC3E}">
        <p14:creationId xmlns:p14="http://schemas.microsoft.com/office/powerpoint/2010/main" val="42674099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A27FB188-5E44-426F-9A7D-9A788BB27021}" type="slidenum">
              <a:rPr lang="en-US"/>
              <a:pPr>
                <a:defRPr/>
              </a:pPr>
              <a:t>‹#›</a:t>
            </a:fld>
            <a:endParaRPr lang="en-US"/>
          </a:p>
        </p:txBody>
      </p:sp>
    </p:spTree>
    <p:extLst>
      <p:ext uri="{BB962C8B-B14F-4D97-AF65-F5344CB8AC3E}">
        <p14:creationId xmlns:p14="http://schemas.microsoft.com/office/powerpoint/2010/main" val="34835507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71CC347C-6371-4496-AF9A-973B55E56B1C}" type="slidenum">
              <a:rPr lang="en-US"/>
              <a:pPr>
                <a:defRPr/>
              </a:pPr>
              <a:t>‹#›</a:t>
            </a:fld>
            <a:endParaRPr lang="en-US"/>
          </a:p>
        </p:txBody>
      </p:sp>
    </p:spTree>
    <p:extLst>
      <p:ext uri="{BB962C8B-B14F-4D97-AF65-F5344CB8AC3E}">
        <p14:creationId xmlns:p14="http://schemas.microsoft.com/office/powerpoint/2010/main" val="346374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atin typeface="+mn-lt"/>
                <a:cs typeface="+mn-cs"/>
              </a:defRPr>
            </a:lvl1pPr>
            <a:extLst/>
          </a:lstStyle>
          <a:p>
            <a:pPr>
              <a:defRPr/>
            </a:pPr>
            <a:fld id="{A6C7D6FB-CB09-4E86-A5C0-0ED1B2DD994D}" type="slidenum">
              <a:rPr lang="en-US"/>
              <a:pPr>
                <a:defRPr/>
              </a:pPr>
              <a:t>‹#›</a:t>
            </a:fld>
            <a:endParaRPr lang="en-US"/>
          </a:p>
        </p:txBody>
      </p:sp>
    </p:spTree>
    <p:extLst>
      <p:ext uri="{BB962C8B-B14F-4D97-AF65-F5344CB8AC3E}">
        <p14:creationId xmlns:p14="http://schemas.microsoft.com/office/powerpoint/2010/main" val="20815536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9F77DD04-7675-4621-A29E-575986AB39CE}" type="slidenum">
              <a:rPr lang="en-US"/>
              <a:pPr>
                <a:defRPr/>
              </a:pPr>
              <a:t>‹#›</a:t>
            </a:fld>
            <a:endParaRPr lang="en-US"/>
          </a:p>
        </p:txBody>
      </p:sp>
    </p:spTree>
    <p:extLst>
      <p:ext uri="{BB962C8B-B14F-4D97-AF65-F5344CB8AC3E}">
        <p14:creationId xmlns:p14="http://schemas.microsoft.com/office/powerpoint/2010/main" val="602555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64A39C8A-7150-4E61-9E4F-D8A82E247D4F}" type="slidenum">
              <a:rPr lang="en-US"/>
              <a:pPr>
                <a:defRPr/>
              </a:pPr>
              <a:t>‹#›</a:t>
            </a:fld>
            <a:endParaRPr lang="en-US"/>
          </a:p>
        </p:txBody>
      </p:sp>
    </p:spTree>
    <p:extLst>
      <p:ext uri="{BB962C8B-B14F-4D97-AF65-F5344CB8AC3E}">
        <p14:creationId xmlns:p14="http://schemas.microsoft.com/office/powerpoint/2010/main" val="226343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E451A2D9-D733-44AE-8F19-ACB80AC8259A}" type="slidenum">
              <a:rPr lang="en-US"/>
              <a:pPr>
                <a:defRPr/>
              </a:pPr>
              <a:t>‹#›</a:t>
            </a:fld>
            <a:endParaRPr lang="en-US"/>
          </a:p>
        </p:txBody>
      </p:sp>
    </p:spTree>
    <p:extLst>
      <p:ext uri="{BB962C8B-B14F-4D97-AF65-F5344CB8AC3E}">
        <p14:creationId xmlns:p14="http://schemas.microsoft.com/office/powerpoint/2010/main" val="4477039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BD2828A6-979F-4DE0-901F-8DA7577666F6}" type="slidenum">
              <a:rPr lang="en-US"/>
              <a:pPr>
                <a:defRPr/>
              </a:pPr>
              <a:t>‹#›</a:t>
            </a:fld>
            <a:endParaRPr lang="en-US"/>
          </a:p>
        </p:txBody>
      </p:sp>
    </p:spTree>
    <p:extLst>
      <p:ext uri="{BB962C8B-B14F-4D97-AF65-F5344CB8AC3E}">
        <p14:creationId xmlns:p14="http://schemas.microsoft.com/office/powerpoint/2010/main" val="36460968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5E36EE9B-6F00-498F-BE5F-59819FBE0620}" type="slidenum">
              <a:rPr lang="en-US"/>
              <a:pPr>
                <a:defRPr/>
              </a:pPr>
              <a:t>‹#›</a:t>
            </a:fld>
            <a:endParaRPr lang="en-US"/>
          </a:p>
        </p:txBody>
      </p:sp>
    </p:spTree>
    <p:extLst>
      <p:ext uri="{BB962C8B-B14F-4D97-AF65-F5344CB8AC3E}">
        <p14:creationId xmlns:p14="http://schemas.microsoft.com/office/powerpoint/2010/main" val="42570459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BD1E40C0-FF2F-416C-8768-78B191CAD8C7}" type="slidenum">
              <a:rPr lang="en-US"/>
              <a:pPr>
                <a:defRPr/>
              </a:pPr>
              <a:t>‹#›</a:t>
            </a:fld>
            <a:endParaRPr lang="en-US"/>
          </a:p>
        </p:txBody>
      </p:sp>
    </p:spTree>
    <p:extLst>
      <p:ext uri="{BB962C8B-B14F-4D97-AF65-F5344CB8AC3E}">
        <p14:creationId xmlns:p14="http://schemas.microsoft.com/office/powerpoint/2010/main" val="17040400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6A1AB2EA-0566-455C-B296-AF05DA245B2A}" type="slidenum">
              <a:rPr lang="en-US"/>
              <a:pPr>
                <a:defRPr/>
              </a:pPr>
              <a:t>‹#›</a:t>
            </a:fld>
            <a:endParaRPr lang="en-US"/>
          </a:p>
        </p:txBody>
      </p:sp>
    </p:spTree>
    <p:extLst>
      <p:ext uri="{BB962C8B-B14F-4D97-AF65-F5344CB8AC3E}">
        <p14:creationId xmlns:p14="http://schemas.microsoft.com/office/powerpoint/2010/main" val="7206553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12"/>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13"/>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14"/>
          <p:cNvSpPr>
            <a:spLocks noGrp="1" noChangeArrowheads="1"/>
          </p:cNvSpPr>
          <p:nvPr>
            <p:ph type="sldNum" sz="quarter" idx="12"/>
          </p:nvPr>
        </p:nvSpPr>
        <p:spPr/>
        <p:txBody>
          <a:bodyPr/>
          <a:lstStyle>
            <a:lvl1pPr fontAlgn="auto">
              <a:spcBef>
                <a:spcPts val="0"/>
              </a:spcBef>
              <a:spcAft>
                <a:spcPts val="0"/>
              </a:spcAft>
              <a:defRPr/>
            </a:lvl1pPr>
          </a:lstStyle>
          <a:p>
            <a:pPr>
              <a:defRPr/>
            </a:pPr>
            <a:fld id="{95859B68-9DDF-4B8B-965B-F7E45C4A2E48}" type="slidenum">
              <a:rPr lang="en-US"/>
              <a:pPr>
                <a:defRPr/>
              </a:pPr>
              <a:t>‹#›</a:t>
            </a:fld>
            <a:endParaRPr lang="en-US"/>
          </a:p>
        </p:txBody>
      </p:sp>
    </p:spTree>
    <p:extLst>
      <p:ext uri="{BB962C8B-B14F-4D97-AF65-F5344CB8AC3E}">
        <p14:creationId xmlns:p14="http://schemas.microsoft.com/office/powerpoint/2010/main" val="20802304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18" name="Footer Placeholder 7"/>
          <p:cNvSpPr>
            <a:spLocks noGrp="1"/>
          </p:cNvSpPr>
          <p:nvPr>
            <p:ph type="ftr" sz="quarter" idx="11"/>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19" name="Slide Number Placeholder 8"/>
          <p:cNvSpPr>
            <a:spLocks noGrp="1"/>
          </p:cNvSpPr>
          <p:nvPr>
            <p:ph type="sldNum" sz="quarter" idx="12"/>
          </p:nvPr>
        </p:nvSpPr>
        <p:spPr/>
        <p:txBody>
          <a:bodyPr/>
          <a:lstStyle>
            <a:lvl1pPr fontAlgn="auto">
              <a:spcBef>
                <a:spcPts val="0"/>
              </a:spcBef>
              <a:spcAft>
                <a:spcPts val="0"/>
              </a:spcAft>
              <a:defRPr>
                <a:latin typeface="+mn-lt"/>
                <a:cs typeface="+mn-cs"/>
              </a:defRPr>
            </a:lvl1pPr>
            <a:extLst/>
          </a:lstStyle>
          <a:p>
            <a:pPr>
              <a:defRPr/>
            </a:pPr>
            <a:fld id="{4A9A0A9F-FE06-46CD-9737-8F8D07528862}" type="slidenum">
              <a:rPr lang="en-US"/>
              <a:pPr>
                <a:defRPr/>
              </a:pPr>
              <a:t>‹#›</a:t>
            </a:fld>
            <a:endParaRPr lang="en-US"/>
          </a:p>
        </p:txBody>
      </p:sp>
    </p:spTree>
    <p:extLst>
      <p:ext uri="{BB962C8B-B14F-4D97-AF65-F5344CB8AC3E}">
        <p14:creationId xmlns:p14="http://schemas.microsoft.com/office/powerpoint/2010/main" val="3737123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E17BD0A6-56CE-4DF2-B93D-8E3C48C36BE7}" type="slidenum">
              <a:rPr lang="en-US"/>
              <a:pPr>
                <a:defRPr/>
              </a:pPr>
              <a:t>‹#›</a:t>
            </a:fld>
            <a:endParaRPr lang="en-US"/>
          </a:p>
        </p:txBody>
      </p:sp>
    </p:spTree>
    <p:extLst>
      <p:ext uri="{BB962C8B-B14F-4D97-AF65-F5344CB8AC3E}">
        <p14:creationId xmlns:p14="http://schemas.microsoft.com/office/powerpoint/2010/main" val="2059714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extLst/>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atin typeface="+mn-lt"/>
                <a:cs typeface="+mn-cs"/>
              </a:defRPr>
            </a:lvl1pPr>
            <a:extLst/>
          </a:lstStyle>
          <a:p>
            <a:pPr>
              <a:defRPr/>
            </a:pPr>
            <a:fld id="{B8AAAD9E-1FC7-4C8B-B22C-4D9F49404007}" type="slidenum">
              <a:rPr lang="en-US"/>
              <a:pPr>
                <a:defRPr/>
              </a:pPr>
              <a:t>‹#›</a:t>
            </a:fld>
            <a:endParaRPr lang="en-US"/>
          </a:p>
        </p:txBody>
      </p:sp>
    </p:spTree>
    <p:extLst>
      <p:ext uri="{BB962C8B-B14F-4D97-AF65-F5344CB8AC3E}">
        <p14:creationId xmlns:p14="http://schemas.microsoft.com/office/powerpoint/2010/main" val="388108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2"/>
          <p:cNvSpPr>
            <a:spLocks noGrp="1"/>
          </p:cNvSpPr>
          <p:nvPr>
            <p:ph type="ftr" sz="quarter" idx="11"/>
          </p:nvPr>
        </p:nvSpPr>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22"/>
          <p:cNvSpPr>
            <a:spLocks noGrp="1"/>
          </p:cNvSpPr>
          <p:nvPr>
            <p:ph type="sldNum" sz="quarter" idx="12"/>
          </p:nvPr>
        </p:nvSpPr>
        <p:spPr/>
        <p:txBody>
          <a:bodyPr/>
          <a:lstStyle>
            <a:lvl1pPr fontAlgn="auto">
              <a:spcBef>
                <a:spcPts val="0"/>
              </a:spcBef>
              <a:spcAft>
                <a:spcPts val="0"/>
              </a:spcAft>
              <a:defRPr>
                <a:latin typeface="+mn-lt"/>
                <a:cs typeface="+mn-cs"/>
              </a:defRPr>
            </a:lvl1pPr>
          </a:lstStyle>
          <a:p>
            <a:pPr>
              <a:defRPr/>
            </a:pPr>
            <a:fld id="{684C2349-9D86-4B69-B3C2-A29B79677BF6}" type="slidenum">
              <a:rPr lang="en-US"/>
              <a:pPr>
                <a:defRPr/>
              </a:pPr>
              <a:t>‹#›</a:t>
            </a:fld>
            <a:endParaRPr lang="en-US"/>
          </a:p>
        </p:txBody>
      </p:sp>
    </p:spTree>
    <p:extLst>
      <p:ext uri="{BB962C8B-B14F-4D97-AF65-F5344CB8AC3E}">
        <p14:creationId xmlns:p14="http://schemas.microsoft.com/office/powerpoint/2010/main" val="211299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867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857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867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85799"/>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867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857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fontAlgn="auto">
              <a:spcBef>
                <a:spcPts val="0"/>
              </a:spcBef>
              <a:spcAft>
                <a:spcPts val="0"/>
              </a:spcAft>
              <a:defRPr>
                <a:latin typeface="+mn-lt"/>
                <a:cs typeface="+mn-cs"/>
              </a:defRPr>
            </a:lvl1pPr>
            <a:extLst/>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fontAlgn="auto">
              <a:spcBef>
                <a:spcPts val="0"/>
              </a:spcBef>
              <a:spcAft>
                <a:spcPts val="0"/>
              </a:spcAft>
              <a:defRPr>
                <a:latin typeface="+mn-lt"/>
                <a:cs typeface="+mn-cs"/>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fontAlgn="auto">
              <a:spcBef>
                <a:spcPts val="0"/>
              </a:spcBef>
              <a:spcAft>
                <a:spcPts val="0"/>
              </a:spcAft>
              <a:defRPr>
                <a:latin typeface="+mn-lt"/>
                <a:cs typeface="+mn-cs"/>
              </a:defRPr>
            </a:lvl1pPr>
            <a:extLst/>
          </a:lstStyle>
          <a:p>
            <a:pPr>
              <a:defRPr/>
            </a:pPr>
            <a:fld id="{52498648-4709-4742-9DAE-C40D89A259C3}" type="slidenum">
              <a:rPr lang="en-US"/>
              <a:pPr>
                <a:defRPr/>
              </a:pPr>
              <a:t>‹#›</a:t>
            </a:fld>
            <a:endParaRPr lang="en-US"/>
          </a:p>
        </p:txBody>
      </p:sp>
    </p:spTree>
    <p:extLst>
      <p:ext uri="{BB962C8B-B14F-4D97-AF65-F5344CB8AC3E}">
        <p14:creationId xmlns:p14="http://schemas.microsoft.com/office/powerpoint/2010/main" val="212443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a:solidFill>
                <a:prstClr val="white"/>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dirty="0">
              <a:solidFill>
                <a:prstClr val="white"/>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3"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rgbClr val="D6ECFF"/>
                </a:solidFill>
                <a:latin typeface="Tahoma" pitchFamily="34" charset="0"/>
              </a:defRPr>
            </a:lvl1pPr>
            <a:extLst/>
          </a:lstStyle>
          <a:p>
            <a:pPr fontAlgn="base">
              <a:spcBef>
                <a:spcPct val="0"/>
              </a:spcBef>
              <a:spcAft>
                <a:spcPct val="0"/>
              </a:spcAft>
              <a:defRPr/>
            </a:pPr>
            <a:endParaRPr lang="en-US">
              <a:cs typeface="Arial" charset="0"/>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rgbClr val="D6ECFF"/>
                </a:solidFill>
                <a:latin typeface="Tahoma" pitchFamily="34" charset="0"/>
              </a:defRPr>
            </a:lvl1pPr>
            <a:extLst/>
          </a:lstStyle>
          <a:p>
            <a:pPr fontAlgn="base">
              <a:spcBef>
                <a:spcPct val="0"/>
              </a:spcBef>
              <a:spcAft>
                <a:spcPct val="0"/>
              </a:spcAft>
              <a:defRPr/>
            </a:pPr>
            <a:endParaRPr lang="en-US">
              <a:cs typeface="Arial" charset="0"/>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rgbClr val="D6ECFF"/>
                </a:solidFill>
                <a:latin typeface="Tahoma" pitchFamily="34" charset="0"/>
              </a:defRPr>
            </a:lvl1pPr>
            <a:extLst/>
          </a:lstStyle>
          <a:p>
            <a:pPr fontAlgn="base">
              <a:spcBef>
                <a:spcPct val="0"/>
              </a:spcBef>
              <a:spcAft>
                <a:spcPct val="0"/>
              </a:spcAft>
              <a:defRPr/>
            </a:pPr>
            <a:fld id="{E70087D5-537D-46EA-B59C-EC605EF170B1}" type="slidenum">
              <a:rPr lang="en-US">
                <a:cs typeface="Arial" charset="0"/>
              </a:rPr>
              <a:pPr fontAlgn="base">
                <a:spcBef>
                  <a:spcPct val="0"/>
                </a:spcBef>
                <a:spcAft>
                  <a:spcPct val="0"/>
                </a:spcAft>
                <a:defRPr/>
              </a:pPr>
              <a:t>‹#›</a:t>
            </a:fld>
            <a:endParaRPr lang="en-US">
              <a:cs typeface="Arial" charset="0"/>
            </a:endParaRPr>
          </a:p>
        </p:txBody>
      </p:sp>
    </p:spTree>
    <p:extLst>
      <p:ext uri="{BB962C8B-B14F-4D97-AF65-F5344CB8AC3E}">
        <p14:creationId xmlns:p14="http://schemas.microsoft.com/office/powerpoint/2010/main" val="21126783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1000">
                                          <p:stCondLst>
                                            <p:cond delay="0"/>
                                          </p:stCondLst>
                                        </p:cTn>
                                        <p:tgtEl>
                                          <p:spTgt spid="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stCondLst>
                                            <p:cond delay="0"/>
                                          </p:stCondLst>
                                        </p:cTn>
                                        <p:tgtEl>
                                          <p:spTgt spid="13">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stCondLst>
                                            <p:cond delay="0"/>
                                          </p:stCondLst>
                                        </p:cTn>
                                        <p:tgtEl>
                                          <p:spTgt spid="13">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fade">
                                      <p:cBhvr>
                                        <p:cTn id="18" dur="500">
                                          <p:stCondLst>
                                            <p:cond delay="0"/>
                                          </p:stCondLst>
                                        </p:cTn>
                                        <p:tgtEl>
                                          <p:spTgt spid="13">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500">
                                          <p:stCondLst>
                                            <p:cond delay="0"/>
                                          </p:stCondLst>
                                        </p:cTn>
                                        <p:tgtEl>
                                          <p:spTgt spid="13">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fade">
                                      <p:cBhvr>
                                        <p:cTn id="24" dur="500">
                                          <p:stCondLst>
                                            <p:cond delay="0"/>
                                          </p:stCondLst>
                                        </p:cTn>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500">
                          <p:stCondLst>
                            <p:cond delay="0"/>
                          </p:stCondLst>
                        </p:cTn>
                        <p:tgtEl>
                          <p:spTgt spid="13"/>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500">
                          <p:stCondLst>
                            <p:cond delay="0"/>
                          </p:stCondLst>
                        </p:cTn>
                        <p:tgtEl>
                          <p:spTgt spid="13"/>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500">
                          <p:stCondLst>
                            <p:cond delay="0"/>
                          </p:stCondLst>
                        </p:cTn>
                        <p:tgtEl>
                          <p:spTgt spid="13"/>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500">
                          <p:stCondLst>
                            <p:cond delay="0"/>
                          </p:stCondLst>
                        </p:cTn>
                        <p:tgtEl>
                          <p:spTgt spid="13"/>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500">
                          <p:stCondLst>
                            <p:cond delay="0"/>
                          </p:stCondLst>
                        </p:cTn>
                        <p:tgtEl>
                          <p:spTgt spid="13"/>
                        </p:tgtEl>
                      </p:cBhvr>
                    </p:animEffect>
                  </p:childTnLst>
                </p:cTn>
              </p:par>
            </p:tnLst>
          </p:tmpl>
        </p:tmplLst>
      </p:bldP>
    </p:bldLst>
  </p:timing>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latin typeface="Tahoma" pitchFamily="34" charset="0"/>
              </a:defRPr>
            </a:lvl1pPr>
          </a:lstStyle>
          <a:p>
            <a:pPr fontAlgn="base">
              <a:spcBef>
                <a:spcPct val="0"/>
              </a:spcBef>
              <a:spcAft>
                <a:spcPct val="0"/>
              </a:spcAft>
              <a:defRPr/>
            </a:pPr>
            <a:endParaRPr lang="en-US">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Tahoma" pitchFamily="34" charset="0"/>
              </a:defRPr>
            </a:lvl1pPr>
          </a:lstStyle>
          <a:p>
            <a:pPr fontAlgn="base">
              <a:spcBef>
                <a:spcPct val="0"/>
              </a:spcBef>
              <a:spcAft>
                <a:spcPct val="0"/>
              </a:spcAft>
              <a:defRPr/>
            </a:pPr>
            <a:endParaRPr lang="en-US">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latin typeface="Tahoma" pitchFamily="34" charset="0"/>
              </a:defRPr>
            </a:lvl1pPr>
          </a:lstStyle>
          <a:p>
            <a:pPr fontAlgn="base">
              <a:spcBef>
                <a:spcPct val="0"/>
              </a:spcBef>
              <a:spcAft>
                <a:spcPct val="0"/>
              </a:spcAft>
              <a:defRPr/>
            </a:pPr>
            <a:fld id="{DCE01322-B990-4C71-8C70-C3F2C649D5EC}" type="slidenum">
              <a:rPr lang="en-US">
                <a:cs typeface="Arial" charset="0"/>
              </a:rPr>
              <a:pPr fontAlgn="base">
                <a:spcBef>
                  <a:spcPct val="0"/>
                </a:spcBef>
                <a:spcAft>
                  <a:spcPct val="0"/>
                </a:spcAft>
                <a:defRPr/>
              </a:pPr>
              <a:t>‹#›</a:t>
            </a:fld>
            <a:endParaRPr lang="en-US">
              <a:cs typeface="Arial" charset="0"/>
            </a:endParaRPr>
          </a:p>
        </p:txBody>
      </p:sp>
    </p:spTree>
    <p:extLst>
      <p:ext uri="{BB962C8B-B14F-4D97-AF65-F5344CB8AC3E}">
        <p14:creationId xmlns:p14="http://schemas.microsoft.com/office/powerpoint/2010/main" val="1879414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stCondLst>
                                            <p:cond delay="0"/>
                                          </p:stCondLst>
                                        </p:cTn>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stCondLst>
                                            <p:cond delay="0"/>
                                          </p:stCondLst>
                                        </p:cTn>
                                        <p:tgtEl>
                                          <p:spTgt spid="3">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stCondLst>
                                            <p:cond delay="0"/>
                                          </p:stCondLst>
                                        </p:cTn>
                                        <p:tgtEl>
                                          <p:spTgt spid="3">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stCondLst>
                                            <p:cond delay="0"/>
                                          </p:stCondLst>
                                        </p:cTn>
                                        <p:tgtEl>
                                          <p:spTgt spid="3">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stCondLst>
                                            <p:cond delay="0"/>
                                          </p:stCondLst>
                                        </p:cTn>
                                        <p:tgtEl>
                                          <p:spTgt spid="3">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2B901A6-BBDA-4EA7-9894-B6581AEE41A1}" type="datetimeFigureOut">
              <a:rPr lang="id-ID">
                <a:solidFill>
                  <a:prstClr val="black">
                    <a:tint val="75000"/>
                  </a:prstClr>
                </a:solidFill>
              </a:rPr>
              <a:pPr>
                <a:defRPr/>
              </a:pPr>
              <a:t>05/04/2022</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47CFCA6-EE4A-4FD3-926A-89F32D49FBDE}" type="slidenum">
              <a:rPr lang="id-ID">
                <a:solidFill>
                  <a:prstClr val="black">
                    <a:tint val="75000"/>
                  </a:prstClr>
                </a:solidFill>
              </a:rPr>
              <a:pPr>
                <a:defRPr/>
              </a:pPr>
              <a:t>‹#›</a:t>
            </a:fld>
            <a:endParaRPr lang="id-ID">
              <a:solidFill>
                <a:prstClr val="black">
                  <a:tint val="75000"/>
                </a:prstClr>
              </a:solidFill>
            </a:endParaRPr>
          </a:p>
        </p:txBody>
      </p:sp>
    </p:spTree>
    <p:extLst>
      <p:ext uri="{BB962C8B-B14F-4D97-AF65-F5344CB8AC3E}">
        <p14:creationId xmlns:p14="http://schemas.microsoft.com/office/powerpoint/2010/main" val="336096719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3902075"/>
            <a:ext cx="3400425" cy="2949575"/>
            <a:chOff x="0" y="2458"/>
            <a:chExt cx="2142" cy="1858"/>
          </a:xfrm>
        </p:grpSpPr>
        <p:sp>
          <p:nvSpPr>
            <p:cNvPr id="6861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6861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6861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6861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latin typeface="Tahoma" pitchFamily="34" charset="0"/>
              </a:endParaRPr>
            </a:p>
          </p:txBody>
        </p:sp>
        <p:sp>
          <p:nvSpPr>
            <p:cNvPr id="3084"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sp>
          <p:nvSpPr>
            <p:cNvPr id="3085"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sp>
          <p:nvSpPr>
            <p:cNvPr id="3086"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latin typeface="Tahoma" pitchFamily="34" charset="0"/>
              </a:endParaRPr>
            </a:p>
          </p:txBody>
        </p:sp>
      </p:grpSp>
      <p:sp>
        <p:nvSpPr>
          <p:cNvPr id="6861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861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2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10199"/>
                  </a:outerShdw>
                </a:effectLst>
                <a:latin typeface="+mn-lt"/>
                <a:cs typeface="+mn-cs"/>
              </a:defRPr>
            </a:lvl1pPr>
          </a:lstStyle>
          <a:p>
            <a:pPr fontAlgn="base">
              <a:spcBef>
                <a:spcPct val="0"/>
              </a:spcBef>
              <a:spcAft>
                <a:spcPct val="0"/>
              </a:spcAft>
              <a:defRPr/>
            </a:pPr>
            <a:endParaRPr lang="en-US"/>
          </a:p>
        </p:txBody>
      </p:sp>
      <p:sp>
        <p:nvSpPr>
          <p:cNvPr id="6862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10199"/>
                  </a:outerShdw>
                </a:effectLst>
                <a:latin typeface="+mn-lt"/>
                <a:cs typeface="+mn-cs"/>
              </a:defRPr>
            </a:lvl1pPr>
          </a:lstStyle>
          <a:p>
            <a:pPr fontAlgn="base">
              <a:spcBef>
                <a:spcPct val="0"/>
              </a:spcBef>
              <a:spcAft>
                <a:spcPct val="0"/>
              </a:spcAft>
              <a:defRPr/>
            </a:pPr>
            <a:endParaRPr lang="en-US"/>
          </a:p>
        </p:txBody>
      </p:sp>
      <p:sp>
        <p:nvSpPr>
          <p:cNvPr id="6862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10199"/>
                  </a:outerShdw>
                </a:effectLst>
                <a:latin typeface="+mn-lt"/>
                <a:cs typeface="+mn-cs"/>
              </a:defRPr>
            </a:lvl1pPr>
          </a:lstStyle>
          <a:p>
            <a:pPr fontAlgn="base">
              <a:spcBef>
                <a:spcPct val="0"/>
              </a:spcBef>
              <a:spcAft>
                <a:spcPct val="0"/>
              </a:spcAft>
              <a:defRPr/>
            </a:pPr>
            <a:fld id="{2089866E-1D5A-479F-B08C-F6E193AF1FC8}"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955482438"/>
      </p:ext>
    </p:extLst>
  </p:cSld>
  <p:clrMap bg1="dk2" tx1="lt1" bg2="dk1"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8618"/>
                                        </p:tgtEl>
                                        <p:attrNameLst>
                                          <p:attrName>style.visibility</p:attrName>
                                        </p:attrNameLst>
                                      </p:cBhvr>
                                      <p:to>
                                        <p:strVal val="visible"/>
                                      </p:to>
                                    </p:set>
                                    <p:animEffect transition="in" filter="fade">
                                      <p:cBhvr>
                                        <p:cTn id="7" dur="1000">
                                          <p:stCondLst>
                                            <p:cond delay="0"/>
                                          </p:stCondLst>
                                        </p:cTn>
                                        <p:tgtEl>
                                          <p:spTgt spid="68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8619">
                                            <p:txEl>
                                              <p:pRg st="0" end="0"/>
                                            </p:txEl>
                                          </p:spTgt>
                                        </p:tgtEl>
                                        <p:attrNameLst>
                                          <p:attrName>style.visibility</p:attrName>
                                        </p:attrNameLst>
                                      </p:cBhvr>
                                      <p:to>
                                        <p:strVal val="visible"/>
                                      </p:to>
                                    </p:set>
                                    <p:animEffect transition="in" filter="fade">
                                      <p:cBhvr>
                                        <p:cTn id="12" dur="500">
                                          <p:stCondLst>
                                            <p:cond delay="0"/>
                                          </p:stCondLst>
                                        </p:cTn>
                                        <p:tgtEl>
                                          <p:spTgt spid="68619">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68619">
                                            <p:txEl>
                                              <p:pRg st="1" end="1"/>
                                            </p:txEl>
                                          </p:spTgt>
                                        </p:tgtEl>
                                        <p:attrNameLst>
                                          <p:attrName>style.visibility</p:attrName>
                                        </p:attrNameLst>
                                      </p:cBhvr>
                                      <p:to>
                                        <p:strVal val="visible"/>
                                      </p:to>
                                    </p:set>
                                    <p:animEffect transition="in" filter="fade">
                                      <p:cBhvr>
                                        <p:cTn id="15" dur="500">
                                          <p:stCondLst>
                                            <p:cond delay="0"/>
                                          </p:stCondLst>
                                        </p:cTn>
                                        <p:tgtEl>
                                          <p:spTgt spid="68619">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68619">
                                            <p:txEl>
                                              <p:pRg st="2" end="2"/>
                                            </p:txEl>
                                          </p:spTgt>
                                        </p:tgtEl>
                                        <p:attrNameLst>
                                          <p:attrName>style.visibility</p:attrName>
                                        </p:attrNameLst>
                                      </p:cBhvr>
                                      <p:to>
                                        <p:strVal val="visible"/>
                                      </p:to>
                                    </p:set>
                                    <p:animEffect transition="in" filter="fade">
                                      <p:cBhvr>
                                        <p:cTn id="18" dur="500">
                                          <p:stCondLst>
                                            <p:cond delay="0"/>
                                          </p:stCondLst>
                                        </p:cTn>
                                        <p:tgtEl>
                                          <p:spTgt spid="68619">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68619">
                                            <p:txEl>
                                              <p:pRg st="3" end="3"/>
                                            </p:txEl>
                                          </p:spTgt>
                                        </p:tgtEl>
                                        <p:attrNameLst>
                                          <p:attrName>style.visibility</p:attrName>
                                        </p:attrNameLst>
                                      </p:cBhvr>
                                      <p:to>
                                        <p:strVal val="visible"/>
                                      </p:to>
                                    </p:set>
                                    <p:animEffect transition="in" filter="fade">
                                      <p:cBhvr>
                                        <p:cTn id="21" dur="500">
                                          <p:stCondLst>
                                            <p:cond delay="0"/>
                                          </p:stCondLst>
                                        </p:cTn>
                                        <p:tgtEl>
                                          <p:spTgt spid="68619">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68619">
                                            <p:txEl>
                                              <p:pRg st="4" end="4"/>
                                            </p:txEl>
                                          </p:spTgt>
                                        </p:tgtEl>
                                        <p:attrNameLst>
                                          <p:attrName>style.visibility</p:attrName>
                                        </p:attrNameLst>
                                      </p:cBhvr>
                                      <p:to>
                                        <p:strVal val="visible"/>
                                      </p:to>
                                    </p:set>
                                    <p:animEffect transition="in" filter="fade">
                                      <p:cBhvr>
                                        <p:cTn id="24" dur="500">
                                          <p:stCondLst>
                                            <p:cond delay="0"/>
                                          </p:stCondLst>
                                        </p:cTn>
                                        <p:tgtEl>
                                          <p:spTgt spid="68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p:bldP spid="68619"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68619"/>
                        </p:tgtEl>
                        <p:attrNameLst>
                          <p:attrName>style.visibility</p:attrName>
                        </p:attrNameLst>
                      </p:cBhvr>
                      <p:to>
                        <p:strVal val="visible"/>
                      </p:to>
                    </p:set>
                    <p:animEffect transition="in" filter="fade">
                      <p:cBhvr>
                        <p:cTn dur="500">
                          <p:stCondLst>
                            <p:cond delay="0"/>
                          </p:stCondLst>
                        </p:cTn>
                        <p:tgtEl>
                          <p:spTgt spid="68619"/>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68619"/>
                        </p:tgtEl>
                        <p:attrNameLst>
                          <p:attrName>style.visibility</p:attrName>
                        </p:attrNameLst>
                      </p:cBhvr>
                      <p:to>
                        <p:strVal val="visible"/>
                      </p:to>
                    </p:set>
                    <p:animEffect transition="in" filter="fade">
                      <p:cBhvr>
                        <p:cTn dur="500">
                          <p:stCondLst>
                            <p:cond delay="0"/>
                          </p:stCondLst>
                        </p:cTn>
                        <p:tgtEl>
                          <p:spTgt spid="68619"/>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68619"/>
                        </p:tgtEl>
                        <p:attrNameLst>
                          <p:attrName>style.visibility</p:attrName>
                        </p:attrNameLst>
                      </p:cBhvr>
                      <p:to>
                        <p:strVal val="visible"/>
                      </p:to>
                    </p:set>
                    <p:animEffect transition="in" filter="fade">
                      <p:cBhvr>
                        <p:cTn dur="500">
                          <p:stCondLst>
                            <p:cond delay="0"/>
                          </p:stCondLst>
                        </p:cTn>
                        <p:tgtEl>
                          <p:spTgt spid="68619"/>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68619"/>
                        </p:tgtEl>
                        <p:attrNameLst>
                          <p:attrName>style.visibility</p:attrName>
                        </p:attrNameLst>
                      </p:cBhvr>
                      <p:to>
                        <p:strVal val="visible"/>
                      </p:to>
                    </p:set>
                    <p:animEffect transition="in" filter="fade">
                      <p:cBhvr>
                        <p:cTn dur="500">
                          <p:stCondLst>
                            <p:cond delay="0"/>
                          </p:stCondLst>
                        </p:cTn>
                        <p:tgtEl>
                          <p:spTgt spid="68619"/>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68619"/>
                        </p:tgtEl>
                        <p:attrNameLst>
                          <p:attrName>style.visibility</p:attrName>
                        </p:attrNameLst>
                      </p:cBhvr>
                      <p:to>
                        <p:strVal val="visible"/>
                      </p:to>
                    </p:set>
                    <p:animEffect transition="in" filter="fade">
                      <p:cBhvr>
                        <p:cTn dur="500">
                          <p:stCondLst>
                            <p:cond delay="0"/>
                          </p:stCondLst>
                        </p:cTn>
                        <p:tgtEl>
                          <p:spTgt spid="68619"/>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28600"/>
            <a:ext cx="8229600" cy="457200"/>
          </a:xfrm>
        </p:spPr>
        <p:txBody>
          <a:bodyPr/>
          <a:lstStyle/>
          <a:p>
            <a:pPr eaLnBrk="1" fontAlgn="auto" hangingPunct="1">
              <a:spcAft>
                <a:spcPts val="0"/>
              </a:spcAft>
              <a:defRPr/>
            </a:pPr>
            <a:r>
              <a:rPr lang="en-US" sz="2400" smtClean="0">
                <a:solidFill>
                  <a:schemeClr val="tx2">
                    <a:satMod val="200000"/>
                  </a:schemeClr>
                </a:solidFill>
              </a:rPr>
              <a:t>OUTPUT YANG DIHASILKAN</a:t>
            </a:r>
          </a:p>
        </p:txBody>
      </p:sp>
      <p:sp>
        <p:nvSpPr>
          <p:cNvPr id="39939" name="Rectangle 3"/>
          <p:cNvSpPr>
            <a:spLocks noGrp="1" noChangeArrowheads="1"/>
          </p:cNvSpPr>
          <p:nvPr>
            <p:ph idx="1"/>
          </p:nvPr>
        </p:nvSpPr>
        <p:spPr>
          <a:xfrm>
            <a:off x="457200" y="762000"/>
            <a:ext cx="8229600" cy="5867400"/>
          </a:xfrm>
        </p:spPr>
        <p:txBody>
          <a:bodyPr/>
          <a:lstStyle/>
          <a:p>
            <a:pPr eaLnBrk="1" hangingPunct="1">
              <a:lnSpc>
                <a:spcPct val="90000"/>
              </a:lnSpc>
              <a:buFont typeface="Wingdings" pitchFamily="2" charset="2"/>
              <a:buNone/>
            </a:pPr>
            <a:r>
              <a:rPr lang="en-US" sz="2400" smtClean="0">
                <a:solidFill>
                  <a:srgbClr val="00FF00"/>
                </a:solidFill>
              </a:rPr>
              <a:t>PROFIT MAX</a:t>
            </a:r>
            <a:r>
              <a:rPr lang="en-US" sz="2400" smtClean="0"/>
              <a:t>        </a:t>
            </a:r>
          </a:p>
          <a:p>
            <a:pPr eaLnBrk="1" hangingPunct="1">
              <a:lnSpc>
                <a:spcPct val="90000"/>
              </a:lnSpc>
            </a:pPr>
            <a:r>
              <a:rPr lang="en-US" sz="2400" smtClean="0"/>
              <a:t>NPM = NIM (∆Y/∆X = Px/Py)</a:t>
            </a:r>
          </a:p>
          <a:p>
            <a:pPr eaLnBrk="1" hangingPunct="1">
              <a:lnSpc>
                <a:spcPct val="90000"/>
              </a:lnSpc>
            </a:pPr>
            <a:r>
              <a:rPr lang="en-US" sz="2400" smtClean="0"/>
              <a:t>MR = MC (PM = BM)</a:t>
            </a:r>
          </a:p>
          <a:p>
            <a:pPr eaLnBrk="1" hangingPunct="1">
              <a:lnSpc>
                <a:spcPct val="90000"/>
              </a:lnSpc>
            </a:pPr>
            <a:r>
              <a:rPr lang="en-US" sz="2400" smtClean="0"/>
              <a:t>MR = PERUB.PENDAPATAN AKIBAT PERUB.PRODUKSI</a:t>
            </a:r>
          </a:p>
          <a:p>
            <a:pPr eaLnBrk="1" hangingPunct="1">
              <a:lnSpc>
                <a:spcPct val="90000"/>
              </a:lnSpc>
              <a:buFont typeface="Wingdings" pitchFamily="2" charset="2"/>
              <a:buNone/>
            </a:pPr>
            <a:r>
              <a:rPr lang="en-US" sz="2400" smtClean="0"/>
              <a:t>	         ∆ PENDAPATAN TOTAL</a:t>
            </a:r>
          </a:p>
          <a:p>
            <a:pPr eaLnBrk="1" hangingPunct="1">
              <a:lnSpc>
                <a:spcPct val="90000"/>
              </a:lnSpc>
            </a:pPr>
            <a:r>
              <a:rPr lang="en-US" sz="2400" smtClean="0"/>
              <a:t>MR = ————————————</a:t>
            </a:r>
          </a:p>
          <a:p>
            <a:pPr eaLnBrk="1" hangingPunct="1">
              <a:lnSpc>
                <a:spcPct val="90000"/>
              </a:lnSpc>
              <a:buFont typeface="Wingdings" pitchFamily="2" charset="2"/>
              <a:buNone/>
            </a:pPr>
            <a:r>
              <a:rPr lang="en-US" sz="2400" smtClean="0"/>
              <a:t>	           ∆ PRODUKSI TOTAL</a:t>
            </a:r>
          </a:p>
          <a:p>
            <a:pPr eaLnBrk="1" hangingPunct="1">
              <a:lnSpc>
                <a:spcPct val="90000"/>
              </a:lnSpc>
            </a:pPr>
            <a:r>
              <a:rPr lang="en-US" sz="2400" smtClean="0"/>
              <a:t>∆ PENDAPATAN TOTAL = ∆ PRODUKSI TOT. X HARGA</a:t>
            </a:r>
          </a:p>
          <a:p>
            <a:pPr eaLnBrk="1" hangingPunct="1">
              <a:lnSpc>
                <a:spcPct val="90000"/>
              </a:lnSpc>
            </a:pPr>
            <a:r>
              <a:rPr lang="en-US" sz="2400" smtClean="0"/>
              <a:t>MC = PERUB.BIAYA AKIBAT TAMBAHAN HASIL</a:t>
            </a:r>
          </a:p>
          <a:p>
            <a:pPr eaLnBrk="1" hangingPunct="1">
              <a:lnSpc>
                <a:spcPct val="90000"/>
              </a:lnSpc>
              <a:buFont typeface="Wingdings" pitchFamily="2" charset="2"/>
              <a:buNone/>
            </a:pPr>
            <a:r>
              <a:rPr lang="en-US" sz="2400" smtClean="0"/>
              <a:t>	          ∆ BIAYA TOT. INPUT</a:t>
            </a:r>
          </a:p>
          <a:p>
            <a:pPr eaLnBrk="1" hangingPunct="1">
              <a:lnSpc>
                <a:spcPct val="90000"/>
              </a:lnSpc>
            </a:pPr>
            <a:r>
              <a:rPr lang="en-US" sz="2400" smtClean="0"/>
              <a:t>MC = ———————————</a:t>
            </a:r>
          </a:p>
          <a:p>
            <a:pPr eaLnBrk="1" hangingPunct="1">
              <a:lnSpc>
                <a:spcPct val="90000"/>
              </a:lnSpc>
              <a:buFont typeface="Wingdings" pitchFamily="2" charset="2"/>
              <a:buNone/>
            </a:pPr>
            <a:r>
              <a:rPr lang="en-US" sz="2400" smtClean="0"/>
              <a:t>	          ∆ PRODUKSI TOTAL</a:t>
            </a:r>
          </a:p>
          <a:p>
            <a:pPr eaLnBrk="1" hangingPunct="1">
              <a:lnSpc>
                <a:spcPct val="90000"/>
              </a:lnSpc>
            </a:pPr>
            <a:r>
              <a:rPr lang="en-US" sz="2400" smtClean="0"/>
              <a:t>NILAI MC        AWAL TURUN    NAIK PD PENAMB.INPUT</a:t>
            </a:r>
          </a:p>
          <a:p>
            <a:pPr eaLnBrk="1" hangingPunct="1">
              <a:lnSpc>
                <a:spcPct val="90000"/>
              </a:lnSpc>
              <a:buFont typeface="Wingdings" pitchFamily="2" charset="2"/>
              <a:buNone/>
            </a:pPr>
            <a:r>
              <a:rPr lang="en-US" sz="2400" smtClean="0"/>
              <a:t>	</a:t>
            </a:r>
          </a:p>
        </p:txBody>
      </p:sp>
      <p:sp>
        <p:nvSpPr>
          <p:cNvPr id="39940" name="Line 5"/>
          <p:cNvSpPr>
            <a:spLocks noChangeShapeType="1"/>
          </p:cNvSpPr>
          <p:nvPr/>
        </p:nvSpPr>
        <p:spPr bwMode="auto">
          <a:xfrm>
            <a:off x="2057400" y="60198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white"/>
              </a:solidFill>
              <a:cs typeface="Arial" charset="0"/>
            </a:endParaRPr>
          </a:p>
        </p:txBody>
      </p:sp>
      <p:sp>
        <p:nvSpPr>
          <p:cNvPr id="39941" name="Line 6"/>
          <p:cNvSpPr>
            <a:spLocks noChangeShapeType="1"/>
          </p:cNvSpPr>
          <p:nvPr/>
        </p:nvSpPr>
        <p:spPr bwMode="auto">
          <a:xfrm>
            <a:off x="4419600" y="6019800"/>
            <a:ext cx="228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val="13150230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457200" y="457200"/>
            <a:ext cx="8229600" cy="5673725"/>
          </a:xfrm>
        </p:spPr>
        <p:txBody>
          <a:bodyPr/>
          <a:lstStyle/>
          <a:p>
            <a:pPr eaLnBrk="1" hangingPunct="1">
              <a:defRPr/>
            </a:pPr>
            <a:r>
              <a:rPr lang="en-US" sz="2400" dirty="0" smtClean="0"/>
              <a:t>FAKT.SUBSTITUSI       KURVA ISOQUANT</a:t>
            </a:r>
          </a:p>
          <a:p>
            <a:pPr eaLnBrk="1" hangingPunct="1">
              <a:defRPr/>
            </a:pPr>
            <a:r>
              <a:rPr lang="en-US" sz="2400" dirty="0" smtClean="0"/>
              <a:t>K. ISOQUANT      KEG.PRODUKSI UTK HSL OUTPUT SAMA DPT DIBUAT KEMUNGKINAN KOMBINASI INPUT</a:t>
            </a:r>
          </a:p>
          <a:p>
            <a:pPr eaLnBrk="1" hangingPunct="1">
              <a:defRPr/>
            </a:pPr>
            <a:endParaRPr lang="en-US" sz="2400" dirty="0" smtClean="0"/>
          </a:p>
          <a:p>
            <a:pPr eaLnBrk="1" hangingPunct="1">
              <a:buFont typeface="Wingdings" pitchFamily="2" charset="2"/>
              <a:buNone/>
              <a:defRPr/>
            </a:pPr>
            <a:r>
              <a:rPr lang="en-US" sz="2400" dirty="0" smtClean="0">
                <a:solidFill>
                  <a:srgbClr val="00FF00"/>
                </a:solidFill>
              </a:rPr>
              <a:t>CONTOH :</a:t>
            </a:r>
          </a:p>
          <a:p>
            <a:pPr eaLnBrk="1" hangingPunct="1">
              <a:defRPr/>
            </a:pPr>
            <a:r>
              <a:rPr lang="en-US" sz="2400" dirty="0" smtClean="0"/>
              <a:t>UTK HSL OUTPUT (Y) = 10 UNIT/PRODUKSI PERLU KOMBINASI 2 INPUT BERUPA SUBSTITUSI PKN KONSENTRAT DG PKN HIJAUAN</a:t>
            </a:r>
          </a:p>
        </p:txBody>
      </p:sp>
      <p:sp>
        <p:nvSpPr>
          <p:cNvPr id="43011" name="Line 4"/>
          <p:cNvSpPr>
            <a:spLocks noChangeShapeType="1"/>
          </p:cNvSpPr>
          <p:nvPr/>
        </p:nvSpPr>
        <p:spPr bwMode="auto">
          <a:xfrm>
            <a:off x="3505200" y="6858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Corbel" pitchFamily="34" charset="0"/>
            </a:endParaRPr>
          </a:p>
        </p:txBody>
      </p:sp>
      <p:sp>
        <p:nvSpPr>
          <p:cNvPr id="43012" name="Line 5"/>
          <p:cNvSpPr>
            <a:spLocks noChangeShapeType="1"/>
          </p:cNvSpPr>
          <p:nvPr/>
        </p:nvSpPr>
        <p:spPr bwMode="auto">
          <a:xfrm>
            <a:off x="2819400" y="11430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Corbel" pitchFamily="34" charset="0"/>
            </a:endParaRPr>
          </a:p>
        </p:txBody>
      </p:sp>
    </p:spTree>
    <p:extLst>
      <p:ext uri="{BB962C8B-B14F-4D97-AF65-F5344CB8AC3E}">
        <p14:creationId xmlns:p14="http://schemas.microsoft.com/office/powerpoint/2010/main" val="20816989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z="2400" smtClean="0"/>
              <a:t/>
            </a:r>
            <a:br>
              <a:rPr lang="en-US" sz="2400" smtClean="0"/>
            </a:br>
            <a:r>
              <a:rPr lang="en-US" sz="2800" smtClean="0"/>
              <a:t>KURVA ISOQUANT</a:t>
            </a:r>
            <a:r>
              <a:rPr lang="en-US" sz="2400" smtClean="0"/>
              <a:t/>
            </a:r>
            <a:br>
              <a:rPr lang="en-US" sz="2400" smtClean="0"/>
            </a:br>
            <a:endParaRPr lang="en-US" sz="2400" smtClean="0"/>
          </a:p>
        </p:txBody>
      </p:sp>
      <p:graphicFrame>
        <p:nvGraphicFramePr>
          <p:cNvPr id="83987" name="Group 19"/>
          <p:cNvGraphicFramePr>
            <a:graphicFrameLocks noGrp="1"/>
          </p:cNvGraphicFramePr>
          <p:nvPr>
            <p:ph type="tbl" idx="1"/>
          </p:nvPr>
        </p:nvGraphicFramePr>
        <p:xfrm>
          <a:off x="457200" y="1600200"/>
          <a:ext cx="8229600" cy="3718227"/>
        </p:xfrm>
        <a:graphic>
          <a:graphicData uri="http://schemas.openxmlformats.org/drawingml/2006/table">
            <a:tbl>
              <a:tblPr/>
              <a:tblGrid>
                <a:gridCol w="5029200"/>
                <a:gridCol w="3200400"/>
              </a:tblGrid>
              <a:tr h="10664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KOMBINASI INPUT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X1                     X2</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OUTPUT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432">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27                     0,0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20                     2,5</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15                     5,0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10                     8,0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5                    13,0</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                0                    22,0</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10</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088245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457200"/>
            <a:ext cx="8229600" cy="608013"/>
          </a:xfrm>
        </p:spPr>
        <p:txBody>
          <a:bodyPr/>
          <a:lstStyle/>
          <a:p>
            <a:pPr eaLnBrk="1" hangingPunct="1">
              <a:defRPr/>
            </a:pPr>
            <a:r>
              <a:rPr lang="en-US" sz="2500" smtClean="0">
                <a:solidFill>
                  <a:srgbClr val="00FF00"/>
                </a:solidFill>
              </a:rPr>
              <a:t>PRINSIP SUBSTITUSI</a:t>
            </a:r>
          </a:p>
        </p:txBody>
      </p:sp>
      <p:sp>
        <p:nvSpPr>
          <p:cNvPr id="89091" name="Rectangle 3"/>
          <p:cNvSpPr>
            <a:spLocks noGrp="1" noChangeArrowheads="1"/>
          </p:cNvSpPr>
          <p:nvPr>
            <p:ph idx="1"/>
          </p:nvPr>
        </p:nvSpPr>
        <p:spPr>
          <a:xfrm>
            <a:off x="457200" y="1219200"/>
            <a:ext cx="8229600" cy="5334000"/>
          </a:xfrm>
        </p:spPr>
        <p:txBody>
          <a:bodyPr/>
          <a:lstStyle/>
          <a:p>
            <a:pPr eaLnBrk="1" hangingPunct="1">
              <a:defRPr/>
            </a:pPr>
            <a:r>
              <a:rPr lang="en-US" sz="2400" smtClean="0"/>
              <a:t>PRINSIP SUBSTITUSI        DUA/LBH INPUT DIGUNAKN DLM BBRP KOMBINASI UTK HSL LEVEL TTT &amp; BERI NILAI EKONOMI TERTINGGI</a:t>
            </a:r>
          </a:p>
          <a:p>
            <a:pPr eaLnBrk="1" hangingPunct="1">
              <a:buFont typeface="Wingdings" pitchFamily="2" charset="2"/>
              <a:buNone/>
              <a:defRPr/>
            </a:pPr>
            <a:r>
              <a:rPr lang="en-US" sz="2400" smtClean="0">
                <a:solidFill>
                  <a:srgbClr val="00FF00"/>
                </a:solidFill>
              </a:rPr>
              <a:t>SUBSTITUSI ADA 2 SIFAT :</a:t>
            </a:r>
          </a:p>
          <a:p>
            <a:pPr eaLnBrk="1" hangingPunct="1">
              <a:defRPr/>
            </a:pPr>
            <a:r>
              <a:rPr lang="en-US" sz="2400" smtClean="0"/>
              <a:t>SUBSTITUSI LAJU MENURUN</a:t>
            </a:r>
          </a:p>
          <a:p>
            <a:pPr eaLnBrk="1" hangingPunct="1">
              <a:defRPr/>
            </a:pPr>
            <a:r>
              <a:rPr lang="en-US" sz="2400" smtClean="0"/>
              <a:t>SUBSTITUSI LAJU TETAP</a:t>
            </a:r>
          </a:p>
          <a:p>
            <a:pPr eaLnBrk="1" hangingPunct="1">
              <a:buFont typeface="Wingdings" pitchFamily="2" charset="2"/>
              <a:buNone/>
              <a:defRPr/>
            </a:pPr>
            <a:r>
              <a:rPr lang="en-US" sz="2400" smtClean="0">
                <a:solidFill>
                  <a:srgbClr val="00FF00"/>
                </a:solidFill>
              </a:rPr>
              <a:t>CONTOH :</a:t>
            </a:r>
          </a:p>
          <a:p>
            <a:pPr eaLnBrk="1" hangingPunct="1">
              <a:defRPr/>
            </a:pPr>
            <a:r>
              <a:rPr lang="en-US" sz="2400" smtClean="0"/>
              <a:t>PEMBERIAN PAKAN SAPI PERAH</a:t>
            </a:r>
          </a:p>
          <a:p>
            <a:pPr eaLnBrk="1" hangingPunct="1">
              <a:defRPr/>
            </a:pPr>
            <a:r>
              <a:rPr lang="en-US" sz="2400" smtClean="0"/>
              <a:t>TABEL       MULA SETIAP 5 KG LEGUME DPT M’SUBSTITUSI 8,12 KG KONSENTRAT, TP PENAMBAHAN </a:t>
            </a:r>
          </a:p>
          <a:p>
            <a:pPr eaLnBrk="1" hangingPunct="1">
              <a:buFont typeface="Wingdings" pitchFamily="2" charset="2"/>
              <a:buNone/>
              <a:defRPr/>
            </a:pPr>
            <a:r>
              <a:rPr lang="en-US" sz="2400" smtClean="0"/>
              <a:t>	5 KG LEGUME BERIKUTNYA HANYA MENSUBSTITUSI BERTURUT2 MJD 2,47; 0,96; 0,52 &amp; 0,34 KONSENTRAT</a:t>
            </a:r>
          </a:p>
        </p:txBody>
      </p:sp>
      <p:sp>
        <p:nvSpPr>
          <p:cNvPr id="45060" name="Line 4"/>
          <p:cNvSpPr>
            <a:spLocks noChangeShapeType="1"/>
          </p:cNvSpPr>
          <p:nvPr/>
        </p:nvSpPr>
        <p:spPr bwMode="auto">
          <a:xfrm>
            <a:off x="3962400" y="1447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Corbel" pitchFamily="34" charset="0"/>
            </a:endParaRPr>
          </a:p>
        </p:txBody>
      </p:sp>
      <p:sp>
        <p:nvSpPr>
          <p:cNvPr id="45061" name="Line 5"/>
          <p:cNvSpPr>
            <a:spLocks noChangeShapeType="1"/>
          </p:cNvSpPr>
          <p:nvPr/>
        </p:nvSpPr>
        <p:spPr bwMode="auto">
          <a:xfrm>
            <a:off x="1905000" y="4800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Corbel" pitchFamily="34" charset="0"/>
            </a:endParaRPr>
          </a:p>
        </p:txBody>
      </p:sp>
    </p:spTree>
    <p:extLst>
      <p:ext uri="{BB962C8B-B14F-4D97-AF65-F5344CB8AC3E}">
        <p14:creationId xmlns:p14="http://schemas.microsoft.com/office/powerpoint/2010/main" val="5650590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2800" smtClean="0">
                <a:solidFill>
                  <a:srgbClr val="00FF00"/>
                </a:solidFill>
              </a:rPr>
              <a:t>SUBSTITUSI FAKTOR DG LAJU MENURUN</a:t>
            </a:r>
          </a:p>
        </p:txBody>
      </p:sp>
      <p:graphicFrame>
        <p:nvGraphicFramePr>
          <p:cNvPr id="104533" name="Group 85"/>
          <p:cNvGraphicFramePr>
            <a:graphicFrameLocks noGrp="1"/>
          </p:cNvGraphicFramePr>
          <p:nvPr>
            <p:ph type="tbl" idx="1"/>
          </p:nvPr>
        </p:nvGraphicFramePr>
        <p:xfrm>
          <a:off x="533400" y="1219200"/>
          <a:ext cx="8229600" cy="5138782"/>
        </p:xfrm>
        <a:graphic>
          <a:graphicData uri="http://schemas.openxmlformats.org/drawingml/2006/table">
            <a:tbl>
              <a:tblPr/>
              <a:tblGrid>
                <a:gridCol w="1295400"/>
                <a:gridCol w="1981200"/>
                <a:gridCol w="1600200"/>
                <a:gridCol w="914400"/>
                <a:gridCol w="2438400"/>
              </a:tblGrid>
              <a:tr h="18857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6" marB="45716"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KOMBINASI</a:t>
                      </a:r>
                    </a:p>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KONSENTRAT</a:t>
                      </a:r>
                    </a:p>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DLM  PROD.</a:t>
                      </a:r>
                    </a:p>
                  </a:txBody>
                  <a:tcPr marT="45716" marB="45716" anchor="ctr" anchorCtr="1"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PAKAN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&amp;  LEGUME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6,5KG SUSU</a:t>
                      </a:r>
                    </a:p>
                  </a:txBody>
                  <a:tcPr marT="45716" marB="45716"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6" marB="45716"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SUBSTITUSI MARGINAL LEGUME M’GANTI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KONSENTRAT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∆X1/∆X2</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124131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JMLH KONSENTRATX1 (KG)</a:t>
                      </a: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JMLH </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LEGUME</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X2 (KG)</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∆X1</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ahoma" pitchFamily="34" charset="0"/>
                        </a:rPr>
                        <a:t>∆X2</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0116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14,32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6,20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3,73</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2,77</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2,25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1,91</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8,12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2,47</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0,96</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0,52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0,34</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5</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1,62</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0,49</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0,19</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0,10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0,06</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122875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7813"/>
            <a:ext cx="8229600" cy="655637"/>
          </a:xfrm>
        </p:spPr>
        <p:txBody>
          <a:bodyPr/>
          <a:lstStyle/>
          <a:p>
            <a:pPr eaLnBrk="1" hangingPunct="1">
              <a:defRPr/>
            </a:pPr>
            <a:r>
              <a:rPr lang="en-US" sz="2800" smtClean="0">
                <a:solidFill>
                  <a:srgbClr val="00FF00"/>
                </a:solidFill>
              </a:rPr>
              <a:t>PENGGUNAAN PRINSIP SUBSTITUSI</a:t>
            </a:r>
          </a:p>
        </p:txBody>
      </p:sp>
      <p:sp>
        <p:nvSpPr>
          <p:cNvPr id="106499" name="Rectangle 3"/>
          <p:cNvSpPr>
            <a:spLocks noGrp="1" noChangeArrowheads="1"/>
          </p:cNvSpPr>
          <p:nvPr>
            <p:ph idx="1"/>
          </p:nvPr>
        </p:nvSpPr>
        <p:spPr>
          <a:xfrm>
            <a:off x="228600" y="1143000"/>
            <a:ext cx="8229600" cy="4953000"/>
          </a:xfrm>
        </p:spPr>
        <p:txBody>
          <a:bodyPr/>
          <a:lstStyle/>
          <a:p>
            <a:pPr eaLnBrk="1" hangingPunct="1">
              <a:defRPr/>
            </a:pPr>
            <a:r>
              <a:rPr lang="en-US" sz="2400" dirty="0" smtClean="0"/>
              <a:t>PILIH KOMBINASI INPUT         LEAST COST </a:t>
            </a:r>
          </a:p>
          <a:p>
            <a:pPr eaLnBrk="1" hangingPunct="1">
              <a:buFont typeface="Wingdings" pitchFamily="2" charset="2"/>
              <a:buNone/>
              <a:defRPr/>
            </a:pPr>
            <a:r>
              <a:rPr lang="en-US" sz="2400" dirty="0" smtClean="0">
                <a:solidFill>
                  <a:srgbClr val="00FF00"/>
                </a:solidFill>
                <a:effectLst>
                  <a:outerShdw blurRad="38100" dist="38100" dir="2700000" algn="tl">
                    <a:srgbClr val="FFFFFF"/>
                  </a:outerShdw>
                </a:effectLst>
              </a:rPr>
              <a:t>DUA PARAMETER LEAST COST :</a:t>
            </a:r>
          </a:p>
          <a:p>
            <a:pPr eaLnBrk="1" hangingPunct="1">
              <a:buFont typeface="Wingdings" pitchFamily="2" charset="2"/>
              <a:buNone/>
              <a:defRPr/>
            </a:pPr>
            <a:r>
              <a:rPr lang="en-US" sz="2400" dirty="0" smtClean="0"/>
              <a:t>	                                       </a:t>
            </a:r>
            <a:r>
              <a:rPr lang="id-ID" sz="2400" dirty="0" smtClean="0"/>
              <a:t>  </a:t>
            </a:r>
            <a:r>
              <a:rPr lang="en-US" sz="2400" dirty="0" smtClean="0"/>
              <a:t> ∆ INPUT DIGANTI                                                        </a:t>
            </a:r>
            <a:r>
              <a:rPr lang="en-US" sz="2400" dirty="0" smtClean="0">
                <a:solidFill>
                  <a:srgbClr val="00FF00"/>
                </a:solidFill>
                <a:effectLst>
                  <a:outerShdw blurRad="38100" dist="38100" dir="2700000" algn="tl">
                    <a:srgbClr val="FFFFFF"/>
                  </a:outerShdw>
                </a:effectLst>
              </a:rPr>
              <a:t> </a:t>
            </a:r>
          </a:p>
          <a:p>
            <a:pPr eaLnBrk="1" hangingPunct="1">
              <a:defRPr/>
            </a:pPr>
            <a:r>
              <a:rPr lang="en-US" sz="2400" dirty="0" smtClean="0"/>
              <a:t>NILAI SUBSTITUSI MARGINAL (</a:t>
            </a:r>
            <a:r>
              <a:rPr lang="en-US" sz="2400" dirty="0" smtClean="0">
                <a:latin typeface=""/>
                <a:cs typeface=""/>
              </a:rPr>
              <a:t>————————)</a:t>
            </a:r>
          </a:p>
          <a:p>
            <a:pPr eaLnBrk="1" hangingPunct="1">
              <a:buFont typeface="Wingdings" pitchFamily="2" charset="2"/>
              <a:buNone/>
              <a:defRPr/>
            </a:pPr>
            <a:r>
              <a:rPr lang="en-US" sz="2400" dirty="0" smtClean="0">
                <a:latin typeface=""/>
                <a:cs typeface=""/>
              </a:rPr>
              <a:t>	                                              </a:t>
            </a:r>
            <a:r>
              <a:rPr lang="id-ID" sz="2400" dirty="0" smtClean="0">
                <a:latin typeface=""/>
                <a:cs typeface=""/>
              </a:rPr>
              <a:t>         </a:t>
            </a:r>
            <a:r>
              <a:rPr lang="en-US" sz="2400" dirty="0" smtClean="0">
                <a:latin typeface=""/>
                <a:cs typeface=""/>
              </a:rPr>
              <a:t>∆ INPUT P’GANTI</a:t>
            </a:r>
          </a:p>
          <a:p>
            <a:pPr eaLnBrk="1" hangingPunct="1">
              <a:buFont typeface="Wingdings" pitchFamily="2" charset="2"/>
              <a:buNone/>
              <a:defRPr/>
            </a:pPr>
            <a:r>
              <a:rPr lang="en-US" sz="2400" dirty="0" smtClean="0">
                <a:solidFill>
                  <a:srgbClr val="00FF00"/>
                </a:solidFill>
                <a:effectLst>
                  <a:outerShdw blurRad="38100" dist="38100" dir="2700000" algn="tl">
                    <a:srgbClr val="FFFFFF"/>
                  </a:outerShdw>
                </a:effectLst>
                <a:latin typeface=""/>
                <a:cs typeface=""/>
              </a:rPr>
              <a:t>KOMBINASI LEAST COST</a:t>
            </a:r>
          </a:p>
          <a:p>
            <a:pPr eaLnBrk="1" hangingPunct="1">
              <a:buFont typeface="Wingdings" pitchFamily="2" charset="2"/>
              <a:buNone/>
              <a:defRPr/>
            </a:pPr>
            <a:r>
              <a:rPr lang="en-US" sz="2400" dirty="0" smtClean="0"/>
              <a:t>                                        </a:t>
            </a:r>
            <a:r>
              <a:rPr lang="id-ID" sz="2400" dirty="0" smtClean="0"/>
              <a:t>         </a:t>
            </a:r>
            <a:r>
              <a:rPr lang="en-US" sz="2400" dirty="0" smtClean="0"/>
              <a:t>  ∆X1     PX2</a:t>
            </a:r>
          </a:p>
          <a:p>
            <a:pPr eaLnBrk="1" hangingPunct="1">
              <a:defRPr/>
            </a:pPr>
            <a:r>
              <a:rPr lang="en-US" sz="2400" dirty="0" smtClean="0"/>
              <a:t>SUBSTITUSI MARGINAL = </a:t>
            </a:r>
            <a:r>
              <a:rPr lang="en-US" sz="2400" dirty="0" smtClean="0">
                <a:latin typeface=""/>
                <a:cs typeface=""/>
              </a:rPr>
              <a:t>—— = ——</a:t>
            </a:r>
          </a:p>
          <a:p>
            <a:pPr eaLnBrk="1" hangingPunct="1">
              <a:buFont typeface="Wingdings" pitchFamily="2" charset="2"/>
              <a:buNone/>
              <a:defRPr/>
            </a:pPr>
            <a:r>
              <a:rPr lang="en-US" sz="2400" dirty="0" smtClean="0">
                <a:latin typeface=""/>
                <a:cs typeface=""/>
              </a:rPr>
              <a:t>	                                             </a:t>
            </a:r>
            <a:r>
              <a:rPr lang="id-ID" sz="2400" dirty="0" smtClean="0">
                <a:latin typeface=""/>
                <a:cs typeface=""/>
              </a:rPr>
              <a:t>      </a:t>
            </a:r>
            <a:r>
              <a:rPr lang="en-US" sz="2400" dirty="0" smtClean="0">
                <a:latin typeface=""/>
                <a:cs typeface=""/>
              </a:rPr>
              <a:t>∆X2     PX1</a:t>
            </a:r>
          </a:p>
          <a:p>
            <a:pPr eaLnBrk="1" hangingPunct="1">
              <a:defRPr/>
            </a:pPr>
            <a:r>
              <a:rPr lang="en-US" sz="2400" dirty="0" smtClean="0">
                <a:latin typeface=""/>
                <a:cs typeface=""/>
              </a:rPr>
              <a:t>PX1 = HARGA INPUT YG DISUBSTITUSI</a:t>
            </a:r>
          </a:p>
          <a:p>
            <a:pPr eaLnBrk="1" hangingPunct="1">
              <a:defRPr/>
            </a:pPr>
            <a:r>
              <a:rPr lang="en-US" sz="2400" dirty="0" smtClean="0">
                <a:latin typeface=""/>
                <a:cs typeface=""/>
              </a:rPr>
              <a:t>PX2 = HARGA INPUT YG MENSUBSTITUSI</a:t>
            </a:r>
          </a:p>
          <a:p>
            <a:pPr eaLnBrk="1" hangingPunct="1">
              <a:buFont typeface="Wingdings" pitchFamily="2" charset="2"/>
              <a:buNone/>
              <a:defRPr/>
            </a:pPr>
            <a:endParaRPr lang="en-US" sz="2400" dirty="0" smtClean="0">
              <a:latin typeface=""/>
              <a:cs typeface=""/>
            </a:endParaRPr>
          </a:p>
        </p:txBody>
      </p:sp>
      <p:sp>
        <p:nvSpPr>
          <p:cNvPr id="47108" name="Line 4"/>
          <p:cNvSpPr>
            <a:spLocks noChangeShapeType="1"/>
          </p:cNvSpPr>
          <p:nvPr/>
        </p:nvSpPr>
        <p:spPr bwMode="auto">
          <a:xfrm>
            <a:off x="4800600" y="1371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FFFFFF"/>
              </a:solidFill>
              <a:latin typeface="Corbel" pitchFamily="34" charset="0"/>
            </a:endParaRPr>
          </a:p>
        </p:txBody>
      </p:sp>
    </p:spTree>
    <p:extLst>
      <p:ext uri="{BB962C8B-B14F-4D97-AF65-F5344CB8AC3E}">
        <p14:creationId xmlns:p14="http://schemas.microsoft.com/office/powerpoint/2010/main" val="37980515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a:defRPr/>
            </a:pPr>
            <a:r>
              <a:rPr lang="en-US" dirty="0" err="1" smtClean="0"/>
              <a:t>Pada</a:t>
            </a:r>
            <a:r>
              <a:rPr lang="en-US" dirty="0" smtClean="0"/>
              <a:t> </a:t>
            </a:r>
            <a:r>
              <a:rPr lang="en-US" dirty="0" err="1" smtClean="0"/>
              <a:t>usaha</a:t>
            </a:r>
            <a:r>
              <a:rPr lang="en-US" dirty="0" smtClean="0"/>
              <a:t> </a:t>
            </a:r>
            <a:r>
              <a:rPr lang="en-US" dirty="0" err="1" smtClean="0"/>
              <a:t>penggemukan</a:t>
            </a:r>
            <a:r>
              <a:rPr lang="en-US" dirty="0" smtClean="0"/>
              <a:t> </a:t>
            </a:r>
            <a:r>
              <a:rPr lang="en-US" dirty="0" err="1" smtClean="0"/>
              <a:t>sapi</a:t>
            </a:r>
            <a:r>
              <a:rPr lang="en-US" dirty="0" smtClean="0"/>
              <a:t> </a:t>
            </a:r>
            <a:r>
              <a:rPr lang="en-US" dirty="0" err="1" smtClean="0"/>
              <a:t>potong</a:t>
            </a:r>
            <a:r>
              <a:rPr lang="en-US" dirty="0" smtClean="0"/>
              <a:t> </a:t>
            </a:r>
            <a:r>
              <a:rPr lang="en-US" dirty="0" err="1" smtClean="0"/>
              <a:t>dipakai</a:t>
            </a:r>
            <a:r>
              <a:rPr lang="en-US" dirty="0" smtClean="0"/>
              <a:t> 460 pound Hereford Steer. </a:t>
            </a:r>
            <a:endParaRPr lang="id-ID" dirty="0" smtClean="0"/>
          </a:p>
          <a:p>
            <a:pPr>
              <a:defRPr/>
            </a:pPr>
            <a:r>
              <a:rPr lang="en-US" dirty="0" err="1" smtClean="0"/>
              <a:t>Diberi</a:t>
            </a:r>
            <a:r>
              <a:rPr lang="en-US" dirty="0" smtClean="0"/>
              <a:t> </a:t>
            </a:r>
            <a:r>
              <a:rPr lang="en-US" dirty="0" err="1" smtClean="0"/>
              <a:t>pakan</a:t>
            </a:r>
            <a:r>
              <a:rPr lang="en-US" dirty="0" smtClean="0"/>
              <a:t> </a:t>
            </a:r>
            <a:r>
              <a:rPr lang="en-US" dirty="0" err="1" smtClean="0"/>
              <a:t>jagung</a:t>
            </a:r>
            <a:r>
              <a:rPr lang="en-US" dirty="0" smtClean="0"/>
              <a:t> </a:t>
            </a:r>
            <a:r>
              <a:rPr lang="en-US" dirty="0" err="1" smtClean="0"/>
              <a:t>dan</a:t>
            </a:r>
            <a:r>
              <a:rPr lang="en-US" dirty="0" smtClean="0"/>
              <a:t> silage </a:t>
            </a:r>
            <a:r>
              <a:rPr lang="en-US" dirty="0" err="1" smtClean="0"/>
              <a:t>jagung</a:t>
            </a:r>
            <a:r>
              <a:rPr lang="en-US" dirty="0" smtClean="0"/>
              <a:t> </a:t>
            </a:r>
            <a:r>
              <a:rPr lang="en-US" dirty="0" err="1" smtClean="0"/>
              <a:t>dengan</a:t>
            </a:r>
            <a:r>
              <a:rPr lang="en-US" dirty="0" smtClean="0"/>
              <a:t> </a:t>
            </a:r>
            <a:r>
              <a:rPr lang="en-US" dirty="0" err="1" smtClean="0"/>
              <a:t>kombinasi</a:t>
            </a:r>
            <a:r>
              <a:rPr lang="en-US" dirty="0" smtClean="0"/>
              <a:t> </a:t>
            </a:r>
            <a:r>
              <a:rPr lang="en-US" dirty="0" err="1" smtClean="0"/>
              <a:t>rasio</a:t>
            </a:r>
            <a:r>
              <a:rPr lang="en-US" dirty="0" smtClean="0"/>
              <a:t> </a:t>
            </a:r>
            <a:r>
              <a:rPr lang="en-US" dirty="0" err="1" smtClean="0"/>
              <a:t>kisaran</a:t>
            </a:r>
            <a:r>
              <a:rPr lang="en-US" dirty="0" smtClean="0"/>
              <a:t> </a:t>
            </a:r>
            <a:r>
              <a:rPr lang="en-US" dirty="0" err="1" smtClean="0"/>
              <a:t>dari</a:t>
            </a:r>
            <a:r>
              <a:rPr lang="en-US" dirty="0" smtClean="0"/>
              <a:t> 30: 70 </a:t>
            </a:r>
            <a:r>
              <a:rPr lang="en-US" dirty="0" err="1" smtClean="0"/>
              <a:t>sampai</a:t>
            </a:r>
            <a:r>
              <a:rPr lang="en-US" dirty="0" smtClean="0"/>
              <a:t> </a:t>
            </a:r>
            <a:r>
              <a:rPr lang="en-US" dirty="0" err="1" smtClean="0"/>
              <a:t>dengan</a:t>
            </a:r>
            <a:r>
              <a:rPr lang="en-US" dirty="0" smtClean="0"/>
              <a:t> 80:20</a:t>
            </a:r>
          </a:p>
          <a:p>
            <a:pPr>
              <a:defRPr/>
            </a:pPr>
            <a:r>
              <a:rPr lang="en-US" dirty="0" err="1" smtClean="0"/>
              <a:t>Ransum</a:t>
            </a:r>
            <a:r>
              <a:rPr lang="en-US" dirty="0" smtClean="0"/>
              <a:t> </a:t>
            </a:r>
            <a:r>
              <a:rPr lang="en-US" dirty="0" err="1" smtClean="0"/>
              <a:t>kombinasi</a:t>
            </a:r>
            <a:r>
              <a:rPr lang="en-US" dirty="0" smtClean="0"/>
              <a:t> </a:t>
            </a:r>
            <a:r>
              <a:rPr lang="en-US" dirty="0" err="1" smtClean="0"/>
              <a:t>ini</a:t>
            </a:r>
            <a:r>
              <a:rPr lang="en-US" dirty="0" smtClean="0"/>
              <a:t> </a:t>
            </a:r>
            <a:r>
              <a:rPr lang="en-US" dirty="0" err="1" smtClean="0"/>
              <a:t>mengandung</a:t>
            </a:r>
            <a:r>
              <a:rPr lang="en-US" dirty="0" smtClean="0"/>
              <a:t> 12% protein </a:t>
            </a:r>
            <a:r>
              <a:rPr lang="en-US" dirty="0" err="1" smtClean="0"/>
              <a:t>kasar</a:t>
            </a:r>
            <a:r>
              <a:rPr lang="en-US" dirty="0" smtClean="0"/>
              <a:t>. </a:t>
            </a:r>
            <a:endParaRPr lang="id-ID" dirty="0" smtClean="0"/>
          </a:p>
          <a:p>
            <a:pPr>
              <a:defRPr/>
            </a:pPr>
            <a:r>
              <a:rPr lang="en-US" dirty="0" err="1" smtClean="0"/>
              <a:t>Kombinasi</a:t>
            </a:r>
            <a:r>
              <a:rPr lang="en-US" dirty="0" smtClean="0"/>
              <a:t> </a:t>
            </a:r>
            <a:r>
              <a:rPr lang="en-US" dirty="0" err="1" smtClean="0"/>
              <a:t>jagung</a:t>
            </a:r>
            <a:r>
              <a:rPr lang="en-US" dirty="0" smtClean="0"/>
              <a:t> </a:t>
            </a:r>
            <a:r>
              <a:rPr lang="en-US" dirty="0" err="1" smtClean="0"/>
              <a:t>dan</a:t>
            </a:r>
            <a:r>
              <a:rPr lang="en-US" dirty="0" smtClean="0"/>
              <a:t> silage </a:t>
            </a:r>
            <a:r>
              <a:rPr lang="en-US" dirty="0" err="1" smtClean="0"/>
              <a:t>jagung</a:t>
            </a:r>
            <a:r>
              <a:rPr lang="en-US" dirty="0" smtClean="0"/>
              <a:t> </a:t>
            </a:r>
            <a:r>
              <a:rPr lang="en-US" dirty="0" err="1" smtClean="0"/>
              <a:t>dalam</a:t>
            </a:r>
            <a:r>
              <a:rPr lang="en-US" dirty="0" smtClean="0"/>
              <a:t> </a:t>
            </a:r>
            <a:r>
              <a:rPr lang="en-US" dirty="0" err="1" smtClean="0"/>
              <a:t>ransum</a:t>
            </a:r>
            <a:r>
              <a:rPr lang="en-US" dirty="0" smtClean="0"/>
              <a:t> </a:t>
            </a:r>
            <a:r>
              <a:rPr lang="en-US" dirty="0" err="1" smtClean="0"/>
              <a:t>utk</a:t>
            </a:r>
            <a:r>
              <a:rPr lang="en-US" dirty="0" smtClean="0"/>
              <a:t> </a:t>
            </a:r>
            <a:r>
              <a:rPr lang="en-US" dirty="0" err="1" smtClean="0"/>
              <a:t>mencapai</a:t>
            </a:r>
            <a:r>
              <a:rPr lang="en-US" dirty="0" smtClean="0"/>
              <a:t> </a:t>
            </a:r>
            <a:r>
              <a:rPr lang="en-US" dirty="0" err="1" smtClean="0"/>
              <a:t>bobot</a:t>
            </a:r>
            <a:r>
              <a:rPr lang="en-US" dirty="0" smtClean="0"/>
              <a:t> </a:t>
            </a:r>
            <a:r>
              <a:rPr lang="en-US" dirty="0" err="1" smtClean="0"/>
              <a:t>badan</a:t>
            </a:r>
            <a:r>
              <a:rPr lang="en-US" dirty="0" smtClean="0"/>
              <a:t> 500, 600 </a:t>
            </a:r>
            <a:r>
              <a:rPr lang="en-US" dirty="0" err="1" smtClean="0"/>
              <a:t>dan</a:t>
            </a:r>
            <a:r>
              <a:rPr lang="en-US" dirty="0" smtClean="0"/>
              <a:t> 700 pound </a:t>
            </a:r>
            <a:r>
              <a:rPr lang="en-US" dirty="0" err="1" smtClean="0"/>
              <a:t>terlihat</a:t>
            </a:r>
            <a:r>
              <a:rPr lang="en-US" dirty="0" smtClean="0"/>
              <a:t> </a:t>
            </a:r>
            <a:r>
              <a:rPr lang="en-US" dirty="0" err="1" smtClean="0"/>
              <a:t>pada</a:t>
            </a:r>
            <a:r>
              <a:rPr lang="en-US" dirty="0" smtClean="0"/>
              <a:t> </a:t>
            </a:r>
            <a:r>
              <a:rPr lang="en-US" dirty="0" err="1" smtClean="0"/>
              <a:t>tabel</a:t>
            </a:r>
            <a:r>
              <a:rPr lang="en-US" dirty="0" smtClean="0"/>
              <a:t> </a:t>
            </a:r>
          </a:p>
          <a:p>
            <a:pPr>
              <a:defRPr/>
            </a:pPr>
            <a:endParaRPr lang="id-ID" dirty="0"/>
          </a:p>
        </p:txBody>
      </p:sp>
    </p:spTree>
    <p:extLst>
      <p:ext uri="{BB962C8B-B14F-4D97-AF65-F5344CB8AC3E}">
        <p14:creationId xmlns:p14="http://schemas.microsoft.com/office/powerpoint/2010/main" val="1039624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z="2400" smtClean="0"/>
              <a:t>RANSUM JAGUNG &amp; SILAGE JAGUNG PD PENGGEMUKAN STEER</a:t>
            </a:r>
            <a:br>
              <a:rPr lang="en-US" sz="2400" smtClean="0"/>
            </a:br>
            <a:r>
              <a:rPr lang="en-US" sz="2400" smtClean="0"/>
              <a:t>BERAT AWAL 460 , CP= 12%</a:t>
            </a:r>
          </a:p>
        </p:txBody>
      </p:sp>
      <p:graphicFrame>
        <p:nvGraphicFramePr>
          <p:cNvPr id="111719" name="Group 103"/>
          <p:cNvGraphicFramePr>
            <a:graphicFrameLocks noGrp="1"/>
          </p:cNvGraphicFramePr>
          <p:nvPr>
            <p:ph type="tbl" idx="1"/>
          </p:nvPr>
        </p:nvGraphicFramePr>
        <p:xfrm>
          <a:off x="457200" y="1447800"/>
          <a:ext cx="7924800" cy="5669260"/>
        </p:xfrm>
        <a:graphic>
          <a:graphicData uri="http://schemas.openxmlformats.org/drawingml/2006/table">
            <a:tbl>
              <a:tblPr/>
              <a:tblGrid>
                <a:gridCol w="1293813"/>
                <a:gridCol w="1201737"/>
                <a:gridCol w="1357313"/>
                <a:gridCol w="1357312"/>
                <a:gridCol w="1357313"/>
                <a:gridCol w="1357312"/>
              </a:tblGrid>
              <a:tr h="135323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SILAGE</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JAGUNG</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(POUND)</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(X1)</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∆X1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500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(X2)</a:t>
                      </a:r>
                    </a:p>
                  </a:txBody>
                  <a:tcPr marT="45715" marB="45715"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JAGUNG</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∆X2</a:t>
                      </a:r>
                    </a:p>
                  </a:txBody>
                  <a:tcPr marT="45715" marB="45715"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600</a:t>
                      </a:r>
                    </a:p>
                  </a:txBody>
                  <a:tcPr marT="45715" marB="45715"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700</a:t>
                      </a:r>
                    </a:p>
                  </a:txBody>
                  <a:tcPr marT="45715" marB="45715"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573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800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1.000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1.200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1.400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1.600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1.800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2.000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2.200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2.400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2.600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2.800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rPr>
                        <a:t>3.000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2.316</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2.124</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1.953</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1.792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1.642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1.502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1.373</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1.252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1.241</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3.126</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2.904</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2.698</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2.510</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2.338</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2.179</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2.032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1.896</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1.771</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1.656</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1.549</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1.451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3.598</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3.365</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3.155</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2.965</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2.791</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2.632</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2.487</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2.355</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2.233</a:t>
                      </a:r>
                    </a:p>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pitchFamily="34" charset="0"/>
                        </a:rPr>
                        <a:t>2.121</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043568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28600"/>
            <a:ext cx="8229600" cy="609600"/>
          </a:xfrm>
        </p:spPr>
        <p:txBody>
          <a:bodyPr/>
          <a:lstStyle/>
          <a:p>
            <a:pPr eaLnBrk="1" hangingPunct="1"/>
            <a:r>
              <a:rPr lang="en-US" sz="2800" smtClean="0">
                <a:solidFill>
                  <a:srgbClr val="00FF00"/>
                </a:solidFill>
              </a:rPr>
              <a:t>MR &amp; MC DARI FUNGSI PRODUKSI</a:t>
            </a:r>
          </a:p>
        </p:txBody>
      </p:sp>
      <p:graphicFrame>
        <p:nvGraphicFramePr>
          <p:cNvPr id="67622" name="Group 38"/>
          <p:cNvGraphicFramePr>
            <a:graphicFrameLocks noGrp="1"/>
          </p:cNvGraphicFramePr>
          <p:nvPr>
            <p:ph type="tbl" idx="1"/>
          </p:nvPr>
        </p:nvGraphicFramePr>
        <p:xfrm>
          <a:off x="457200" y="990600"/>
          <a:ext cx="8077200" cy="4876800"/>
        </p:xfrm>
        <a:graphic>
          <a:graphicData uri="http://schemas.openxmlformats.org/drawingml/2006/table">
            <a:tbl>
              <a:tblPr/>
              <a:tblGrid>
                <a:gridCol w="1346200"/>
                <a:gridCol w="1346200"/>
                <a:gridCol w="1346200"/>
                <a:gridCol w="1346200"/>
                <a:gridCol w="1346200"/>
                <a:gridCol w="1346200"/>
              </a:tblGrid>
              <a:tr h="11588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LEVEL</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INPUT</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(UNIT)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PM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MR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792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1</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3</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5</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6</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7</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8</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9</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0</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12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44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54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62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68</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72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74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7</a:t>
                      </a:r>
                      <a:r>
                        <a:rPr kumimoji="0" lang="id-ID" sz="1800" b="0" i="0" u="none" strike="noStrike" cap="none" normalizeH="0" baseline="0" dirty="0" smtClean="0">
                          <a:ln>
                            <a:noFill/>
                          </a:ln>
                          <a:solidFill>
                            <a:schemeClr val="tx1"/>
                          </a:solidFill>
                          <a:effectLst/>
                          <a:latin typeface="Arial" pitchFamily="34"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12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18</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14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8</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6</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4</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-2</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063431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11480" lvl="0" eaLnBrk="1" fontAlgn="auto" hangingPunct="1">
              <a:spcAft>
                <a:spcPts val="0"/>
              </a:spcAft>
              <a:buClr>
                <a:srgbClr val="D6ECFF"/>
              </a:buClr>
              <a:buFont typeface="Wingdings"/>
              <a:buChar char=""/>
              <a:defRPr/>
            </a:pPr>
            <a:r>
              <a:rPr lang="en-US" sz="2400" dirty="0">
                <a:solidFill>
                  <a:prstClr val="white"/>
                </a:solidFill>
              </a:rPr>
              <a:t>MR = MC       LEVEL INPUT 6       LABA MAX</a:t>
            </a:r>
          </a:p>
          <a:p>
            <a:pPr marL="411480" lvl="0" eaLnBrk="1" fontAlgn="auto" hangingPunct="1">
              <a:spcAft>
                <a:spcPts val="0"/>
              </a:spcAft>
              <a:buClr>
                <a:srgbClr val="D6ECFF"/>
              </a:buClr>
              <a:buFont typeface="Wingdings"/>
              <a:buChar char=""/>
              <a:defRPr/>
            </a:pPr>
            <a:r>
              <a:rPr lang="en-US" sz="2400" dirty="0">
                <a:solidFill>
                  <a:prstClr val="white"/>
                </a:solidFill>
              </a:rPr>
              <a:t>MC &gt; MR       PRODUKSI TDK LAGI BERI LABA MAX</a:t>
            </a:r>
          </a:p>
        </p:txBody>
      </p:sp>
    </p:spTree>
    <p:extLst>
      <p:ext uri="{BB962C8B-B14F-4D97-AF65-F5344CB8AC3E}">
        <p14:creationId xmlns:p14="http://schemas.microsoft.com/office/powerpoint/2010/main" val="165218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636587"/>
          </a:xfrm>
        </p:spPr>
        <p:txBody>
          <a:bodyPr/>
          <a:lstStyle/>
          <a:p>
            <a:pPr marL="838200" indent="-838200">
              <a:buFontTx/>
              <a:buAutoNum type="arabicPeriod" startAt="2"/>
            </a:pPr>
            <a:r>
              <a:rPr lang="en-US" sz="3200" b="1" smtClean="0"/>
              <a:t>Hubungan Input - Input</a:t>
            </a:r>
          </a:p>
        </p:txBody>
      </p:sp>
      <p:sp>
        <p:nvSpPr>
          <p:cNvPr id="20483" name="Rectangle 3"/>
          <p:cNvSpPr>
            <a:spLocks noGrp="1" noChangeArrowheads="1"/>
          </p:cNvSpPr>
          <p:nvPr>
            <p:ph type="body" idx="1"/>
          </p:nvPr>
        </p:nvSpPr>
        <p:spPr>
          <a:xfrm>
            <a:off x="457200" y="1143000"/>
            <a:ext cx="8229600" cy="4987925"/>
          </a:xfrm>
        </p:spPr>
        <p:txBody>
          <a:bodyPr/>
          <a:lstStyle/>
          <a:p>
            <a:pPr>
              <a:lnSpc>
                <a:spcPct val="90000"/>
              </a:lnSpc>
            </a:pPr>
            <a:r>
              <a:rPr lang="en-US" smtClean="0"/>
              <a:t>Hubungan bersifat faktor-faktor atau input-input atau saling substitusi terjadi bila lebih dari satu faktor bersifat variabel. Secara matematis  hubungan fungsi produksi tersebut digambarkan sebagai berikut :</a:t>
            </a:r>
          </a:p>
          <a:p>
            <a:pPr>
              <a:lnSpc>
                <a:spcPct val="90000"/>
              </a:lnSpc>
            </a:pPr>
            <a:r>
              <a:rPr lang="en-US" smtClean="0"/>
              <a:t>Y = f (X1, X2/X3, X4,….Xn)</a:t>
            </a:r>
          </a:p>
          <a:p>
            <a:pPr>
              <a:lnSpc>
                <a:spcPct val="90000"/>
              </a:lnSpc>
            </a:pPr>
            <a:r>
              <a:rPr lang="en-US" smtClean="0"/>
              <a:t>Dimana dua faktor yaitu X1 dan X2 bersifat variabel dan yang lain bersifat tetap. </a:t>
            </a:r>
          </a:p>
        </p:txBody>
      </p:sp>
    </p:spTree>
    <p:extLst>
      <p:ext uri="{BB962C8B-B14F-4D97-AF65-F5344CB8AC3E}">
        <p14:creationId xmlns:p14="http://schemas.microsoft.com/office/powerpoint/2010/main" val="238203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457200"/>
            <a:ext cx="8229600" cy="5978525"/>
          </a:xfrm>
        </p:spPr>
        <p:txBody>
          <a:bodyPr/>
          <a:lstStyle/>
          <a:p>
            <a:pPr marL="609600" indent="-609600">
              <a:buFont typeface="Wingdings" pitchFamily="2" charset="2"/>
              <a:buNone/>
            </a:pPr>
            <a:r>
              <a:rPr lang="en-US" sz="2800" smtClean="0"/>
              <a:t>	</a:t>
            </a:r>
            <a:r>
              <a:rPr lang="en-US" sz="2400" smtClean="0"/>
              <a:t>Di dalam penggunaan dua faktor dalam proses produksi perlu dicari :</a:t>
            </a:r>
          </a:p>
          <a:p>
            <a:pPr marL="609600" indent="-609600">
              <a:buFont typeface="Wingdings" pitchFamily="2" charset="2"/>
              <a:buAutoNum type="arabicPeriod"/>
            </a:pPr>
            <a:r>
              <a:rPr lang="en-US" sz="2400" smtClean="0"/>
              <a:t>Kombinasi yang optimal dari pemakaian kedua input untuk mendapatkan keuntungan yang maksimal</a:t>
            </a:r>
          </a:p>
          <a:p>
            <a:pPr marL="609600" indent="-609600">
              <a:buFont typeface="Wingdings" pitchFamily="2" charset="2"/>
              <a:buAutoNum type="arabicPeriod"/>
            </a:pPr>
            <a:r>
              <a:rPr lang="en-US" sz="2400" smtClean="0"/>
              <a:t>Kombinasi yang memberi least cost atau biaya termurah untuk suatu output tertentu.</a:t>
            </a:r>
          </a:p>
          <a:p>
            <a:pPr marL="609600" indent="-609600"/>
            <a:r>
              <a:rPr lang="en-US" sz="2400" smtClean="0"/>
              <a:t>Dalam membicarakan masalah-masalah substitusi perlu diketahui perihal kurva isoproduk atau isoquant. </a:t>
            </a:r>
          </a:p>
          <a:p>
            <a:pPr marL="609600" indent="-609600"/>
            <a:r>
              <a:rPr lang="en-US" sz="2400" smtClean="0"/>
              <a:t>Kurva ini menggambarkan suatu kegiatan produksi di mana untuk menghasilkan output yang sama dapat dibuat beberapa kemungkinan kombinasi input. </a:t>
            </a:r>
          </a:p>
        </p:txBody>
      </p:sp>
    </p:spTree>
    <p:extLst>
      <p:ext uri="{BB962C8B-B14F-4D97-AF65-F5344CB8AC3E}">
        <p14:creationId xmlns:p14="http://schemas.microsoft.com/office/powerpoint/2010/main" val="106788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381000"/>
            <a:ext cx="8229600" cy="5749925"/>
          </a:xfrm>
        </p:spPr>
        <p:txBody>
          <a:bodyPr/>
          <a:lstStyle/>
          <a:p>
            <a:r>
              <a:rPr lang="en-US" smtClean="0"/>
              <a:t>Contoh</a:t>
            </a:r>
          </a:p>
          <a:p>
            <a:r>
              <a:rPr lang="en-US" smtClean="0"/>
              <a:t>Utk menghasilkan ouput (Y) sebesar 10 unit per satuan produksi diperlukan beberapa kombinasi input X1 dan X2</a:t>
            </a:r>
          </a:p>
          <a:p>
            <a:endParaRPr lang="en-US" smtClean="0"/>
          </a:p>
        </p:txBody>
      </p:sp>
      <p:graphicFrame>
        <p:nvGraphicFramePr>
          <p:cNvPr id="5" name="Table 4"/>
          <p:cNvGraphicFramePr>
            <a:graphicFrameLocks noGrp="1"/>
          </p:cNvGraphicFramePr>
          <p:nvPr/>
        </p:nvGraphicFramePr>
        <p:xfrm>
          <a:off x="838200" y="3048000"/>
          <a:ext cx="6096000" cy="2967040"/>
        </p:xfrm>
        <a:graphic>
          <a:graphicData uri="http://schemas.openxmlformats.org/drawingml/2006/table">
            <a:tbl>
              <a:tblPr firstRow="1" bandRow="1">
                <a:tableStyleId>{5C22544A-7EE6-4342-B048-85BDC9FD1C3A}</a:tableStyleId>
              </a:tblPr>
              <a:tblGrid>
                <a:gridCol w="2032000"/>
                <a:gridCol w="2032000"/>
                <a:gridCol w="2032000"/>
              </a:tblGrid>
              <a:tr h="370880">
                <a:tc gridSpan="2">
                  <a:txBody>
                    <a:bodyPr/>
                    <a:lstStyle/>
                    <a:p>
                      <a:pPr algn="ctr"/>
                      <a:r>
                        <a:rPr lang="en-US" sz="1800" dirty="0" err="1" smtClean="0"/>
                        <a:t>Kombinasi</a:t>
                      </a:r>
                      <a:r>
                        <a:rPr lang="en-US" sz="1800" dirty="0" smtClean="0"/>
                        <a:t> input</a:t>
                      </a:r>
                      <a:endParaRPr lang="en-US" sz="1800" dirty="0"/>
                    </a:p>
                  </a:txBody>
                  <a:tcPr marT="45725" marB="45725"/>
                </a:tc>
                <a:tc hMerge="1">
                  <a:txBody>
                    <a:bodyPr/>
                    <a:lstStyle/>
                    <a:p>
                      <a:endParaRPr lang="en-US" dirty="0"/>
                    </a:p>
                  </a:txBody>
                  <a:tcPr/>
                </a:tc>
                <a:tc>
                  <a:txBody>
                    <a:bodyPr/>
                    <a:lstStyle/>
                    <a:p>
                      <a:pPr algn="ctr"/>
                      <a:r>
                        <a:rPr lang="en-US" sz="1800" dirty="0" smtClean="0"/>
                        <a:t>Output</a:t>
                      </a:r>
                      <a:endParaRPr lang="en-US" sz="1800" dirty="0"/>
                    </a:p>
                  </a:txBody>
                  <a:tcPr marT="45725" marB="45725"/>
                </a:tc>
              </a:tr>
              <a:tr h="370880">
                <a:tc>
                  <a:txBody>
                    <a:bodyPr/>
                    <a:lstStyle/>
                    <a:p>
                      <a:pPr algn="ctr"/>
                      <a:r>
                        <a:rPr lang="en-US" sz="1800" dirty="0" smtClean="0"/>
                        <a:t>X1</a:t>
                      </a:r>
                      <a:endParaRPr lang="en-US" sz="1800" dirty="0"/>
                    </a:p>
                  </a:txBody>
                  <a:tcPr marT="45725" marB="45725"/>
                </a:tc>
                <a:tc>
                  <a:txBody>
                    <a:bodyPr/>
                    <a:lstStyle/>
                    <a:p>
                      <a:pPr algn="ctr"/>
                      <a:r>
                        <a:rPr lang="en-US" sz="1800" dirty="0" smtClean="0"/>
                        <a:t>X2</a:t>
                      </a:r>
                      <a:endParaRPr lang="en-US" sz="1800" dirty="0"/>
                    </a:p>
                  </a:txBody>
                  <a:tcPr marT="45725" marB="45725"/>
                </a:tc>
                <a:tc>
                  <a:txBody>
                    <a:bodyPr/>
                    <a:lstStyle/>
                    <a:p>
                      <a:pPr algn="ctr"/>
                      <a:r>
                        <a:rPr lang="en-US" sz="1800" dirty="0" smtClean="0"/>
                        <a:t>Y</a:t>
                      </a:r>
                      <a:endParaRPr lang="en-US" sz="1800" dirty="0"/>
                    </a:p>
                  </a:txBody>
                  <a:tcPr marT="45725" marB="45725"/>
                </a:tc>
              </a:tr>
              <a:tr h="370880">
                <a:tc>
                  <a:txBody>
                    <a:bodyPr/>
                    <a:lstStyle/>
                    <a:p>
                      <a:pPr algn="ctr"/>
                      <a:r>
                        <a:rPr lang="en-US" sz="1800" dirty="0" smtClean="0"/>
                        <a:t>27</a:t>
                      </a:r>
                      <a:endParaRPr lang="en-US" sz="1800" dirty="0"/>
                    </a:p>
                  </a:txBody>
                  <a:tcPr marT="45725" marB="45725"/>
                </a:tc>
                <a:tc>
                  <a:txBody>
                    <a:bodyPr/>
                    <a:lstStyle/>
                    <a:p>
                      <a:pPr algn="ctr"/>
                      <a:r>
                        <a:rPr lang="en-US" sz="1800" dirty="0" smtClean="0"/>
                        <a:t>0</a:t>
                      </a:r>
                      <a:endParaRPr lang="en-US" sz="1800" dirty="0"/>
                    </a:p>
                  </a:txBody>
                  <a:tcPr marT="45725" marB="45725"/>
                </a:tc>
                <a:tc>
                  <a:txBody>
                    <a:bodyPr/>
                    <a:lstStyle/>
                    <a:p>
                      <a:pPr algn="ctr"/>
                      <a:r>
                        <a:rPr lang="en-US" sz="1800" dirty="0" smtClean="0"/>
                        <a:t>10</a:t>
                      </a:r>
                      <a:endParaRPr lang="en-US" sz="1800" dirty="0"/>
                    </a:p>
                  </a:txBody>
                  <a:tcPr marT="45725" marB="45725"/>
                </a:tc>
              </a:tr>
              <a:tr h="370880">
                <a:tc>
                  <a:txBody>
                    <a:bodyPr/>
                    <a:lstStyle/>
                    <a:p>
                      <a:pPr algn="ctr"/>
                      <a:r>
                        <a:rPr lang="en-US" sz="1800" dirty="0" smtClean="0"/>
                        <a:t>20</a:t>
                      </a:r>
                      <a:endParaRPr lang="en-US" sz="1800" dirty="0"/>
                    </a:p>
                  </a:txBody>
                  <a:tcPr marT="45725" marB="45725"/>
                </a:tc>
                <a:tc>
                  <a:txBody>
                    <a:bodyPr/>
                    <a:lstStyle/>
                    <a:p>
                      <a:pPr algn="ctr"/>
                      <a:r>
                        <a:rPr lang="en-US" sz="1800" dirty="0" smtClean="0"/>
                        <a:t>2,5</a:t>
                      </a:r>
                      <a:endParaRPr lang="en-US" sz="1800" dirty="0"/>
                    </a:p>
                  </a:txBody>
                  <a:tcPr marT="45725" marB="45725"/>
                </a:tc>
                <a:tc>
                  <a:txBody>
                    <a:bodyPr/>
                    <a:lstStyle/>
                    <a:p>
                      <a:pPr algn="ctr"/>
                      <a:r>
                        <a:rPr lang="en-US" sz="1800" dirty="0" smtClean="0"/>
                        <a:t>10</a:t>
                      </a:r>
                      <a:endParaRPr lang="en-US" sz="1800" dirty="0"/>
                    </a:p>
                  </a:txBody>
                  <a:tcPr marT="45725" marB="45725"/>
                </a:tc>
              </a:tr>
              <a:tr h="370880">
                <a:tc>
                  <a:txBody>
                    <a:bodyPr/>
                    <a:lstStyle/>
                    <a:p>
                      <a:pPr algn="ctr"/>
                      <a:r>
                        <a:rPr lang="en-US" sz="1800" dirty="0" smtClean="0"/>
                        <a:t>15</a:t>
                      </a:r>
                      <a:endParaRPr lang="en-US" sz="1800" dirty="0"/>
                    </a:p>
                  </a:txBody>
                  <a:tcPr marT="45725" marB="45725"/>
                </a:tc>
                <a:tc>
                  <a:txBody>
                    <a:bodyPr/>
                    <a:lstStyle/>
                    <a:p>
                      <a:pPr algn="ctr"/>
                      <a:r>
                        <a:rPr lang="en-US" sz="1800" dirty="0" smtClean="0"/>
                        <a:t>5</a:t>
                      </a:r>
                      <a:endParaRPr lang="en-US" sz="1800" dirty="0"/>
                    </a:p>
                  </a:txBody>
                  <a:tcPr marT="45725" marB="45725"/>
                </a:tc>
                <a:tc>
                  <a:txBody>
                    <a:bodyPr/>
                    <a:lstStyle/>
                    <a:p>
                      <a:pPr algn="ctr"/>
                      <a:r>
                        <a:rPr lang="en-US" sz="1800" dirty="0" smtClean="0"/>
                        <a:t>10</a:t>
                      </a:r>
                      <a:endParaRPr lang="en-US" sz="1800" dirty="0"/>
                    </a:p>
                  </a:txBody>
                  <a:tcPr marT="45725" marB="45725"/>
                </a:tc>
              </a:tr>
              <a:tr h="370880">
                <a:tc>
                  <a:txBody>
                    <a:bodyPr/>
                    <a:lstStyle/>
                    <a:p>
                      <a:pPr algn="ctr"/>
                      <a:r>
                        <a:rPr lang="en-US" sz="1800" dirty="0" smtClean="0"/>
                        <a:t>10</a:t>
                      </a:r>
                      <a:endParaRPr lang="en-US" sz="1800" dirty="0"/>
                    </a:p>
                  </a:txBody>
                  <a:tcPr marT="45725" marB="45725"/>
                </a:tc>
                <a:tc>
                  <a:txBody>
                    <a:bodyPr/>
                    <a:lstStyle/>
                    <a:p>
                      <a:pPr algn="ctr"/>
                      <a:r>
                        <a:rPr lang="en-US" sz="1800" dirty="0" smtClean="0"/>
                        <a:t>8</a:t>
                      </a:r>
                      <a:endParaRPr lang="en-US" sz="1800" dirty="0"/>
                    </a:p>
                  </a:txBody>
                  <a:tcPr marT="45725" marB="45725"/>
                </a:tc>
                <a:tc>
                  <a:txBody>
                    <a:bodyPr/>
                    <a:lstStyle/>
                    <a:p>
                      <a:pPr algn="ctr"/>
                      <a:r>
                        <a:rPr lang="en-US" sz="1800" dirty="0" smtClean="0"/>
                        <a:t>10</a:t>
                      </a:r>
                      <a:endParaRPr lang="en-US" sz="1800" dirty="0"/>
                    </a:p>
                  </a:txBody>
                  <a:tcPr marT="45725" marB="45725"/>
                </a:tc>
              </a:tr>
              <a:tr h="370880">
                <a:tc>
                  <a:txBody>
                    <a:bodyPr/>
                    <a:lstStyle/>
                    <a:p>
                      <a:pPr algn="ctr"/>
                      <a:r>
                        <a:rPr lang="en-US" sz="1800" dirty="0" smtClean="0"/>
                        <a:t>5</a:t>
                      </a:r>
                      <a:endParaRPr lang="en-US" sz="1800" dirty="0"/>
                    </a:p>
                  </a:txBody>
                  <a:tcPr marT="45725" marB="45725"/>
                </a:tc>
                <a:tc>
                  <a:txBody>
                    <a:bodyPr/>
                    <a:lstStyle/>
                    <a:p>
                      <a:pPr algn="ctr"/>
                      <a:r>
                        <a:rPr lang="en-US" sz="1800" dirty="0" smtClean="0"/>
                        <a:t>13</a:t>
                      </a:r>
                      <a:endParaRPr lang="en-US" sz="1800" dirty="0"/>
                    </a:p>
                  </a:txBody>
                  <a:tcPr marT="45725" marB="45725"/>
                </a:tc>
                <a:tc>
                  <a:txBody>
                    <a:bodyPr/>
                    <a:lstStyle/>
                    <a:p>
                      <a:pPr algn="ctr"/>
                      <a:r>
                        <a:rPr lang="en-US" sz="1800" dirty="0" smtClean="0"/>
                        <a:t>10</a:t>
                      </a:r>
                      <a:endParaRPr lang="en-US" sz="1800" dirty="0"/>
                    </a:p>
                  </a:txBody>
                  <a:tcPr marT="45725" marB="45725"/>
                </a:tc>
              </a:tr>
              <a:tr h="370880">
                <a:tc>
                  <a:txBody>
                    <a:bodyPr/>
                    <a:lstStyle/>
                    <a:p>
                      <a:pPr algn="ctr"/>
                      <a:r>
                        <a:rPr lang="en-US" sz="1800" dirty="0" smtClean="0"/>
                        <a:t>0</a:t>
                      </a:r>
                      <a:endParaRPr lang="en-US" sz="1800" dirty="0"/>
                    </a:p>
                  </a:txBody>
                  <a:tcPr marT="45725" marB="45725"/>
                </a:tc>
                <a:tc>
                  <a:txBody>
                    <a:bodyPr/>
                    <a:lstStyle/>
                    <a:p>
                      <a:pPr algn="ctr"/>
                      <a:r>
                        <a:rPr lang="en-US" sz="1800" dirty="0" smtClean="0"/>
                        <a:t>22</a:t>
                      </a:r>
                      <a:endParaRPr lang="en-US" sz="1800" dirty="0"/>
                    </a:p>
                  </a:txBody>
                  <a:tcPr marT="45725" marB="45725"/>
                </a:tc>
                <a:tc>
                  <a:txBody>
                    <a:bodyPr/>
                    <a:lstStyle/>
                    <a:p>
                      <a:pPr algn="ctr"/>
                      <a:r>
                        <a:rPr lang="en-US" sz="1800" dirty="0" smtClean="0"/>
                        <a:t>10</a:t>
                      </a:r>
                      <a:endParaRPr lang="en-US" sz="1800" dirty="0"/>
                    </a:p>
                  </a:txBody>
                  <a:tcPr marT="45725" marB="45725"/>
                </a:tc>
              </a:tr>
            </a:tbl>
          </a:graphicData>
        </a:graphic>
      </p:graphicFrame>
    </p:spTree>
    <p:extLst>
      <p:ext uri="{BB962C8B-B14F-4D97-AF65-F5344CB8AC3E}">
        <p14:creationId xmlns:p14="http://schemas.microsoft.com/office/powerpoint/2010/main" val="341457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533400"/>
            <a:ext cx="8229600" cy="5867400"/>
          </a:xfrm>
        </p:spPr>
        <p:txBody>
          <a:bodyPr/>
          <a:lstStyle/>
          <a:p>
            <a:pPr>
              <a:lnSpc>
                <a:spcPct val="80000"/>
              </a:lnSpc>
            </a:pPr>
            <a:r>
              <a:rPr lang="en-US" sz="2400" smtClean="0"/>
              <a:t>Dalam bidang peternakan kombinasi dua input dapat berupa substitusi antara pakan konsentrat dengan pakan hijauan/jerami pada pemberian pakan untuk ruminansia, juga dapat kombinasi  antara ternak dengan traktor dalam pengolahan tanah.</a:t>
            </a:r>
          </a:p>
          <a:p>
            <a:pPr>
              <a:lnSpc>
                <a:spcPct val="80000"/>
              </a:lnSpc>
              <a:buFont typeface="Wingdings" pitchFamily="2" charset="2"/>
              <a:buNone/>
            </a:pPr>
            <a:endParaRPr lang="en-US" sz="2400" b="1" smtClean="0"/>
          </a:p>
          <a:p>
            <a:pPr>
              <a:lnSpc>
                <a:spcPct val="80000"/>
              </a:lnSpc>
              <a:buFont typeface="Wingdings" pitchFamily="2" charset="2"/>
              <a:buNone/>
            </a:pPr>
            <a:r>
              <a:rPr lang="en-US" sz="2400" b="1" smtClean="0"/>
              <a:t>Prinsip Substitusi</a:t>
            </a:r>
          </a:p>
          <a:p>
            <a:pPr>
              <a:lnSpc>
                <a:spcPct val="80000"/>
              </a:lnSpc>
            </a:pPr>
            <a:r>
              <a:rPr lang="en-US" sz="2400" smtClean="0"/>
              <a:t>Substitusi yang akan dilakukan dalam proses produksi pada pemakaian dua input dimaksudkan untuk memberi hasil yang maksimal. </a:t>
            </a:r>
          </a:p>
          <a:p>
            <a:pPr>
              <a:lnSpc>
                <a:spcPct val="80000"/>
              </a:lnSpc>
            </a:pPr>
            <a:r>
              <a:rPr lang="en-US" sz="2400" smtClean="0"/>
              <a:t>Prinsip substitusi ini berlaku bila dua atau lebih input digunakan dalam beberapa kombinasi untuk menghasilkan level tertentu dan akan memberi nilai ekonomi tertinggi. </a:t>
            </a:r>
          </a:p>
          <a:p>
            <a:pPr>
              <a:lnSpc>
                <a:spcPct val="80000"/>
              </a:lnSpc>
            </a:pPr>
            <a:r>
              <a:rPr lang="en-US" sz="2400" smtClean="0"/>
              <a:t>Keadaan ini tercapai apabila biaya substitusi lebih rendah daripada biaya yang disubstitusi.</a:t>
            </a:r>
          </a:p>
          <a:p>
            <a:pPr>
              <a:lnSpc>
                <a:spcPct val="80000"/>
              </a:lnSpc>
            </a:pPr>
            <a:endParaRPr lang="en-US" sz="2400" smtClean="0"/>
          </a:p>
        </p:txBody>
      </p:sp>
    </p:spTree>
    <p:extLst>
      <p:ext uri="{BB962C8B-B14F-4D97-AF65-F5344CB8AC3E}">
        <p14:creationId xmlns:p14="http://schemas.microsoft.com/office/powerpoint/2010/main" val="89485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Rot="1" noChangeArrowheads="1"/>
          </p:cNvSpPr>
          <p:nvPr>
            <p:ph type="body" idx="1"/>
          </p:nvPr>
        </p:nvSpPr>
        <p:spPr>
          <a:xfrm>
            <a:off x="301625" y="533400"/>
            <a:ext cx="8540750" cy="5791200"/>
          </a:xfrm>
        </p:spPr>
        <p:txBody>
          <a:bodyPr/>
          <a:lstStyle/>
          <a:p>
            <a:pPr marL="609600" indent="-609600"/>
            <a:r>
              <a:rPr lang="en-US" smtClean="0"/>
              <a:t>Substitusi mempunyai dua sifat :</a:t>
            </a:r>
          </a:p>
          <a:p>
            <a:pPr marL="609600" indent="-609600">
              <a:buFont typeface="Wingdings" pitchFamily="2" charset="2"/>
              <a:buAutoNum type="arabicPeriod"/>
            </a:pPr>
            <a:r>
              <a:rPr lang="en-US" smtClean="0"/>
              <a:t>Substitusi yang lajunya bersifat menurun</a:t>
            </a:r>
          </a:p>
          <a:p>
            <a:pPr marL="609600" indent="-609600">
              <a:buFont typeface="Wingdings" pitchFamily="2" charset="2"/>
              <a:buAutoNum type="arabicPeriod"/>
            </a:pPr>
            <a:r>
              <a:rPr lang="en-US" smtClean="0"/>
              <a:t>Substitusi yang lajunya bersifat tetap</a:t>
            </a:r>
          </a:p>
          <a:p>
            <a:pPr marL="609600" indent="-609600"/>
            <a:r>
              <a:rPr lang="en-US" smtClean="0"/>
              <a:t>Substitusi yang menurun sering terjadi dalam produksi pertanian yaitu apabila setiap substitusi satu unit suatu faktor akan diikuti dengan turunnya nilai substitusi tersebut atau setiap kenaikan satu unit input sebagai pengganti akan mendapatkan pergantian yang lebih kecil.</a:t>
            </a:r>
          </a:p>
        </p:txBody>
      </p:sp>
    </p:spTree>
    <p:extLst>
      <p:ext uri="{BB962C8B-B14F-4D97-AF65-F5344CB8AC3E}">
        <p14:creationId xmlns:p14="http://schemas.microsoft.com/office/powerpoint/2010/main" val="285771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457200" y="260648"/>
            <a:ext cx="8229600" cy="6063952"/>
          </a:xfrm>
        </p:spPr>
        <p:txBody>
          <a:bodyPr>
            <a:normAutofit/>
          </a:bodyPr>
          <a:lstStyle/>
          <a:p>
            <a:pPr marL="411480" eaLnBrk="1" fontAlgn="auto" hangingPunct="1">
              <a:spcAft>
                <a:spcPts val="0"/>
              </a:spcAft>
              <a:buFont typeface="Wingdings"/>
              <a:buChar char=""/>
              <a:defRPr/>
            </a:pPr>
            <a:endParaRPr lang="en-US" sz="2400" dirty="0" smtClean="0"/>
          </a:p>
          <a:p>
            <a:pPr marL="411480" algn="ctr" eaLnBrk="1" fontAlgn="auto" hangingPunct="1">
              <a:spcAft>
                <a:spcPts val="0"/>
              </a:spcAft>
              <a:buFont typeface="Wingdings" pitchFamily="2" charset="2"/>
              <a:buNone/>
              <a:defRPr/>
            </a:pPr>
            <a:r>
              <a:rPr lang="en-US" dirty="0" smtClean="0">
                <a:solidFill>
                  <a:srgbClr val="00FF00"/>
                </a:solidFill>
                <a:effectLst>
                  <a:outerShdw blurRad="38100" dist="38100" dir="2700000" algn="tl">
                    <a:srgbClr val="FFFFFF"/>
                  </a:outerShdw>
                </a:effectLst>
              </a:rPr>
              <a:t>HUBUNGAN INPUT </a:t>
            </a:r>
            <a:r>
              <a:rPr lang="en-US" dirty="0" err="1" smtClean="0">
                <a:solidFill>
                  <a:srgbClr val="00FF00"/>
                </a:solidFill>
                <a:effectLst>
                  <a:outerShdw blurRad="38100" dist="38100" dir="2700000" algn="tl">
                    <a:srgbClr val="FFFFFF"/>
                  </a:outerShdw>
                </a:effectLst>
              </a:rPr>
              <a:t>INPUT</a:t>
            </a:r>
            <a:endParaRPr lang="en-US" dirty="0" smtClean="0">
              <a:solidFill>
                <a:srgbClr val="00FF00"/>
              </a:solidFill>
              <a:effectLst>
                <a:outerShdw blurRad="38100" dist="38100" dir="2700000" algn="tl">
                  <a:srgbClr val="FFFFFF"/>
                </a:outerShdw>
              </a:effectLst>
            </a:endParaRPr>
          </a:p>
          <a:p>
            <a:pPr marL="411480" algn="ctr" eaLnBrk="1" fontAlgn="auto" hangingPunct="1">
              <a:spcAft>
                <a:spcPts val="0"/>
              </a:spcAft>
              <a:buFont typeface="Wingdings" pitchFamily="2" charset="2"/>
              <a:buNone/>
              <a:defRPr/>
            </a:pPr>
            <a:endParaRPr lang="en-US" dirty="0" smtClean="0">
              <a:solidFill>
                <a:srgbClr val="00FF00"/>
              </a:solidFill>
              <a:effectLst>
                <a:outerShdw blurRad="38100" dist="38100" dir="2700000" algn="tl">
                  <a:srgbClr val="FFFFFF"/>
                </a:outerShdw>
              </a:effectLst>
            </a:endParaRP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LEBIH DR 1 FAKT. SIFAT VARIABEL       HUB. SIFAT INPUT2 /FAKTOR2 /SLNG SUBSTITUSI</a:t>
            </a: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Y = f (X1,X2 / X3, X4, …..</a:t>
            </a:r>
            <a:r>
              <a:rPr lang="en-US" sz="2400" dirty="0" err="1" smtClean="0">
                <a:solidFill>
                  <a:schemeClr val="hlink"/>
                </a:solidFill>
                <a:effectLst>
                  <a:outerShdw blurRad="38100" dist="38100" dir="2700000" algn="tl">
                    <a:srgbClr val="FFFFFF"/>
                  </a:outerShdw>
                </a:effectLst>
              </a:rPr>
              <a:t>Xn</a:t>
            </a:r>
            <a:r>
              <a:rPr lang="en-US" sz="2400" dirty="0" smtClean="0">
                <a:solidFill>
                  <a:schemeClr val="hlink"/>
                </a:solidFill>
                <a:effectLst>
                  <a:outerShdw blurRad="38100" dist="38100" dir="2700000" algn="tl">
                    <a:srgbClr val="FFFFFF"/>
                  </a:outerShdw>
                </a:effectLst>
              </a:rPr>
              <a:t>)</a:t>
            </a: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X1 &amp; X2 = SIFAT VARIABEL &amp; YG LAIN TETAP</a:t>
            </a: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PENGGUNAAN 2 FAKT. DLM PROSES PROD.PERLU :</a:t>
            </a: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KOMBINSI OPTIML PENGG.KE2 INPUT      LABA MAX</a:t>
            </a:r>
          </a:p>
          <a:p>
            <a:pPr marL="411480" eaLnBrk="1" fontAlgn="auto" hangingPunct="1">
              <a:spcAft>
                <a:spcPts val="0"/>
              </a:spcAft>
              <a:buFont typeface="Wingdings"/>
              <a:buChar char=""/>
              <a:defRPr/>
            </a:pPr>
            <a:r>
              <a:rPr lang="en-US" sz="2400" dirty="0" smtClean="0">
                <a:solidFill>
                  <a:schemeClr val="hlink"/>
                </a:solidFill>
                <a:effectLst>
                  <a:outerShdw blurRad="38100" dist="38100" dir="2700000" algn="tl">
                    <a:srgbClr val="FFFFFF"/>
                  </a:outerShdw>
                </a:effectLst>
              </a:rPr>
              <a:t>KOMBINSI YG BERI LEAST COST UTK OUTPUT TTT</a:t>
            </a:r>
          </a:p>
          <a:p>
            <a:pPr marL="411480" eaLnBrk="1" fontAlgn="auto" hangingPunct="1">
              <a:spcAft>
                <a:spcPts val="0"/>
              </a:spcAft>
              <a:buFont typeface="Wingdings"/>
              <a:buChar char=""/>
              <a:defRPr/>
            </a:pPr>
            <a:endParaRPr lang="en-US" sz="2400" dirty="0" smtClean="0">
              <a:solidFill>
                <a:schemeClr val="hlink"/>
              </a:solidFill>
              <a:effectLst>
                <a:outerShdw blurRad="38100" dist="38100" dir="2700000" algn="tl">
                  <a:srgbClr val="FFFFFF"/>
                </a:outerShdw>
              </a:effectLst>
            </a:endParaRPr>
          </a:p>
          <a:p>
            <a:pPr marL="411480" eaLnBrk="1" fontAlgn="auto" hangingPunct="1">
              <a:spcAft>
                <a:spcPts val="0"/>
              </a:spcAft>
              <a:buFont typeface="Wingdings"/>
              <a:buChar char=""/>
              <a:defRPr/>
            </a:pPr>
            <a:endParaRPr lang="en-US" sz="2400" dirty="0" smtClean="0">
              <a:solidFill>
                <a:schemeClr val="hlink"/>
              </a:solidFill>
              <a:effectLst>
                <a:outerShdw blurRad="38100" dist="38100" dir="2700000" algn="tl">
                  <a:srgbClr val="FFFFFF"/>
                </a:outerShdw>
              </a:effectLst>
            </a:endParaRPr>
          </a:p>
        </p:txBody>
      </p:sp>
      <p:sp>
        <p:nvSpPr>
          <p:cNvPr id="41990" name="Line 7"/>
          <p:cNvSpPr>
            <a:spLocks noChangeShapeType="1"/>
          </p:cNvSpPr>
          <p:nvPr/>
        </p:nvSpPr>
        <p:spPr bwMode="auto">
          <a:xfrm>
            <a:off x="5410200" y="2004864"/>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white"/>
              </a:solidFill>
              <a:cs typeface="Arial" charset="0"/>
            </a:endParaRPr>
          </a:p>
        </p:txBody>
      </p:sp>
      <p:sp>
        <p:nvSpPr>
          <p:cNvPr id="41991" name="Line 8"/>
          <p:cNvSpPr>
            <a:spLocks noChangeShapeType="1"/>
          </p:cNvSpPr>
          <p:nvPr/>
        </p:nvSpPr>
        <p:spPr bwMode="auto">
          <a:xfrm>
            <a:off x="5867400" y="4221088"/>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val="425306410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754</Words>
  <Application>Microsoft Office PowerPoint</Application>
  <PresentationFormat>On-screen Show (4:3)</PresentationFormat>
  <Paragraphs>290</Paragraphs>
  <Slides>16</Slides>
  <Notes>14</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1_Metro</vt:lpstr>
      <vt:lpstr>1_Office Theme</vt:lpstr>
      <vt:lpstr>4_Office Theme</vt:lpstr>
      <vt:lpstr>Orbit</vt:lpstr>
      <vt:lpstr>OUTPUT YANG DIHASILKAN</vt:lpstr>
      <vt:lpstr>MR &amp; MC DARI FUNGSI PRODUKSI</vt:lpstr>
      <vt:lpstr>PowerPoint Presentation</vt:lpstr>
      <vt:lpstr>Hubungan Input - Input</vt:lpstr>
      <vt:lpstr>PowerPoint Presentation</vt:lpstr>
      <vt:lpstr>PowerPoint Presentation</vt:lpstr>
      <vt:lpstr>PowerPoint Presentation</vt:lpstr>
      <vt:lpstr>PowerPoint Presentation</vt:lpstr>
      <vt:lpstr>PowerPoint Presentation</vt:lpstr>
      <vt:lpstr>PowerPoint Presentation</vt:lpstr>
      <vt:lpstr> KURVA ISOQUANT </vt:lpstr>
      <vt:lpstr>PRINSIP SUBSTITUSI</vt:lpstr>
      <vt:lpstr>SUBSTITUSI FAKTOR DG LAJU MENURUN</vt:lpstr>
      <vt:lpstr>PENGGUNAAN PRINSIP SUBSTITUSI</vt:lpstr>
      <vt:lpstr>PowerPoint Presentation</vt:lpstr>
      <vt:lpstr>RANSUM JAGUNG &amp; SILAGE JAGUNG PD PENGGEMUKAN STEER BERAT AWAL 460 , CP=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OUTPUT YANG DIHASILKAN</dc:title>
  <dc:creator>Asus</dc:creator>
  <cp:lastModifiedBy>Asus</cp:lastModifiedBy>
  <cp:revision>1</cp:revision>
  <dcterms:created xsi:type="dcterms:W3CDTF">2022-04-05T09:10:44Z</dcterms:created>
  <dcterms:modified xsi:type="dcterms:W3CDTF">2022-04-05T09:11:59Z</dcterms:modified>
</cp:coreProperties>
</file>