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D9F00EB-4AD9-4710-9E8F-29C21D21CFB6}" type="datetimeFigureOut">
              <a:rPr lang="id-ID" smtClean="0"/>
              <a:pPr/>
              <a:t>18/05/2017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DE6818-B402-48BD-8F02-FDD0DA9190C5}"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D9F00EB-4AD9-4710-9E8F-29C21D21CFB6}" type="datetimeFigureOut">
              <a:rPr lang="id-ID" smtClean="0"/>
              <a:pPr/>
              <a:t>18/05/2017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DE6818-B402-48BD-8F02-FDD0DA9190C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D9F00EB-4AD9-4710-9E8F-29C21D21CFB6}" type="datetimeFigureOut">
              <a:rPr lang="id-ID" smtClean="0"/>
              <a:pPr/>
              <a:t>18/05/2017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DE6818-B402-48BD-8F02-FDD0DA9190C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D9F00EB-4AD9-4710-9E8F-29C21D21CFB6}" type="datetimeFigureOut">
              <a:rPr lang="id-ID" smtClean="0"/>
              <a:pPr/>
              <a:t>18/05/2017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DE6818-B402-48BD-8F02-FDD0DA9190C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9F00EB-4AD9-4710-9E8F-29C21D21CFB6}" type="datetimeFigureOut">
              <a:rPr lang="id-ID" smtClean="0"/>
              <a:pPr/>
              <a:t>18/05/2017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9DE6818-B402-48BD-8F02-FDD0DA9190C5}"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D9F00EB-4AD9-4710-9E8F-29C21D21CFB6}" type="datetimeFigureOut">
              <a:rPr lang="id-ID" smtClean="0"/>
              <a:pPr/>
              <a:t>18/05/2017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DE6818-B402-48BD-8F02-FDD0DA9190C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D9F00EB-4AD9-4710-9E8F-29C21D21CFB6}" type="datetimeFigureOut">
              <a:rPr lang="id-ID" smtClean="0"/>
              <a:pPr/>
              <a:t>18/05/2017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9DE6818-B402-48BD-8F02-FDD0DA9190C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D9F00EB-4AD9-4710-9E8F-29C21D21CFB6}" type="datetimeFigureOut">
              <a:rPr lang="id-ID" smtClean="0"/>
              <a:pPr/>
              <a:t>18/05/2017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9DE6818-B402-48BD-8F02-FDD0DA9190C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9F00EB-4AD9-4710-9E8F-29C21D21CFB6}" type="datetimeFigureOut">
              <a:rPr lang="id-ID" smtClean="0"/>
              <a:pPr/>
              <a:t>18/05/2017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9DE6818-B402-48BD-8F02-FDD0DA9190C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9F00EB-4AD9-4710-9E8F-29C21D21CFB6}" type="datetimeFigureOut">
              <a:rPr lang="id-ID" smtClean="0"/>
              <a:pPr/>
              <a:t>18/05/2017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DE6818-B402-48BD-8F02-FDD0DA9190C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9F00EB-4AD9-4710-9E8F-29C21D21CFB6}" type="datetimeFigureOut">
              <a:rPr lang="id-ID" smtClean="0"/>
              <a:pPr/>
              <a:t>18/05/2017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9DE6818-B402-48BD-8F02-FDD0DA9190C5}"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9F00EB-4AD9-4710-9E8F-29C21D21CFB6}" type="datetimeFigureOut">
              <a:rPr lang="id-ID" smtClean="0"/>
              <a:pPr/>
              <a:t>18/05/2017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DE6818-B402-48BD-8F02-FDD0DA9190C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d-ID" sz="4800" b="1" dirty="0" smtClean="0"/>
              <a:t>Analisis Pengaruh Inflasi</a:t>
            </a:r>
            <a:endParaRPr lang="id-ID" sz="4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2786083"/>
          </a:xfrm>
        </p:spPr>
        <p:txBody>
          <a:bodyPr>
            <a:normAutofit fontScale="77500" lnSpcReduction="20000"/>
          </a:bodyPr>
          <a:lstStyle/>
          <a:p>
            <a:endParaRPr lang="id-ID" dirty="0" smtClean="0"/>
          </a:p>
          <a:p>
            <a:endParaRPr lang="id-ID" dirty="0" smtClean="0"/>
          </a:p>
          <a:p>
            <a:endParaRPr lang="id-ID" dirty="0" smtClean="0"/>
          </a:p>
          <a:p>
            <a:endParaRPr lang="id-ID" dirty="0" smtClean="0"/>
          </a:p>
          <a:p>
            <a:r>
              <a:rPr lang="id-ID" smtClean="0"/>
              <a:t>                              </a:t>
            </a:r>
            <a:r>
              <a:rPr lang="id-ID" sz="9600" dirty="0" smtClean="0"/>
              <a:t>Sekian</a:t>
            </a:r>
            <a:endParaRPr lang="id-ID" sz="9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 Pengantar</a:t>
            </a:r>
            <a:endParaRPr lang="id-ID" dirty="0"/>
          </a:p>
        </p:txBody>
      </p:sp>
      <p:sp>
        <p:nvSpPr>
          <p:cNvPr id="3" name="Content Placeholder 2"/>
          <p:cNvSpPr>
            <a:spLocks noGrp="1"/>
          </p:cNvSpPr>
          <p:nvPr>
            <p:ph idx="1"/>
          </p:nvPr>
        </p:nvSpPr>
        <p:spPr/>
        <p:txBody>
          <a:bodyPr>
            <a:normAutofit lnSpcReduction="10000"/>
          </a:bodyPr>
          <a:lstStyle/>
          <a:p>
            <a:r>
              <a:rPr lang="id-ID" dirty="0" smtClean="0"/>
              <a:t>Study kelayakan Investasi tercermin pada besarnya tingkat DF (discount factor)= biaya model</a:t>
            </a:r>
          </a:p>
          <a:p>
            <a:r>
              <a:rPr lang="id-ID" dirty="0" smtClean="0"/>
              <a:t>IRR – perkiraan laju rata2 inflasi selama umur usaha ( usaha layak karena IRR&gt; r(bunga deposito bank)</a:t>
            </a:r>
          </a:p>
          <a:p>
            <a:r>
              <a:rPr lang="id-ID" dirty="0" smtClean="0"/>
              <a:t>Utk meyakinkan usaha perlu diperhitungkan besarnya pengaruh inflasi ( IRR – tingkat laju inflasi</a:t>
            </a:r>
          </a:p>
          <a:p>
            <a:endParaRPr lang="id-ID" dirty="0"/>
          </a:p>
          <a:p>
            <a:pPr>
              <a:buNone/>
            </a:pP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 </a:t>
            </a:r>
            <a:r>
              <a:rPr lang="id-ID" sz="4000" dirty="0" smtClean="0"/>
              <a:t>Pengaruh Inflasi Terhadap Biaya Inflasi</a:t>
            </a:r>
            <a:endParaRPr lang="id-ID" sz="4000" dirty="0"/>
          </a:p>
        </p:txBody>
      </p:sp>
      <p:sp>
        <p:nvSpPr>
          <p:cNvPr id="3" name="Content Placeholder 2"/>
          <p:cNvSpPr>
            <a:spLocks noGrp="1"/>
          </p:cNvSpPr>
          <p:nvPr>
            <p:ph idx="1"/>
          </p:nvPr>
        </p:nvSpPr>
        <p:spPr/>
        <p:txBody>
          <a:bodyPr>
            <a:normAutofit fontScale="92500" lnSpcReduction="10000"/>
          </a:bodyPr>
          <a:lstStyle/>
          <a:p>
            <a:r>
              <a:rPr lang="id-ID" dirty="0" smtClean="0"/>
              <a:t>Fenomena ekonomi akan berpengaruh terhadap seluruh biaya rencana pendirian usaha, akan menyebabkan terjadinya penyimpangan terlalu jauh dari nilai yang diharapkan.</a:t>
            </a:r>
          </a:p>
          <a:p>
            <a:r>
              <a:rPr lang="id-ID" dirty="0" smtClean="0"/>
              <a:t>Berpengaruh negatif terhadap kemajuan usaha pada saat ini dan yad</a:t>
            </a:r>
          </a:p>
          <a:p>
            <a:r>
              <a:rPr lang="id-ID" dirty="0" smtClean="0"/>
              <a:t>Perlu dicari bagaimana cara memperhitungkan atau memasukkan pengaruh inflasi ke dalam biaya usaha selama periode umur ekonomis usaha </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lnSpcReduction="20000"/>
          </a:bodyPr>
          <a:lstStyle/>
          <a:p>
            <a:pPr>
              <a:buNone/>
            </a:pPr>
            <a:r>
              <a:rPr lang="id-ID" b="1" dirty="0" smtClean="0"/>
              <a:t>Cara memasukkan pengaruh Inflasi ke dalam biaya2 usaha </a:t>
            </a:r>
            <a:r>
              <a:rPr lang="id-ID" dirty="0" smtClean="0"/>
              <a:t>:</a:t>
            </a:r>
          </a:p>
          <a:p>
            <a:pPr>
              <a:buNone/>
            </a:pPr>
            <a:endParaRPr lang="id-ID" dirty="0" smtClean="0"/>
          </a:p>
          <a:p>
            <a:r>
              <a:rPr lang="id-ID" dirty="0" smtClean="0"/>
              <a:t>1. tentukan biaya2 apa saja yg akan membawa dampak langsung pada penilaian insvestasi</a:t>
            </a:r>
          </a:p>
          <a:p>
            <a:r>
              <a:rPr lang="id-ID" dirty="0" smtClean="0"/>
              <a:t>2. perkiraan berapa rata2 laju inflasi selama umur usaha utk melakukan penyesuaian</a:t>
            </a:r>
          </a:p>
          <a:p>
            <a:r>
              <a:rPr lang="id-ID" dirty="0" smtClean="0"/>
              <a:t>3. tentukan berapa umur ekonomis dari rencana usaha</a:t>
            </a:r>
          </a:p>
          <a:p>
            <a:r>
              <a:rPr lang="id-ID" dirty="0" smtClean="0"/>
              <a:t>4. perkirakan berapa tarif pajak</a:t>
            </a:r>
          </a:p>
          <a:p>
            <a:r>
              <a:rPr lang="id-ID" dirty="0" smtClean="0"/>
              <a:t>Buat daftar lengkap biaya dalam tabel akibat adanya inflasi yang harus dikeluarkan selama usia umur usaha</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lnSpcReduction="10000"/>
          </a:bodyPr>
          <a:lstStyle/>
          <a:p>
            <a:r>
              <a:rPr lang="id-ID" dirty="0" smtClean="0"/>
              <a:t>Untuk mempermudah pembedaan modal kerja dengan biaya modal adalah sbb:</a:t>
            </a:r>
          </a:p>
          <a:p>
            <a:r>
              <a:rPr lang="id-ID" dirty="0" smtClean="0"/>
              <a:t>1. Biaya modal adalah pemakaian sebuah modal utk suatu usaha atau investasi</a:t>
            </a:r>
          </a:p>
          <a:p>
            <a:r>
              <a:rPr lang="id-ID" dirty="0" smtClean="0"/>
              <a:t>2. Modal kerja adalah investasi perusahaan pada aktiva jangka pendek ( piutang, kas sekuritas dan persediaan)</a:t>
            </a:r>
          </a:p>
          <a:p>
            <a:r>
              <a:rPr lang="id-ID" dirty="0" smtClean="0"/>
              <a:t>Rumus penyesuaian biaya operasional</a:t>
            </a:r>
          </a:p>
          <a:p>
            <a:r>
              <a:rPr lang="id-ID" dirty="0"/>
              <a:t> </a:t>
            </a:r>
            <a:r>
              <a:rPr lang="id-ID" dirty="0" smtClean="0"/>
              <a:t> O</a:t>
            </a:r>
            <a:r>
              <a:rPr lang="id-ID" sz="2800" dirty="0" smtClean="0"/>
              <a:t>r = </a:t>
            </a:r>
            <a:r>
              <a:rPr lang="id-ID" sz="2800" dirty="0" smtClean="0">
                <a:latin typeface="Algerian"/>
              </a:rPr>
              <a:t>∑</a:t>
            </a:r>
            <a:r>
              <a:rPr lang="id-ID" sz="2800" dirty="0" smtClean="0">
                <a:latin typeface="+mj-lt"/>
                <a:cs typeface="Times New Roman" pitchFamily="18" charset="0"/>
              </a:rPr>
              <a:t>0r(1 + P) </a:t>
            </a:r>
          </a:p>
          <a:p>
            <a:r>
              <a:rPr lang="id-ID" sz="2800" dirty="0" smtClean="0">
                <a:latin typeface="+mj-lt"/>
                <a:cs typeface="Times New Roman" pitchFamily="18" charset="0"/>
              </a:rPr>
              <a:t>Or = Arus kas keluar sdh disesuaikan dg perkiraan  laju inflasi ; P = perkiraan laju inflasi</a:t>
            </a:r>
            <a:endParaRPr lang="id-ID"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 Pengaruh Inflasi Pada penerimaan Usaha</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Adanya inflasi pada awalnya berdampak langsung pada sisi pengeluaran rencana aliran kas usaha, tetapi dalam perjalanan waktu di mana adanya kenaikan harga- harga input usaha dengan sendirinya perlu diadakan penyesuaian juga dari sisi penerimaan.</a:t>
            </a:r>
          </a:p>
          <a:p>
            <a:r>
              <a:rPr lang="id-ID" dirty="0" smtClean="0"/>
              <a:t>Tujuannya adalah untuk melihat apakah adanya inflasi tsb blm akan berpengaruh pada sisi penerimaan atau dengan kata lain B/C ratio &gt; 1; B/C ratio &lt; 1.</a:t>
            </a:r>
          </a:p>
          <a:p>
            <a:r>
              <a:rPr lang="id-ID" dirty="0" smtClean="0"/>
              <a:t>Selama perubahan pengeluaran tidak menyebabkan B/C ratio = 1 atau B/C ratio &lt; 1 maka pengaruh inflasi tidak perlu diperhitungkan.</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lstStyle/>
          <a:p>
            <a:r>
              <a:rPr lang="id-ID" dirty="0" smtClean="0"/>
              <a:t>Rumus :</a:t>
            </a:r>
          </a:p>
          <a:p>
            <a:pPr>
              <a:buNone/>
            </a:pPr>
            <a:r>
              <a:rPr lang="id-ID" dirty="0" smtClean="0"/>
              <a:t> </a:t>
            </a:r>
            <a:r>
              <a:rPr lang="id-ID" dirty="0" smtClean="0"/>
              <a:t>             I = ∑ Ir(I + P)</a:t>
            </a:r>
          </a:p>
          <a:p>
            <a:r>
              <a:rPr lang="id-ID" dirty="0" smtClean="0"/>
              <a:t>Dimana :</a:t>
            </a:r>
          </a:p>
          <a:p>
            <a:pPr>
              <a:buNone/>
            </a:pPr>
            <a:r>
              <a:rPr lang="id-ID" dirty="0" smtClean="0"/>
              <a:t>              Ir = Arus kas masuk yang sudah          disesuaikan dengan laju inflasi   </a:t>
            </a:r>
          </a:p>
          <a:p>
            <a:pPr>
              <a:buNone/>
            </a:pPr>
            <a:r>
              <a:rPr lang="id-ID" dirty="0" smtClean="0"/>
              <a:t> </a:t>
            </a:r>
            <a:r>
              <a:rPr lang="id-ID" dirty="0" smtClean="0"/>
              <a:t>             It  = Arus kas pada tahun t</a:t>
            </a:r>
          </a:p>
          <a:p>
            <a:pPr>
              <a:buNone/>
            </a:pPr>
            <a:r>
              <a:rPr lang="id-ID" dirty="0" smtClean="0"/>
              <a:t> </a:t>
            </a:r>
            <a:r>
              <a:rPr lang="id-ID" dirty="0" smtClean="0"/>
              <a:t>              P = Perkiraan rata2 laju inflasi selama t</a:t>
            </a:r>
          </a:p>
          <a:p>
            <a:pPr>
              <a:buNone/>
            </a:pPr>
            <a:r>
              <a:rPr lang="id-ID" dirty="0" smtClean="0"/>
              <a:t> </a:t>
            </a:r>
            <a:r>
              <a:rPr lang="id-ID" dirty="0" smtClean="0"/>
              <a:t>              t  = Periode umur usaha/ proyek</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D. Teknik Penyesuaian Pengaruh Inflasi</a:t>
            </a:r>
            <a:endParaRPr lang="id-ID" dirty="0"/>
          </a:p>
        </p:txBody>
      </p:sp>
      <p:sp>
        <p:nvSpPr>
          <p:cNvPr id="3" name="Content Placeholder 2"/>
          <p:cNvSpPr>
            <a:spLocks noGrp="1"/>
          </p:cNvSpPr>
          <p:nvPr>
            <p:ph idx="1"/>
          </p:nvPr>
        </p:nvSpPr>
        <p:spPr/>
        <p:txBody>
          <a:bodyPr>
            <a:normAutofit fontScale="92500" lnSpcReduction="20000"/>
          </a:bodyPr>
          <a:lstStyle/>
          <a:p>
            <a:r>
              <a:rPr lang="id-ID" dirty="0" smtClean="0"/>
              <a:t>Untuk  penyesuaian nya harus diperhitungkan dengan melihat nilai NVP yg disesuaikan dgn nilai infalsi.</a:t>
            </a:r>
          </a:p>
          <a:p>
            <a:r>
              <a:rPr lang="id-ID" dirty="0" smtClean="0"/>
              <a:t> </a:t>
            </a:r>
            <a:r>
              <a:rPr lang="id-ID" dirty="0" smtClean="0"/>
              <a:t>Penilaian yang mengabaikan inflasi dalam perhitungan NPV, artinya unsur inflasi tidak diikutkan dalam perhitungan. Ternyata didapat pengaruh yg negatif, dengan kata lain usaha jadi tidak layak karena adanya inflasi. </a:t>
            </a:r>
          </a:p>
          <a:p>
            <a:r>
              <a:rPr lang="id-ID" dirty="0" smtClean="0"/>
              <a:t>Jika inflasi dimasukkan dalam perhitungan, nilai NPV yg sudah disesuaikan dengan dampak inflasi menjadi positif.</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Rangkuman</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Pengaruh inflasi perlu diperhitungkan dalam dunia bisnis, karena perubahan inflasi juga akan mengubah susunan perencanaan usaha yang berdampak  pada perubahan biaya, perubahan pendapatan, perubahan manfaat uang, juga perubahan suatu kebijakan.</a:t>
            </a:r>
          </a:p>
          <a:p>
            <a:r>
              <a:rPr lang="id-ID" dirty="0" smtClean="0"/>
              <a:t>Meskipun terjadi inflasi tetapi masih dalam taraf yang wajar dan masih dapat diukur dengan ratio antara benefit dan cost, jika msih positif, berarti ada pengaruh inflasi tetapi tidak perlu disesuaikan. Namun jk ratio sdh mendekati nol, aplg sdh negatif maka penyesuaian biaya dan penerimaan tidak dapat ditawar- tawar lagi. Jika tidak maka usaha yg tadinya layak akan menjadi tidak layak lagi. </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567</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Analisis Pengaruh Inflasi</vt:lpstr>
      <vt:lpstr>A. Pengantar</vt:lpstr>
      <vt:lpstr>B. Pengaruh Inflasi Terhadap Biaya Inflasi</vt:lpstr>
      <vt:lpstr>Slide 4</vt:lpstr>
      <vt:lpstr>Slide 5</vt:lpstr>
      <vt:lpstr>c. Pengaruh Inflasi Pada penerimaan Usaha</vt:lpstr>
      <vt:lpstr>Slide 7</vt:lpstr>
      <vt:lpstr>D. Teknik Penyesuaian Pengaruh Inflasi</vt:lpstr>
      <vt:lpstr>Rangkuman</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Pengaruh Inflasi</dc:title>
  <dc:creator>user</dc:creator>
  <cp:lastModifiedBy>user</cp:lastModifiedBy>
  <cp:revision>13</cp:revision>
  <dcterms:created xsi:type="dcterms:W3CDTF">2017-05-12T02:36:32Z</dcterms:created>
  <dcterms:modified xsi:type="dcterms:W3CDTF">2017-05-18T04:15:27Z</dcterms:modified>
</cp:coreProperties>
</file>