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6"/>
  </p:notesMasterIdLst>
  <p:handoutMasterIdLst>
    <p:handoutMasterId r:id="rId7"/>
  </p:handoutMasterIdLst>
  <p:sldIdLst>
    <p:sldId id="349" r:id="rId3"/>
    <p:sldId id="350" r:id="rId4"/>
    <p:sldId id="351" r:id="rId5"/>
  </p:sldIdLst>
  <p:sldSz cx="12188825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4030">
          <p15:clr>
            <a:srgbClr val="A4A3A4"/>
          </p15:clr>
        </p15:guide>
        <p15:guide id="3" orient="horz" pos="1200">
          <p15:clr>
            <a:srgbClr val="A4A3A4"/>
          </p15:clr>
        </p15:guide>
        <p15:guide id="4" orient="horz" pos="1008">
          <p15:clr>
            <a:srgbClr val="A4A3A4"/>
          </p15:clr>
        </p15:guide>
        <p15:guide id="5" orient="horz" pos="3792">
          <p15:clr>
            <a:srgbClr val="A4A3A4"/>
          </p15:clr>
        </p15:guide>
        <p15:guide id="6" orient="horz">
          <p15:clr>
            <a:srgbClr val="A4A3A4"/>
          </p15:clr>
        </p15:guide>
        <p15:guide id="7" orient="horz" pos="3360">
          <p15:clr>
            <a:srgbClr val="A4A3A4"/>
          </p15:clr>
        </p15:guide>
        <p15:guide id="8" orient="horz" pos="3312">
          <p15:clr>
            <a:srgbClr val="A4A3A4"/>
          </p15:clr>
        </p15:guide>
        <p15:guide id="9" orient="horz" pos="240">
          <p15:clr>
            <a:srgbClr val="A4A3A4"/>
          </p15:clr>
        </p15:guide>
        <p15:guide id="10" orient="horz" pos="432">
          <p15:clr>
            <a:srgbClr val="A4A3A4"/>
          </p15:clr>
        </p15:guide>
        <p15:guide id="11" orient="horz" pos="2784">
          <p15:clr>
            <a:srgbClr val="A4A3A4"/>
          </p15:clr>
        </p15:guide>
        <p15:guide id="12" pos="3839">
          <p15:clr>
            <a:srgbClr val="A4A3A4"/>
          </p15:clr>
        </p15:guide>
        <p15:guide id="13" pos="959">
          <p15:clr>
            <a:srgbClr val="A4A3A4"/>
          </p15:clr>
        </p15:guide>
        <p15:guide id="14" pos="6143">
          <p15:clr>
            <a:srgbClr val="A4A3A4"/>
          </p15:clr>
        </p15:guide>
        <p15:guide id="15" pos="1247">
          <p15:clr>
            <a:srgbClr val="A4A3A4"/>
          </p15:clr>
        </p15:guide>
        <p15:guide id="16" pos="7007">
          <p15:clr>
            <a:srgbClr val="A4A3A4"/>
          </p15:clr>
        </p15:guide>
        <p15:guide id="17" pos="5855">
          <p15:clr>
            <a:srgbClr val="A4A3A4"/>
          </p15:clr>
        </p15:guide>
        <p15:guide id="18" pos="671">
          <p15:clr>
            <a:srgbClr val="A4A3A4"/>
          </p15:clr>
        </p15:guide>
        <p15:guide id="19" pos="7151">
          <p15:clr>
            <a:srgbClr val="A4A3A4"/>
          </p15:clr>
        </p15:guide>
        <p15:guide id="20" pos="311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8" autoAdjust="0"/>
    <p:restoredTop sz="86389" autoAdjust="0"/>
  </p:normalViewPr>
  <p:slideViewPr>
    <p:cSldViewPr showGuides="1">
      <p:cViewPr>
        <p:scale>
          <a:sx n="66" d="100"/>
          <a:sy n="66" d="100"/>
        </p:scale>
        <p:origin x="-810" y="-270"/>
      </p:cViewPr>
      <p:guideLst>
        <p:guide orient="horz" pos="2160"/>
        <p:guide orient="horz" pos="4030"/>
        <p:guide orient="horz" pos="1200"/>
        <p:guide orient="horz" pos="1008"/>
        <p:guide orient="horz" pos="3792"/>
        <p:guide orient="horz"/>
        <p:guide orient="horz" pos="3360"/>
        <p:guide orient="horz" pos="3312"/>
        <p:guide orient="horz" pos="240"/>
        <p:guide orient="horz" pos="432"/>
        <p:guide orient="horz" pos="2784"/>
        <p:guide pos="3839"/>
        <p:guide pos="959"/>
        <p:guide pos="6143"/>
        <p:guide pos="1247"/>
        <p:guide pos="7007"/>
        <p:guide pos="5855"/>
        <p:guide pos="671"/>
        <p:guide pos="7151"/>
        <p:guide pos="3119"/>
      </p:guideLst>
    </p:cSldViewPr>
  </p:slideViewPr>
  <p:outlineViewPr>
    <p:cViewPr>
      <p:scale>
        <a:sx n="33" d="100"/>
        <a:sy n="33" d="100"/>
      </p:scale>
      <p:origin x="12" y="39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49" d="100"/>
          <a:sy n="49" d="100"/>
        </p:scale>
        <p:origin x="-287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pPr/>
              <a:t>7/24/2020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pPr/>
              <a:t>7/24/2020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B0E891-D877-4AF7-9B23-94C669357622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03778A-802E-4374-BA45-C1DA45966E77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5F4862-8EB5-482A-AA96-7BCBA626E4A9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198275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162" y="1752602"/>
            <a:ext cx="10360501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162" y="3611607"/>
            <a:ext cx="10360501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8" y="4953000"/>
            <a:ext cx="12193844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1481330"/>
            <a:ext cx="10969943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2974" y="274641"/>
            <a:ext cx="2369343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41"/>
            <a:ext cx="8430604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17" y="1059712"/>
            <a:ext cx="10360501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8922" y="2931712"/>
            <a:ext cx="6094413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7644" y="3005472"/>
            <a:ext cx="24377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599154" y="3005472"/>
            <a:ext cx="24377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481329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481329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3050"/>
            <a:ext cx="10969943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5410200"/>
            <a:ext cx="5385514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1756" y="5410200"/>
            <a:ext cx="5387630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441" y="1444295"/>
            <a:ext cx="5385514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1444295"/>
            <a:ext cx="5387630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4876800"/>
            <a:ext cx="9973103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1265" y="5355102"/>
            <a:ext cx="529807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8882" y="274320"/>
            <a:ext cx="9970459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7040" y="6407944"/>
            <a:ext cx="2559653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246" y="5443402"/>
            <a:ext cx="9547913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721" y="189968"/>
            <a:ext cx="11579384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38576" y="6407945"/>
            <a:ext cx="313342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20" y="4865122"/>
            <a:ext cx="10764439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524" y="5944936"/>
            <a:ext cx="6585783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455" y="5939011"/>
            <a:ext cx="4919320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4" y="5791253"/>
            <a:ext cx="4535237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2" y="5787739"/>
            <a:ext cx="4539496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49141" y="4988440"/>
            <a:ext cx="24377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0651" y="4988440"/>
            <a:ext cx="24377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524" y="5944936"/>
            <a:ext cx="6585783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455" y="5939011"/>
            <a:ext cx="4919320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4" y="5791253"/>
            <a:ext cx="4535237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2" y="5787739"/>
            <a:ext cx="4539496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441" y="1481329"/>
            <a:ext cx="10969943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7040" y="6407944"/>
            <a:ext cx="2559653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38576" y="6407945"/>
            <a:ext cx="3133425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6693" y="6407945"/>
            <a:ext cx="48755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7868" y="152400"/>
            <a:ext cx="10055781" cy="808038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Moral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Pedagang</a:t>
            </a:r>
            <a:endParaRPr 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441" y="1219201"/>
            <a:ext cx="10969943" cy="4911725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en-US" sz="2400" dirty="0" err="1" smtClean="0"/>
              <a:t>Menurut</a:t>
            </a:r>
            <a:r>
              <a:rPr lang="en-US" sz="2400" dirty="0" smtClean="0"/>
              <a:t> Evers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Schraders</a:t>
            </a:r>
            <a:r>
              <a:rPr lang="en-US" sz="2400" dirty="0" smtClean="0"/>
              <a:t> (1994):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en-US" sz="2400" dirty="0" smtClean="0"/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Pedagang</a:t>
            </a:r>
            <a:r>
              <a:rPr lang="en-US" sz="2400" dirty="0" smtClean="0"/>
              <a:t> </a:t>
            </a:r>
            <a:r>
              <a:rPr lang="en-US" sz="2400" dirty="0" err="1" smtClean="0"/>
              <a:t>beraktifitas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di </a:t>
            </a:r>
            <a:r>
              <a:rPr lang="en-US" sz="2400" dirty="0" err="1" smtClean="0"/>
              <a:t>komunitasnya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, </a:t>
            </a:r>
            <a:r>
              <a:rPr lang="en-US" sz="2400" dirty="0" err="1" smtClean="0"/>
              <a:t>mendapat</a:t>
            </a:r>
            <a:r>
              <a:rPr lang="en-US" sz="2400" dirty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tekanan</a:t>
            </a:r>
            <a:r>
              <a:rPr lang="en-US" sz="2400" dirty="0" smtClean="0"/>
              <a:t> </a:t>
            </a:r>
            <a:r>
              <a:rPr lang="en-US" sz="2400" dirty="0" err="1" smtClean="0"/>
              <a:t>kultural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: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en-US" sz="2400" dirty="0" smtClean="0"/>
          </a:p>
          <a:p>
            <a:pPr marL="571500" indent="-571500" eaLnBrk="1" hangingPunct="1">
              <a:buFont typeface="Wingdings" pitchFamily="2" charset="2"/>
              <a:buAutoNum type="alphaLcPeriod"/>
            </a:pPr>
            <a:r>
              <a:rPr lang="en-US" sz="2400" dirty="0" err="1"/>
              <a:t>H</a:t>
            </a:r>
            <a:r>
              <a:rPr lang="en-US" sz="2400" dirty="0" err="1" smtClean="0"/>
              <a:t>arga</a:t>
            </a:r>
            <a:r>
              <a:rPr lang="en-US" sz="2400" dirty="0" smtClean="0"/>
              <a:t> </a:t>
            </a:r>
            <a:r>
              <a:rPr lang="en-US" sz="2400" dirty="0" err="1" smtClean="0"/>
              <a:t>mahal</a:t>
            </a:r>
            <a:r>
              <a:rPr lang="en-US" sz="2400" dirty="0" smtClean="0"/>
              <a:t> </a:t>
            </a:r>
            <a:r>
              <a:rPr lang="en-US" sz="2400" dirty="0" err="1" smtClean="0"/>
              <a:t>diasingkan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 smtClean="0"/>
              <a:t>pelit</a:t>
            </a:r>
            <a:endParaRPr lang="en-US" sz="2400" dirty="0" smtClean="0"/>
          </a:p>
          <a:p>
            <a:pPr marL="571500" indent="-571500" eaLnBrk="1" hangingPunct="1">
              <a:buFont typeface="Wingdings" pitchFamily="2" charset="2"/>
              <a:buAutoNum type="alphaLcPeriod"/>
            </a:pPr>
            <a:r>
              <a:rPr lang="en-US" sz="2400" dirty="0" err="1"/>
              <a:t>H</a:t>
            </a:r>
            <a:r>
              <a:rPr lang="en-US" sz="2400" dirty="0" err="1" smtClean="0"/>
              <a:t>arga</a:t>
            </a:r>
            <a:r>
              <a:rPr lang="en-US" sz="2400" dirty="0" smtClean="0"/>
              <a:t> </a:t>
            </a:r>
            <a:r>
              <a:rPr lang="en-US" sz="2400" dirty="0" err="1" smtClean="0"/>
              <a:t>murah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kerugian</a:t>
            </a:r>
            <a:endParaRPr lang="en-US" sz="2400" dirty="0" smtClean="0"/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400" dirty="0" smtClean="0"/>
              <a:t>	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diatas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DILEMA KULTURAL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pedagang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susah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pilihan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25515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294" y="457201"/>
            <a:ext cx="10766795" cy="5673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Cara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dilema</a:t>
            </a:r>
            <a:r>
              <a:rPr lang="en-US" dirty="0" smtClean="0"/>
              <a:t> </a:t>
            </a:r>
            <a:r>
              <a:rPr lang="en-US" dirty="0" err="1" smtClean="0"/>
              <a:t>kultural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berdagang</a:t>
            </a:r>
            <a:r>
              <a:rPr lang="en-US" dirty="0" smtClean="0"/>
              <a:t> di </a:t>
            </a:r>
            <a:r>
              <a:rPr lang="en-US" dirty="0" err="1" smtClean="0"/>
              <a:t>komunitasnya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), </a:t>
            </a:r>
            <a:r>
              <a:rPr lang="en-US" dirty="0" err="1" smtClean="0"/>
              <a:t>menurut</a:t>
            </a:r>
            <a:r>
              <a:rPr lang="en-US" dirty="0" smtClean="0"/>
              <a:t> Evers 1994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marL="624078" indent="-514350" eaLnBrk="1" hangingPunct="1">
              <a:buFont typeface="+mj-lt"/>
              <a:buAutoNum type="arabicPeriod"/>
            </a:pPr>
            <a:r>
              <a:rPr lang="en-US" dirty="0" err="1" smtClean="0"/>
              <a:t>Imigrasi</a:t>
            </a:r>
            <a:r>
              <a:rPr lang="en-US" dirty="0" smtClean="0"/>
              <a:t> </a:t>
            </a:r>
            <a:r>
              <a:rPr lang="en-US" dirty="0" err="1" smtClean="0"/>
              <a:t>pedagang</a:t>
            </a:r>
            <a:r>
              <a:rPr lang="en-US" dirty="0" smtClean="0"/>
              <a:t> </a:t>
            </a:r>
            <a:r>
              <a:rPr lang="en-US" dirty="0" err="1" smtClean="0"/>
              <a:t>minoritas</a:t>
            </a:r>
            <a:endParaRPr lang="en-US" dirty="0" smtClean="0"/>
          </a:p>
          <a:p>
            <a:pPr marL="624078" indent="-514350" eaLnBrk="1" hangingPunct="1">
              <a:buFont typeface="+mj-lt"/>
              <a:buAutoNum type="arabicPeriod"/>
            </a:pP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etnis</a:t>
            </a:r>
            <a:endParaRPr lang="en-US" dirty="0" smtClean="0"/>
          </a:p>
          <a:p>
            <a:pPr marL="624078" indent="-514350" eaLnBrk="1" hangingPunct="1">
              <a:buFont typeface="+mj-lt"/>
              <a:buAutoNum type="arabicPeriod"/>
            </a:pPr>
            <a:r>
              <a:rPr lang="en-US" dirty="0" err="1" smtClean="0"/>
              <a:t>Akumulasi</a:t>
            </a:r>
            <a:r>
              <a:rPr lang="en-US" dirty="0" smtClean="0"/>
              <a:t> status </a:t>
            </a:r>
            <a:r>
              <a:rPr lang="en-US" dirty="0" err="1" smtClean="0"/>
              <a:t>kehormatan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modal </a:t>
            </a:r>
            <a:r>
              <a:rPr lang="en-US" dirty="0" err="1" smtClean="0"/>
              <a:t>budaya</a:t>
            </a:r>
            <a:endParaRPr lang="en-US" dirty="0" smtClean="0"/>
          </a:p>
          <a:p>
            <a:pPr marL="624078" indent="-514350" eaLnBrk="1" hangingPunct="1">
              <a:buFont typeface="+mj-lt"/>
              <a:buAutoNum type="arabicPeriod"/>
            </a:pP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“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”</a:t>
            </a:r>
          </a:p>
          <a:p>
            <a:pPr marL="624078" indent="-514350" eaLnBrk="1" hangingPunct="1">
              <a:buFont typeface="+mj-lt"/>
              <a:buAutoNum type="arabicPeriod"/>
            </a:pPr>
            <a:r>
              <a:rPr lang="en-US" dirty="0" err="1" smtClean="0"/>
              <a:t>Ketidakterlekatan</a:t>
            </a:r>
            <a:r>
              <a:rPr lang="en-US" dirty="0" smtClean="0"/>
              <a:t> </a:t>
            </a:r>
            <a:r>
              <a:rPr lang="en-US" dirty="0" err="1" smtClean="0"/>
              <a:t>hubungan-hubungan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68140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441" y="609600"/>
            <a:ext cx="10055781" cy="762000"/>
          </a:xfrm>
        </p:spPr>
        <p:txBody>
          <a:bodyPr/>
          <a:lstStyle/>
          <a:p>
            <a:pPr eaLnBrk="1" hangingPunct="1"/>
            <a:r>
              <a:rPr lang="en-US" smtClean="0"/>
              <a:t>Ciri 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441" y="1676401"/>
            <a:ext cx="10969943" cy="4454525"/>
          </a:xfrm>
        </p:spPr>
        <p:txBody>
          <a:bodyPr/>
          <a:lstStyle/>
          <a:p>
            <a:pPr eaLnBrk="1" hangingPunct="1"/>
            <a:r>
              <a:rPr lang="en-US" smtClean="0"/>
              <a:t>Pedagang sebagai makhluk yang relatif kreatif selalu mencari jalan keluar diantara kepentingan pribadi dengan kewajiban moral yang berlaku</a:t>
            </a:r>
          </a:p>
          <a:p>
            <a:pPr eaLnBrk="1" hangingPunct="1"/>
            <a:r>
              <a:rPr lang="en-US" smtClean="0"/>
              <a:t>Moral ekonomi pedagang bersifat dinamis</a:t>
            </a:r>
          </a:p>
          <a:p>
            <a:pPr eaLnBrk="1" hangingPunct="1"/>
            <a:r>
              <a:rPr lang="en-US" smtClean="0"/>
              <a:t>Tindakan ekonomi pedagang merupakan sintesis antara kewajiban moral dengan solidaritas antar pedagang </a:t>
            </a:r>
          </a:p>
        </p:txBody>
      </p:sp>
    </p:spTree>
    <p:extLst>
      <p:ext uri="{BB962C8B-B14F-4D97-AF65-F5344CB8AC3E}">
        <p14:creationId xmlns:p14="http://schemas.microsoft.com/office/powerpoint/2010/main" val="27439486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" val="e3a1cf56a5a4a9275d2ee6fb5b81e67f6ee1e0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DCB4D22-CC71-4301-BDD0-992E9D528F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50</Words>
  <Application>Microsoft Office PowerPoint</Application>
  <PresentationFormat>Custom</PresentationFormat>
  <Paragraphs>23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Moral Ekonomi Pedagang</vt:lpstr>
      <vt:lpstr>PowerPoint Presentation</vt:lpstr>
      <vt:lpstr>Ciri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2015-03-04T23:04:01Z</dcterms:created>
  <dcterms:modified xsi:type="dcterms:W3CDTF">2020-07-24T14:51:06Z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TC034606369991</vt:lpwstr>
  </property>
</Properties>
</file>