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82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944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54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405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717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475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136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435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609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730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0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AF88-565B-4DFF-BAA9-565A12DC863B}" type="datetimeFigureOut">
              <a:rPr lang="id-ID" smtClean="0"/>
              <a:t>27/02/2023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87B1-6A74-4DA7-834C-33BF7C51F0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042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VARIABEL PROSES</a:t>
            </a:r>
            <a:br>
              <a:rPr lang="id-ID" b="1" dirty="0">
                <a:solidFill>
                  <a:srgbClr val="FF0000"/>
                </a:solidFill>
              </a:rPr>
            </a:br>
            <a:r>
              <a:rPr lang="id-ID" b="1" i="1" dirty="0">
                <a:solidFill>
                  <a:srgbClr val="FF0000"/>
                </a:solidFill>
              </a:rPr>
              <a:t>(Process variables)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602037"/>
            <a:ext cx="6858000" cy="1124707"/>
          </a:xfrm>
          <a:solidFill>
            <a:schemeClr val="accent4">
              <a:lumMod val="75000"/>
            </a:schemeClr>
          </a:solidFill>
        </p:spPr>
        <p:txBody>
          <a:bodyPr>
            <a:normAutofit fontScale="85000" lnSpcReduction="2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d-ID" sz="3200" dirty="0"/>
              <a:t>Refferences :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d-ID" sz="3200" dirty="0"/>
              <a:t>Felder-Rousseau chap. 3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d-ID" sz="3200" dirty="0"/>
              <a:t>Himmelblau chap. 2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1302053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% mol, % massa, %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/>
              <a:t>Untuk fasa </a:t>
            </a:r>
            <a:r>
              <a:rPr lang="id-ID" sz="3600" dirty="0">
                <a:solidFill>
                  <a:schemeClr val="accent1">
                    <a:lumMod val="50000"/>
                  </a:schemeClr>
                </a:solidFill>
              </a:rPr>
              <a:t>padat</a:t>
            </a:r>
            <a:r>
              <a:rPr lang="id-ID" sz="3600" dirty="0"/>
              <a:t> dan </a:t>
            </a:r>
            <a:r>
              <a:rPr lang="id-ID" sz="3600" dirty="0">
                <a:solidFill>
                  <a:schemeClr val="accent1">
                    <a:lumMod val="50000"/>
                  </a:schemeClr>
                </a:solidFill>
              </a:rPr>
              <a:t>cair</a:t>
            </a:r>
            <a:r>
              <a:rPr lang="id-ID" sz="3600" dirty="0"/>
              <a:t> biasa digunakan satuan </a:t>
            </a:r>
            <a:r>
              <a:rPr lang="id-ID" sz="3600" dirty="0">
                <a:solidFill>
                  <a:schemeClr val="accent1">
                    <a:lumMod val="50000"/>
                  </a:schemeClr>
                </a:solidFill>
              </a:rPr>
              <a:t>% massa</a:t>
            </a:r>
          </a:p>
          <a:p>
            <a:endParaRPr lang="id-ID" sz="3600" dirty="0"/>
          </a:p>
          <a:p>
            <a:r>
              <a:rPr lang="id-ID" sz="3600" dirty="0"/>
              <a:t>Untuk fasa </a:t>
            </a:r>
            <a:r>
              <a:rPr lang="id-ID" sz="3600" dirty="0">
                <a:solidFill>
                  <a:schemeClr val="accent1">
                    <a:lumMod val="50000"/>
                  </a:schemeClr>
                </a:solidFill>
              </a:rPr>
              <a:t>gas</a:t>
            </a:r>
            <a:r>
              <a:rPr lang="id-ID" sz="3600" dirty="0"/>
              <a:t> biasa digunakan satuan </a:t>
            </a:r>
            <a:r>
              <a:rPr lang="id-ID" sz="3600" dirty="0">
                <a:solidFill>
                  <a:schemeClr val="accent1">
                    <a:lumMod val="50000"/>
                  </a:schemeClr>
                </a:solidFill>
              </a:rPr>
              <a:t>% mol </a:t>
            </a:r>
            <a:r>
              <a:rPr lang="id-ID" sz="3600" dirty="0"/>
              <a:t>atau </a:t>
            </a:r>
            <a:r>
              <a:rPr lang="id-ID" sz="3600" dirty="0">
                <a:solidFill>
                  <a:schemeClr val="accent1">
                    <a:lumMod val="50000"/>
                  </a:schemeClr>
                </a:solidFill>
              </a:rPr>
              <a:t>% volume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31981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13793"/>
            <a:ext cx="11138943" cy="349921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Konversi % massa ke % mol</a:t>
            </a:r>
          </a:p>
        </p:txBody>
      </p:sp>
    </p:spTree>
    <p:extLst>
      <p:ext uri="{BB962C8B-B14F-4D97-AF65-F5344CB8AC3E}">
        <p14:creationId xmlns:p14="http://schemas.microsoft.com/office/powerpoint/2010/main" val="3757547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FF0000"/>
                </a:solidFill>
              </a:rPr>
              <a:t>Konsentrasi (</a:t>
            </a:r>
            <a:r>
              <a:rPr lang="id-ID" sz="3600" b="1" i="1" dirty="0">
                <a:solidFill>
                  <a:srgbClr val="FF0000"/>
                </a:solidFill>
              </a:rPr>
              <a:t>concentration</a:t>
            </a:r>
            <a:r>
              <a:rPr lang="id-ID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714488"/>
            <a:ext cx="10515600" cy="5143512"/>
          </a:xfrm>
        </p:spPr>
        <p:txBody>
          <a:bodyPr>
            <a:normAutofit/>
          </a:bodyPr>
          <a:lstStyle/>
          <a:p>
            <a:r>
              <a:rPr lang="id-ID" dirty="0">
                <a:solidFill>
                  <a:srgbClr val="FF0000"/>
                </a:solidFill>
              </a:rPr>
              <a:t>Konsentrasi massa :</a:t>
            </a:r>
          </a:p>
          <a:p>
            <a:pPr marL="0" indent="0">
              <a:buNone/>
            </a:pPr>
            <a:r>
              <a:rPr lang="id-ID" dirty="0"/>
              <a:t> massa senyawa dalam campuran per satuan volum campuran (g/cm</a:t>
            </a:r>
            <a:r>
              <a:rPr lang="id-ID" baseline="30000" dirty="0"/>
              <a:t>3</a:t>
            </a:r>
            <a:r>
              <a:rPr lang="id-ID" dirty="0"/>
              <a:t>, lbm/ft</a:t>
            </a:r>
            <a:r>
              <a:rPr lang="id-ID" baseline="30000" dirty="0"/>
              <a:t>3</a:t>
            </a:r>
            <a:r>
              <a:rPr lang="id-ID" dirty="0"/>
              <a:t>, dsb)</a:t>
            </a:r>
          </a:p>
          <a:p>
            <a:r>
              <a:rPr lang="id-ID" dirty="0">
                <a:solidFill>
                  <a:srgbClr val="FF0000"/>
                </a:solidFill>
              </a:rPr>
              <a:t>Konsentrasi molar :</a:t>
            </a:r>
          </a:p>
          <a:p>
            <a:pPr marL="0" indent="0">
              <a:buNone/>
            </a:pPr>
            <a:r>
              <a:rPr lang="id-ID" dirty="0">
                <a:solidFill>
                  <a:srgbClr val="FF0000"/>
                </a:solidFill>
              </a:rPr>
              <a:t> </a:t>
            </a:r>
            <a:r>
              <a:rPr lang="id-ID" dirty="0"/>
              <a:t>jumlah mol senyawa dalam campuran per satuan volum campuran (kmol/m</a:t>
            </a:r>
            <a:r>
              <a:rPr lang="id-ID" baseline="30000" dirty="0"/>
              <a:t>3</a:t>
            </a:r>
            <a:r>
              <a:rPr lang="id-ID" dirty="0"/>
              <a:t>, dsb)</a:t>
            </a:r>
          </a:p>
          <a:p>
            <a:r>
              <a:rPr lang="id-ID" dirty="0">
                <a:solidFill>
                  <a:srgbClr val="FF0000"/>
                </a:solidFill>
              </a:rPr>
              <a:t>Molaritas larutan :</a:t>
            </a:r>
          </a:p>
          <a:p>
            <a:pPr marL="0" indent="0">
              <a:buNone/>
            </a:pPr>
            <a:r>
              <a:rPr lang="id-ID" dirty="0"/>
              <a:t>mol solut per 1 liter larutan</a:t>
            </a:r>
          </a:p>
          <a:p>
            <a:r>
              <a:rPr lang="id-ID" dirty="0"/>
              <a:t>ppm : </a:t>
            </a:r>
            <a:r>
              <a:rPr lang="id-ID" i="1" dirty="0"/>
              <a:t>parts per million </a:t>
            </a:r>
            <a:r>
              <a:rPr lang="id-ID" dirty="0"/>
              <a:t>(bagian per satu juta)</a:t>
            </a:r>
          </a:p>
          <a:p>
            <a:r>
              <a:rPr lang="id-ID" dirty="0"/>
              <a:t>ppb : </a:t>
            </a:r>
            <a:r>
              <a:rPr lang="id-ID" i="1" dirty="0"/>
              <a:t>parts per billion </a:t>
            </a:r>
            <a:r>
              <a:rPr lang="id-ID" dirty="0"/>
              <a:t>(bagian per satu milyar)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33121" y="5180452"/>
            <a:ext cx="4204134" cy="151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05361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4. TEKANAN (</a:t>
            </a:r>
            <a:r>
              <a:rPr lang="id-ID" b="1" i="1" dirty="0">
                <a:solidFill>
                  <a:srgbClr val="FF0000"/>
                </a:solidFill>
              </a:rPr>
              <a:t>Pressure</a:t>
            </a:r>
            <a:r>
              <a:rPr lang="id-ID" b="1" dirty="0">
                <a:solidFill>
                  <a:srgbClr val="FF0000"/>
                </a:solidFill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1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5181600" cy="5032375"/>
              </a:xfrm>
            </p:spPr>
            <p:txBody>
              <a:bodyPr>
                <a:normAutofit/>
              </a:bodyPr>
              <a:lstStyle/>
              <a:p>
                <a:r>
                  <a:rPr lang="id-ID" dirty="0"/>
                  <a:t>Gaya yang bekerja per satuan luas bidang penampang yang tegak lurus dengan arah gaya tersebut</a:t>
                </a:r>
              </a:p>
              <a:p>
                <a:r>
                  <a:rPr lang="id-ID" dirty="0"/>
                  <a:t>Tekanan fluida di dasar tangki : </a:t>
                </a:r>
              </a:p>
              <a:p>
                <a:endParaRPr lang="id-ID" dirty="0"/>
              </a:p>
              <a:p>
                <a:endParaRPr lang="id-ID" dirty="0"/>
              </a:p>
              <a:p>
                <a:r>
                  <a:rPr lang="id-ID" dirty="0"/>
                  <a:t>Satuan tekanan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d-ID" sz="2800"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sSup>
                            <m:sSupPr>
                              <m:ctrlPr>
                                <a:rPr lang="id-ID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d-ID" sz="28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id-ID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d-ID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d-ID" sz="2800">
                          <a:latin typeface="Cambria Math" panose="02040503050406030204" pitchFamily="18" charset="0"/>
                        </a:rPr>
                        <m:t>Pa</m:t>
                      </m:r>
                      <m:r>
                        <a:rPr lang="id-ID" sz="280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id-ID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d-ID" sz="2800">
                              <a:latin typeface="Cambria Math" panose="02040503050406030204" pitchFamily="18" charset="0"/>
                            </a:rPr>
                            <m:t>dyne</m:t>
                          </m:r>
                        </m:num>
                        <m:den>
                          <m:sSup>
                            <m:sSupPr>
                              <m:ctrlPr>
                                <a:rPr lang="id-ID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d-ID" sz="2800">
                                  <a:latin typeface="Cambria Math" panose="02040503050406030204" pitchFamily="18" charset="0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id-ID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id-ID" sz="280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id-ID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id-ID" sz="2800">
                                  <a:latin typeface="Cambria Math" panose="02040503050406030204" pitchFamily="18" charset="0"/>
                                </a:rPr>
                                <m:t>lb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d-ID" sz="28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id-ID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d-ID" sz="2800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e>
                            <m:sup>
                              <m:r>
                                <a:rPr lang="id-ID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id-ID" dirty="0"/>
              </a:p>
            </p:txBody>
          </p:sp>
        </mc:Choice>
        <mc:Fallback>
          <p:sp>
            <p:nvSpPr>
              <p:cNvPr id="14" name="Content Placehold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5181600" cy="5032375"/>
              </a:xfrm>
              <a:blipFill>
                <a:blip r:embed="rId2"/>
                <a:stretch>
                  <a:fillRect l="-2118" t="-193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153150" y="1690689"/>
            <a:ext cx="4407347" cy="397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7018" y="3888752"/>
            <a:ext cx="3552829" cy="120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6676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9927" y="702132"/>
            <a:ext cx="10404763" cy="1780055"/>
          </a:xfrm>
        </p:spPr>
        <p:txBody>
          <a:bodyPr>
            <a:noAutofit/>
          </a:bodyPr>
          <a:lstStyle/>
          <a:p>
            <a:pPr algn="l"/>
            <a:r>
              <a:rPr lang="id-ID" sz="2800" dirty="0"/>
              <a:t>Tekanan fluida dapat dinyatakan sebagai head dari suatu fluida tertentu</a:t>
            </a:r>
            <a:br>
              <a:rPr lang="id-ID" sz="2800" dirty="0"/>
            </a:br>
            <a:br>
              <a:rPr lang="id-ID" sz="2800" dirty="0"/>
            </a:br>
            <a:br>
              <a:rPr lang="id-ID" sz="2800" dirty="0"/>
            </a:br>
            <a:br>
              <a:rPr lang="id-ID" sz="2800" dirty="0"/>
            </a:br>
            <a:r>
              <a:rPr lang="id-ID" sz="2800" dirty="0"/>
              <a:t>Contoh :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49258" y="1367462"/>
            <a:ext cx="5474602" cy="9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92" y="2762102"/>
            <a:ext cx="9144000" cy="378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6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600" dirty="0">
                <a:solidFill>
                  <a:srgbClr val="FF0000"/>
                </a:solidFill>
              </a:rPr>
              <a:t>Tekanan atmosferis, tekanan absolut dan tekanan gauge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Tekanan atmosferis  pada permukaan laut, 760 mmHg, digunakan sebagai tekanan standar 1 atmosfer</a:t>
            </a:r>
          </a:p>
          <a:p>
            <a:r>
              <a:rPr lang="id-ID" sz="3200" dirty="0"/>
              <a:t>Tekanan absolut didasarkan pada  vakum sempurna</a:t>
            </a:r>
          </a:p>
          <a:p>
            <a:r>
              <a:rPr lang="id-ID" sz="3200" dirty="0"/>
              <a:t>Tekanan gauge adalah relatif terhadap tekanan barometris (terbaca sbg tekanan di alat)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6904" y="4677753"/>
            <a:ext cx="64526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12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4400" i="1">
                                <a:latin typeface="Cambria Math" panose="02040503050406030204" pitchFamily="18" charset="0"/>
                              </a:rPr>
                              <m:t>𝑙𝑏</m:t>
                            </m:r>
                          </m:e>
                          <m:sub>
                            <m:r>
                              <a:rPr lang="id-ID" sz="4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id-ID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44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e>
                          <m:sup>
                            <m:r>
                              <a:rPr lang="id-ID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id-ID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sz="4400" dirty="0"/>
                  <a:t>= psi</a:t>
                </a:r>
              </a:p>
              <a:p>
                <a:pPr marL="0" indent="0">
                  <a:buNone/>
                </a:pPr>
                <a:endParaRPr lang="id-ID" sz="4400" dirty="0"/>
              </a:p>
              <a:p>
                <a:pPr marL="0" indent="0">
                  <a:buNone/>
                </a:pPr>
                <a:r>
                  <a:rPr lang="id-ID" sz="4400" dirty="0"/>
                  <a:t>Psia = psig + P atmosfer</a:t>
                </a:r>
              </a:p>
              <a:p>
                <a:pPr marL="0" indent="0">
                  <a:buNone/>
                </a:pPr>
                <a:r>
                  <a:rPr lang="id-ID" sz="4400" dirty="0"/>
                  <a:t>0 psig </a:t>
                </a:r>
                <a:r>
                  <a:rPr lang="id-ID" sz="4400" dirty="0">
                    <a:sym typeface="Wingdings" panose="05000000000000000000" pitchFamily="2" charset="2"/>
                  </a:rPr>
                  <a:t> psia = P atm</a:t>
                </a:r>
                <a:endParaRPr lang="id-ID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912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FF0000"/>
                </a:solidFill>
              </a:rPr>
              <a:t>5. SUHU (</a:t>
            </a:r>
            <a:r>
              <a:rPr lang="id-ID" sz="3600" b="1" i="1" dirty="0">
                <a:solidFill>
                  <a:srgbClr val="FF0000"/>
                </a:solidFill>
              </a:rPr>
              <a:t>temperature</a:t>
            </a:r>
            <a:r>
              <a:rPr lang="id-ID" sz="3600" b="1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418038" y="1847738"/>
            <a:ext cx="504347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7032104" y="1750008"/>
            <a:ext cx="352839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838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218" y="617952"/>
            <a:ext cx="11138505" cy="54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30900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3200" dirty="0"/>
              <a:t>Kapasitas panas amonia sebagai fungsi suhu dinyatakan dalam persamaan :</a:t>
            </a:r>
          </a:p>
          <a:p>
            <a:endParaRPr lang="id-ID" sz="3200" dirty="0"/>
          </a:p>
          <a:p>
            <a:endParaRPr lang="id-ID" sz="3200" dirty="0"/>
          </a:p>
          <a:p>
            <a:pPr marL="0" indent="0">
              <a:buNone/>
            </a:pPr>
            <a:r>
              <a:rPr lang="id-ID" sz="3200" dirty="0"/>
              <a:t>Ubahlah ke dalam satuan SI!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7" y="2780928"/>
            <a:ext cx="575536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5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52650" y="548680"/>
            <a:ext cx="7886700" cy="1656184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id-ID" sz="3200" b="1" dirty="0">
                <a:solidFill>
                  <a:srgbClr val="FF0000"/>
                </a:solidFill>
              </a:rPr>
              <a:t>PROSES :</a:t>
            </a:r>
            <a:br>
              <a:rPr lang="id-ID" sz="3200" dirty="0"/>
            </a:br>
            <a:r>
              <a:rPr lang="id-ID" sz="2800" dirty="0"/>
              <a:t>Suatu operasi atau suatu seri operasi yang menyebabkan perubahan fisis atau kimia suatu bahan atau campuran </a:t>
            </a:r>
            <a:r>
              <a:rPr lang="id-ID" sz="3200" dirty="0"/>
              <a:t>bahan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152650" y="2348880"/>
            <a:ext cx="3886200" cy="4351338"/>
          </a:xfrm>
        </p:spPr>
        <p:txBody>
          <a:bodyPr>
            <a:normAutofit/>
          </a:bodyPr>
          <a:lstStyle/>
          <a:p>
            <a:r>
              <a:rPr lang="id-ID" cap="all" dirty="0">
                <a:solidFill>
                  <a:srgbClr val="FF0000"/>
                </a:solidFill>
              </a:rPr>
              <a:t>Input/FEED</a:t>
            </a:r>
            <a:r>
              <a:rPr lang="id-ID" cap="all" dirty="0"/>
              <a:t> : </a:t>
            </a:r>
            <a:r>
              <a:rPr lang="id-ID" dirty="0"/>
              <a:t>bahan yang memasuki proses</a:t>
            </a:r>
          </a:p>
          <a:p>
            <a:r>
              <a:rPr lang="id-ID" dirty="0">
                <a:solidFill>
                  <a:srgbClr val="FF0000"/>
                </a:solidFill>
              </a:rPr>
              <a:t>OUTPUT/PRODUCT</a:t>
            </a:r>
            <a:r>
              <a:rPr lang="id-ID" dirty="0"/>
              <a:t> : bahan yang keluar meninggalkan proses</a:t>
            </a:r>
          </a:p>
          <a:p>
            <a:r>
              <a:rPr lang="id-ID" dirty="0">
                <a:solidFill>
                  <a:srgbClr val="FF0000"/>
                </a:solidFill>
              </a:rPr>
              <a:t>UNIT/SATUAN PROSES</a:t>
            </a:r>
            <a:r>
              <a:rPr lang="id-ID" dirty="0"/>
              <a:t>: peralatan di mana suatu operasi dijalankan</a:t>
            </a:r>
          </a:p>
          <a:p>
            <a:endParaRPr lang="id-ID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53150" y="2204864"/>
            <a:ext cx="3886200" cy="4351338"/>
          </a:xfrm>
          <a:solidFill>
            <a:schemeClr val="bg2"/>
          </a:solidFill>
          <a:ln w="19050" cmpd="thickThin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r">
              <a:buNone/>
            </a:pPr>
            <a:r>
              <a:rPr lang="id-ID" sz="3200" dirty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	Suatu unit proses berhubungan satu dengan yang lain dengan suatu arus proses input dan output</a:t>
            </a:r>
          </a:p>
          <a:p>
            <a:endParaRPr lang="id-ID" sz="3200" cap="small" dirty="0"/>
          </a:p>
        </p:txBody>
      </p:sp>
    </p:spTree>
    <p:extLst>
      <p:ext uri="{BB962C8B-B14F-4D97-AF65-F5344CB8AC3E}">
        <p14:creationId xmlns:p14="http://schemas.microsoft.com/office/powerpoint/2010/main" val="2464583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479"/>
            <a:ext cx="12189650" cy="58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5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97" y="1563512"/>
            <a:ext cx="11401267" cy="1800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Latihan soal (Problems of Felder-Rousseau)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43" y="3448120"/>
            <a:ext cx="10586346" cy="316674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31243" y="1576653"/>
            <a:ext cx="521146" cy="5232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577627" y="3448120"/>
            <a:ext cx="521146" cy="5232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 flipH="1">
            <a:off x="744407" y="1608772"/>
            <a:ext cx="260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59378" y="3476209"/>
            <a:ext cx="70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4018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46" y="332656"/>
            <a:ext cx="9459455" cy="1656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200" y="2420889"/>
            <a:ext cx="8210145" cy="36747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7528" y="5589240"/>
            <a:ext cx="28803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200" y="6284396"/>
            <a:ext cx="8295249" cy="3849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7528" y="6242590"/>
            <a:ext cx="288032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1125955" y="235527"/>
            <a:ext cx="522735" cy="520957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190955" y="235527"/>
            <a:ext cx="54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767715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484784"/>
            <a:ext cx="9577064" cy="19510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284984"/>
            <a:ext cx="615617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Oval 4"/>
          <p:cNvSpPr/>
          <p:nvPr/>
        </p:nvSpPr>
        <p:spPr>
          <a:xfrm>
            <a:off x="1002854" y="1484784"/>
            <a:ext cx="521146" cy="52322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1055440" y="1484784"/>
            <a:ext cx="52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rgbClr val="FF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414486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3200" dirty="0"/>
              <a:t>Suatu sampel minyak diesel ringan hasil penyulingan mengandung 0,68% massa belerang (S). Densitas LDO 0,85 kg/L pada 303,15 K. Berapakah kandungan pengotor ini dalam ppm?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734" y="1836340"/>
            <a:ext cx="521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rgbClr val="FF0000"/>
                </a:solidFill>
              </a:rPr>
              <a:t>5.</a:t>
            </a:r>
          </a:p>
        </p:txBody>
      </p:sp>
      <p:sp>
        <p:nvSpPr>
          <p:cNvPr id="5" name="Oval 4"/>
          <p:cNvSpPr/>
          <p:nvPr/>
        </p:nvSpPr>
        <p:spPr>
          <a:xfrm>
            <a:off x="210414" y="1825660"/>
            <a:ext cx="521146" cy="5232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803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1. MASSA DAN VOLUM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dirty="0">
                <a:solidFill>
                  <a:srgbClr val="FF0000"/>
                </a:solidFill>
              </a:rPr>
              <a:t>Densitas</a:t>
            </a:r>
            <a:r>
              <a:rPr lang="id-ID" dirty="0"/>
              <a:t> : </a:t>
            </a:r>
          </a:p>
          <a:p>
            <a:pPr>
              <a:buNone/>
            </a:pPr>
            <a:r>
              <a:rPr lang="id-ID" dirty="0"/>
              <a:t>massa tiap satuan volum bahan (</a:t>
            </a:r>
            <a:r>
              <a:rPr lang="id-ID" sz="2400" dirty="0"/>
              <a:t>kg/m</a:t>
            </a:r>
            <a:r>
              <a:rPr lang="id-ID" sz="2400" baseline="30000" dirty="0"/>
              <a:t>3</a:t>
            </a:r>
            <a:r>
              <a:rPr lang="id-ID" sz="2400" dirty="0"/>
              <a:t>, g/cm</a:t>
            </a:r>
            <a:r>
              <a:rPr lang="id-ID" sz="2400" baseline="30000" dirty="0"/>
              <a:t>3,</a:t>
            </a:r>
            <a:r>
              <a:rPr lang="id-ID" sz="2400" dirty="0"/>
              <a:t> lbm/ft</a:t>
            </a:r>
            <a:r>
              <a:rPr lang="id-ID" sz="2400" baseline="30000" dirty="0"/>
              <a:t>3  </a:t>
            </a:r>
            <a:r>
              <a:rPr lang="id-ID" sz="2400" dirty="0"/>
              <a:t>dsb</a:t>
            </a:r>
            <a:r>
              <a:rPr lang="id-ID" dirty="0"/>
              <a:t>)</a:t>
            </a:r>
          </a:p>
          <a:p>
            <a:pPr>
              <a:buNone/>
            </a:pPr>
            <a:r>
              <a:rPr lang="id-ID" dirty="0">
                <a:solidFill>
                  <a:srgbClr val="FF0000"/>
                </a:solidFill>
              </a:rPr>
              <a:t>Specific volum </a:t>
            </a:r>
            <a:r>
              <a:rPr lang="id-ID" dirty="0"/>
              <a:t>:</a:t>
            </a:r>
          </a:p>
          <a:p>
            <a:pPr>
              <a:buNone/>
            </a:pPr>
            <a:r>
              <a:rPr lang="id-ID" dirty="0"/>
              <a:t>volum yang ditempati oleh satu satuan massa bahan (</a:t>
            </a:r>
            <a:r>
              <a:rPr lang="id-ID" sz="2400" dirty="0"/>
              <a:t>m</a:t>
            </a:r>
            <a:r>
              <a:rPr lang="id-ID" sz="2400" baseline="30000" dirty="0"/>
              <a:t>3</a:t>
            </a:r>
            <a:r>
              <a:rPr lang="id-ID" sz="2400" dirty="0"/>
              <a:t>/kg, ft</a:t>
            </a:r>
            <a:r>
              <a:rPr lang="id-ID" sz="2400" baseline="30000" dirty="0"/>
              <a:t>3</a:t>
            </a:r>
            <a:r>
              <a:rPr lang="id-ID" sz="2400" dirty="0"/>
              <a:t>/lbm, dsb</a:t>
            </a:r>
            <a:r>
              <a:rPr lang="id-ID" dirty="0"/>
              <a:t>)</a:t>
            </a:r>
          </a:p>
          <a:p>
            <a:pPr>
              <a:buNone/>
            </a:pPr>
            <a:r>
              <a:rPr lang="id-ID" dirty="0">
                <a:solidFill>
                  <a:srgbClr val="FF0000"/>
                </a:solidFill>
              </a:rPr>
              <a:t>Specific gravity </a:t>
            </a:r>
            <a:r>
              <a:rPr lang="id-ID" dirty="0"/>
              <a:t>:</a:t>
            </a:r>
          </a:p>
          <a:p>
            <a:pPr>
              <a:buNone/>
            </a:pPr>
            <a:r>
              <a:rPr lang="id-ID" dirty="0"/>
              <a:t> perbandingan dari densitas bahan dengan densitas suatu zat referensi, </a:t>
            </a:r>
            <a:r>
              <a:rPr lang="el-GR" dirty="0"/>
              <a:t>ρ</a:t>
            </a:r>
            <a:r>
              <a:rPr lang="id-ID" baseline="-25000" dirty="0"/>
              <a:t>ref</a:t>
            </a:r>
            <a:r>
              <a:rPr lang="id-ID" dirty="0"/>
              <a:t>, pada kondisi tertentu.</a:t>
            </a:r>
          </a:p>
        </p:txBody>
      </p:sp>
    </p:spTree>
    <p:extLst>
      <p:ext uri="{BB962C8B-B14F-4D97-AF65-F5344CB8AC3E}">
        <p14:creationId xmlns:p14="http://schemas.microsoft.com/office/powerpoint/2010/main" val="419398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4504" y="1887191"/>
            <a:ext cx="10444334" cy="28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185" y="4707831"/>
            <a:ext cx="10600128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60028"/>
              </p:ext>
            </p:extLst>
          </p:nvPr>
        </p:nvGraphicFramePr>
        <p:xfrm>
          <a:off x="4616551" y="501725"/>
          <a:ext cx="2775396" cy="136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72808" imgH="444307" progId="Equation.3">
                  <p:embed/>
                </p:oleObj>
              </mc:Choice>
              <mc:Fallback>
                <p:oleObj name="Equation" r:id="rId4" imgW="672808" imgH="444307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551" y="501725"/>
                        <a:ext cx="2775396" cy="1368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2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624392" y="2420888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9623252" y="4869160"/>
            <a:ext cx="64807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836713"/>
            <a:ext cx="11376748" cy="56710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768408" y="2420888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>
            <a:off x="9813746" y="5123000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715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2. KECEPATAN ALIR (</a:t>
            </a:r>
            <a:r>
              <a:rPr lang="id-ID" b="1" i="1" dirty="0">
                <a:solidFill>
                  <a:srgbClr val="FF0000"/>
                </a:solidFill>
              </a:rPr>
              <a:t>Flowrate</a:t>
            </a:r>
            <a:r>
              <a:rPr lang="id-ID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/>
              <a:t>Kecepatan alir massa (massa/waktu : kg/jam, lbm/s, dsb)</a:t>
            </a:r>
          </a:p>
          <a:p>
            <a:r>
              <a:rPr lang="id-ID" dirty="0"/>
              <a:t>Kecepatan alir volumetris (volum/waktu : m</a:t>
            </a:r>
            <a:r>
              <a:rPr lang="id-ID" baseline="30000" dirty="0"/>
              <a:t>3</a:t>
            </a:r>
            <a:r>
              <a:rPr lang="id-ID" dirty="0"/>
              <a:t>/jam, cuft/minute, dsb)</a:t>
            </a:r>
          </a:p>
          <a:p>
            <a:r>
              <a:rPr lang="id-ID" dirty="0"/>
              <a:t>Densitas suatu fluida dapat digunakan untuk mengubah kecepatan alir massa menjadi kecepatan alir volumetris dan sebaliknya</a:t>
            </a:r>
          </a:p>
          <a:p>
            <a:endParaRPr lang="id-ID" dirty="0"/>
          </a:p>
          <a:p>
            <a:pPr>
              <a:buNone/>
            </a:pPr>
            <a:r>
              <a:rPr lang="id-ID" dirty="0"/>
              <a:t> 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171441" y="4926013"/>
            <a:ext cx="40386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15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2921"/>
            <a:ext cx="10515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b="1" dirty="0">
                <a:solidFill>
                  <a:srgbClr val="FF0000"/>
                </a:solidFill>
              </a:rPr>
              <a:t>3. KOMPOSISI KIMIA (</a:t>
            </a:r>
            <a:r>
              <a:rPr lang="id-ID" b="1" i="1" dirty="0">
                <a:solidFill>
                  <a:srgbClr val="FF0000"/>
                </a:solidFill>
              </a:rPr>
              <a:t>chemical composition</a:t>
            </a:r>
            <a:r>
              <a:rPr lang="id-ID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11382" y="1757363"/>
            <a:ext cx="10342418" cy="4551957"/>
          </a:xfrm>
        </p:spPr>
        <p:txBody>
          <a:bodyPr>
            <a:noAutofit/>
          </a:bodyPr>
          <a:lstStyle/>
          <a:p>
            <a:r>
              <a:rPr lang="id-ID" sz="3600" dirty="0">
                <a:solidFill>
                  <a:srgbClr val="FF0000"/>
                </a:solidFill>
              </a:rPr>
              <a:t>Mol dan berat molekul</a:t>
            </a:r>
          </a:p>
          <a:p>
            <a:pPr marL="0" indent="0">
              <a:buNone/>
            </a:pPr>
            <a:r>
              <a:rPr lang="id-ID" sz="3200" dirty="0"/>
              <a:t>	</a:t>
            </a:r>
          </a:p>
          <a:p>
            <a:pPr marL="0" indent="0">
              <a:buNone/>
            </a:pPr>
            <a:r>
              <a:rPr lang="id-ID" sz="3200" dirty="0">
                <a:solidFill>
                  <a:schemeClr val="accent1">
                    <a:lumMod val="50000"/>
                  </a:schemeClr>
                </a:solidFill>
              </a:rPr>
              <a:t>Berat atom : g/mol (= g/gmol)</a:t>
            </a:r>
          </a:p>
          <a:p>
            <a:pPr marL="0" indent="0">
              <a:buNone/>
            </a:pPr>
            <a:r>
              <a:rPr lang="id-ID" sz="3200" dirty="0"/>
              <a:t>	Berat molekul : diperoleh dengan menjumlahkan berat atom tiap unsur dalam senyawa</a:t>
            </a:r>
          </a:p>
          <a:p>
            <a:pPr marL="0" indent="0">
              <a:buNone/>
            </a:pPr>
            <a:r>
              <a:rPr lang="id-ID" sz="3200" dirty="0"/>
              <a:t>	Jika berat molekul suatu senyawa adalah M, maka ada sejumlah M kg/kmol atau M g/mol atau M lbm/lbmol senyawa tersebut</a:t>
            </a:r>
          </a:p>
          <a:p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4223124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19536" y="1916832"/>
            <a:ext cx="7886700" cy="152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41064" y="3573016"/>
            <a:ext cx="8826937" cy="142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619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51162" y="404665"/>
            <a:ext cx="7886700" cy="1325563"/>
          </a:xfrm>
        </p:spPr>
        <p:txBody>
          <a:bodyPr>
            <a:normAutofit/>
          </a:bodyPr>
          <a:lstStyle/>
          <a:p>
            <a:r>
              <a:rPr lang="id-ID" sz="3600" b="1" dirty="0">
                <a:solidFill>
                  <a:srgbClr val="FF0000"/>
                </a:solidFill>
              </a:rPr>
              <a:t>Fraksi massa, fraksi mol dan BM rata-rata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00445" y="1732396"/>
            <a:ext cx="908754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60558" y="4653136"/>
            <a:ext cx="817730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212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579</Words>
  <Application>Microsoft Office PowerPoint</Application>
  <PresentationFormat>Widescreen</PresentationFormat>
  <Paragraphs>72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BrowalliaUPC</vt:lpstr>
      <vt:lpstr>Calibri</vt:lpstr>
      <vt:lpstr>Calibri Light</vt:lpstr>
      <vt:lpstr>Cambria Math</vt:lpstr>
      <vt:lpstr>Office Theme</vt:lpstr>
      <vt:lpstr>Equation</vt:lpstr>
      <vt:lpstr>VARIABEL PROSES (Process variables)</vt:lpstr>
      <vt:lpstr>PROSES : Suatu operasi atau suatu seri operasi yang menyebabkan perubahan fisis atau kimia suatu bahan atau campuran bahan</vt:lpstr>
      <vt:lpstr>1. MASSA DAN VOLUM</vt:lpstr>
      <vt:lpstr>PowerPoint Presentation</vt:lpstr>
      <vt:lpstr>PowerPoint Presentation</vt:lpstr>
      <vt:lpstr>2. KECEPATAN ALIR (Flowrate)</vt:lpstr>
      <vt:lpstr>3. KOMPOSISI KIMIA (chemical composition)</vt:lpstr>
      <vt:lpstr>PowerPoint Presentation</vt:lpstr>
      <vt:lpstr>Fraksi massa, fraksi mol dan BM rata-rata</vt:lpstr>
      <vt:lpstr>% mol, % massa, % volume</vt:lpstr>
      <vt:lpstr>Konversi % massa ke % mol</vt:lpstr>
      <vt:lpstr>Konsentrasi (concentration)</vt:lpstr>
      <vt:lpstr>4. TEKANAN (Pressure)</vt:lpstr>
      <vt:lpstr>Tekanan fluida dapat dinyatakan sebagai head dari suatu fluida tertentu    Contoh :</vt:lpstr>
      <vt:lpstr>Tekanan atmosferis, tekanan absolut dan tekanan gauge</vt:lpstr>
      <vt:lpstr>PowerPoint Presentation</vt:lpstr>
      <vt:lpstr>5. SUHU (temperature)</vt:lpstr>
      <vt:lpstr>PowerPoint Presentation</vt:lpstr>
      <vt:lpstr>Contoh :</vt:lpstr>
      <vt:lpstr>PowerPoint Presentation</vt:lpstr>
      <vt:lpstr>Latihan soal (Problems of Felder-Rousseau)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 Ardiana</dc:creator>
  <cp:lastModifiedBy>Dwi Ardiana</cp:lastModifiedBy>
  <cp:revision>12</cp:revision>
  <dcterms:created xsi:type="dcterms:W3CDTF">2021-03-10T01:13:21Z</dcterms:created>
  <dcterms:modified xsi:type="dcterms:W3CDTF">2023-02-28T01:57:00Z</dcterms:modified>
</cp:coreProperties>
</file>