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75" r:id="rId3"/>
    <p:sldId id="276" r:id="rId4"/>
    <p:sldId id="277" r:id="rId5"/>
    <p:sldId id="278" r:id="rId6"/>
    <p:sldId id="279" r:id="rId7"/>
    <p:sldId id="280" r:id="rId8"/>
    <p:sldId id="281" r:id="rId9"/>
    <p:sldId id="282" r:id="rId10"/>
    <p:sldId id="283" r:id="rId11"/>
    <p:sldId id="28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p:cViewPr varScale="1">
        <p:scale>
          <a:sx n="53" d="100"/>
          <a:sy n="53" d="100"/>
        </p:scale>
        <p:origin x="33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66B9F7D-FE53-49AF-A38C-90CABD4F7B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D709A2-541C-4835-835E-6822344A2F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D8FCF5-22C8-460B-84DC-FB446F6A83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A2A1E-5AC2-46EC-AA1D-C4005BA930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FAD914FB-58A6-432D-9CF7-D64916E7B6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2E7BED-0852-40ED-8F8D-ADF40D4881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C4E76A6B-C10F-4A89-8AF4-CE530CB518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61DFACB-DAC2-4A8C-9B37-50685CF6F5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01D71E8-0940-4C00-9C0B-1279F9F561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9FDC3B1C-E03B-4FAB-B0D3-359A556F4A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2B5FBF6-EAE1-42BF-B539-FAFDA7DA8DC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657188C3-C619-40F1-8E0F-9B66FB3E2FA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1" r:id="rId1"/>
    <p:sldLayoutId id="2147483912" r:id="rId2"/>
    <p:sldLayoutId id="2147483913" r:id="rId3"/>
    <p:sldLayoutId id="2147483905" r:id="rId4"/>
    <p:sldLayoutId id="2147483914" r:id="rId5"/>
    <p:sldLayoutId id="2147483906" r:id="rId6"/>
    <p:sldLayoutId id="2147483907" r:id="rId7"/>
    <p:sldLayoutId id="2147483915" r:id="rId8"/>
    <p:sldLayoutId id="2147483916" r:id="rId9"/>
    <p:sldLayoutId id="2147483908" r:id="rId10"/>
    <p:sldLayoutId id="2147483909"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eaLnBrk="1" fontAlgn="auto" hangingPunct="1">
              <a:spcAft>
                <a:spcPts val="0"/>
              </a:spcAft>
              <a:defRPr/>
            </a:pPr>
            <a:r>
              <a:rPr lang="en-US" dirty="0">
                <a:solidFill>
                  <a:schemeClr val="accent1">
                    <a:tint val="83000"/>
                    <a:satMod val="150000"/>
                  </a:schemeClr>
                </a:solidFill>
              </a:rPr>
              <a:t>PENDIDIKAN KEWARGANEGARAAN </a:t>
            </a:r>
          </a:p>
        </p:txBody>
      </p:sp>
      <p:sp>
        <p:nvSpPr>
          <p:cNvPr id="2051" name="Rectangle 3"/>
          <p:cNvSpPr>
            <a:spLocks noGrp="1" noChangeArrowheads="1"/>
          </p:cNvSpPr>
          <p:nvPr>
            <p:ph type="subTitle" idx="1"/>
          </p:nvPr>
        </p:nvSpPr>
        <p:spPr>
          <a:xfrm>
            <a:off x="540544" y="2250280"/>
            <a:ext cx="8062912" cy="30075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buFont typeface="Wingdings 2"/>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Kewarganegaraan</a:t>
            </a:r>
          </a:p>
        </p:txBody>
      </p:sp>
      <p:sp>
        <p:nvSpPr>
          <p:cNvPr id="35843"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a:t>Pengertian kewarganegaraan menunjuk kepada</a:t>
            </a:r>
          </a:p>
          <a:p>
            <a:pPr eaLnBrk="1" hangingPunct="1">
              <a:lnSpc>
                <a:spcPct val="90000"/>
              </a:lnSpc>
              <a:buFontTx/>
              <a:buNone/>
            </a:pPr>
            <a:r>
              <a:rPr lang="en-US"/>
              <a:t>1.	perasaan akan identitas</a:t>
            </a:r>
          </a:p>
          <a:p>
            <a:pPr eaLnBrk="1" hangingPunct="1">
              <a:lnSpc>
                <a:spcPct val="90000"/>
              </a:lnSpc>
              <a:buFontTx/>
              <a:buNone/>
            </a:pPr>
            <a:r>
              <a:rPr lang="en-US"/>
              <a:t>2.	pemilikan hak-hak tertentu</a:t>
            </a:r>
          </a:p>
          <a:p>
            <a:pPr eaLnBrk="1" hangingPunct="1">
              <a:lnSpc>
                <a:spcPct val="90000"/>
              </a:lnSpc>
              <a:buFontTx/>
              <a:buNone/>
            </a:pPr>
            <a:r>
              <a:rPr lang="en-US"/>
              <a:t>3.	pemenuhan kewajiban-kewajiban yang sesuai</a:t>
            </a:r>
          </a:p>
          <a:p>
            <a:pPr eaLnBrk="1" hangingPunct="1">
              <a:lnSpc>
                <a:spcPct val="90000"/>
              </a:lnSpc>
              <a:buFontTx/>
              <a:buNone/>
            </a:pPr>
            <a:r>
              <a:rPr lang="en-US"/>
              <a:t>4.	tingkat ketertarikan dan keterlibatan dalam masalah-masalah publik</a:t>
            </a:r>
          </a:p>
          <a:p>
            <a:pPr eaLnBrk="1" hangingPunct="1">
              <a:lnSpc>
                <a:spcPct val="90000"/>
              </a:lnSpc>
              <a:buFontTx/>
              <a:buNone/>
            </a:pPr>
            <a:r>
              <a:rPr lang="en-US"/>
              <a:t>5.	penerimaan terhadap nilai-nilai sosial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Akibat seorang memiliki kewarganegaraan</a:t>
            </a:r>
          </a:p>
        </p:txBody>
      </p:sp>
      <p:sp>
        <p:nvSpPr>
          <p:cNvPr id="30723"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spcAft>
                <a:spcPts val="0"/>
              </a:spcAft>
              <a:buFontTx/>
              <a:buNone/>
              <a:defRPr/>
            </a:pPr>
            <a:r>
              <a:rPr lang="en-US" sz="2800"/>
              <a:t>1.	memunculkan identitas baru</a:t>
            </a:r>
          </a:p>
          <a:p>
            <a:pPr marL="448056" indent="-384048" eaLnBrk="1" fontAlgn="auto" hangingPunct="1">
              <a:spcAft>
                <a:spcPts val="0"/>
              </a:spcAft>
              <a:buFontTx/>
              <a:buNone/>
              <a:defRPr/>
            </a:pPr>
            <a:r>
              <a:rPr lang="en-US" sz="2800"/>
              <a:t>2.	menghasilkan rasa kepemilikan terhadap komunitas baru (negara), termasuk pemilikan akan nilai-nilai bersama komunitas</a:t>
            </a:r>
          </a:p>
          <a:p>
            <a:pPr marL="448056" indent="-384048" eaLnBrk="1" fontAlgn="auto" hangingPunct="1">
              <a:spcAft>
                <a:spcPts val="0"/>
              </a:spcAft>
              <a:buFontTx/>
              <a:buNone/>
              <a:defRPr/>
            </a:pPr>
            <a:r>
              <a:rPr lang="en-US" sz="2800"/>
              <a:t>3.	memunculkan aneka peran, partisipasi, dan bentuk-bentuk keterlibatan lain pada komunitas negara</a:t>
            </a:r>
          </a:p>
          <a:p>
            <a:pPr marL="448056" indent="-384048" eaLnBrk="1" fontAlgn="auto" hangingPunct="1">
              <a:spcAft>
                <a:spcPts val="0"/>
              </a:spcAft>
              <a:buFontTx/>
              <a:buNone/>
              <a:defRPr/>
            </a:pPr>
            <a:r>
              <a:rPr lang="en-US" sz="2800"/>
              <a:t>4.	timbulnya hak dan kewajiban antara keduanya secara timbal balik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Integrasi Nasional</a:t>
            </a:r>
          </a:p>
        </p:txBody>
      </p:sp>
      <p:sp>
        <p:nvSpPr>
          <p:cNvPr id="21507"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80000"/>
              </a:lnSpc>
              <a:spcAft>
                <a:spcPts val="0"/>
              </a:spcAft>
              <a:buFont typeface="Wingdings 2"/>
              <a:buChar char=""/>
              <a:defRPr/>
            </a:pPr>
            <a:r>
              <a:rPr lang="en-US" sz="2800"/>
              <a:t>Integrasi nasional berasal dari dua kata, yaitu “integrasi” dan “nasional”. Integrasi berasal dari bahasa Inggris, </a:t>
            </a:r>
            <a:r>
              <a:rPr lang="en-US" sz="2800" i="1"/>
              <a:t>integrate, </a:t>
            </a:r>
            <a:r>
              <a:rPr lang="en-US" sz="2800"/>
              <a:t>artinya menyatupadukan, menggabungkan, mempersatukan. Dalam Kamus Besar Bahasa Indonesia, integrasi artinya pembauran hingga menjadi satu kesatuan yang bulat dan utuh. Kata nasional berasal dari bahasa Inggris, </a:t>
            </a:r>
            <a:r>
              <a:rPr lang="en-US" sz="2800" i="1"/>
              <a:t>nation </a:t>
            </a:r>
            <a:r>
              <a:rPr lang="en-US" sz="2800"/>
              <a:t>yang artinya bangsa.</a:t>
            </a:r>
          </a:p>
          <a:p>
            <a:pPr marL="448056" indent="-384048" eaLnBrk="1" fontAlgn="auto" hangingPunct="1">
              <a:lnSpc>
                <a:spcPct val="80000"/>
              </a:lnSpc>
              <a:spcAft>
                <a:spcPts val="0"/>
              </a:spcAft>
              <a:buFont typeface="Wingdings 2"/>
              <a:buChar char=""/>
              <a:defRPr/>
            </a:pPr>
            <a:r>
              <a:rPr lang="en-US" sz="2800"/>
              <a:t>Dalam Kamus Besar Bahasa Indonesia, integrasi nasional mempunyai arti politis dan antropologis.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Arti Integrasi</a:t>
            </a:r>
          </a:p>
        </p:txBody>
      </p:sp>
      <p:sp>
        <p:nvSpPr>
          <p:cNvPr id="28675" name="Rectangle 3"/>
          <p:cNvSpPr>
            <a:spLocks noGrp="1" noChangeArrowheads="1"/>
          </p:cNvSpPr>
          <p:nvPr>
            <p:ph idx="1"/>
          </p:nvPr>
        </p:nvSpPr>
        <p:spPr>
          <a:xfrm>
            <a:off x="457200" y="1882775"/>
            <a:ext cx="8229600" cy="4572000"/>
          </a:xfrm>
        </p:spPr>
        <p:txBody>
          <a:bodyPr/>
          <a:lstStyle/>
          <a:p>
            <a:pPr eaLnBrk="1" hangingPunct="1">
              <a:lnSpc>
                <a:spcPct val="80000"/>
              </a:lnSpc>
            </a:pPr>
            <a:r>
              <a:rPr lang="en-US" sz="2800"/>
              <a:t>Politis</a:t>
            </a:r>
          </a:p>
          <a:p>
            <a:pPr eaLnBrk="1" hangingPunct="1">
              <a:lnSpc>
                <a:spcPct val="80000"/>
              </a:lnSpc>
              <a:buFontTx/>
              <a:buNone/>
            </a:pPr>
            <a:r>
              <a:rPr lang="en-US" sz="2800"/>
              <a:t>	Integrasi nasional secara politis berarti penyatuan berbagai kelompok budaya dan sosial dalam kesatuan wilayah nasional yang membentuk suatu identitas nasional.</a:t>
            </a:r>
          </a:p>
          <a:p>
            <a:pPr eaLnBrk="1" hangingPunct="1">
              <a:lnSpc>
                <a:spcPct val="80000"/>
              </a:lnSpc>
            </a:pPr>
            <a:r>
              <a:rPr lang="en-US" sz="2800"/>
              <a:t>Antropologis</a:t>
            </a:r>
          </a:p>
          <a:p>
            <a:pPr eaLnBrk="1" hangingPunct="1">
              <a:lnSpc>
                <a:spcPct val="80000"/>
              </a:lnSpc>
              <a:buFontTx/>
              <a:buNone/>
            </a:pPr>
            <a:r>
              <a:rPr lang="en-US" sz="2800"/>
              <a:t>	Integrasi nasional secara antropologis berarti proses penyesuaian di antara unsur-unsur kebudayaan yang berbeda sehingga mencapai suatu keserasian fungsi dalam kehidupan masyarakat.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Syarat terjadinya Integrasi </a:t>
            </a:r>
          </a:p>
        </p:txBody>
      </p:sp>
      <p:sp>
        <p:nvSpPr>
          <p:cNvPr id="23555"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spcAft>
                <a:spcPts val="0"/>
              </a:spcAft>
              <a:buFontTx/>
              <a:buNone/>
              <a:defRPr/>
            </a:pPr>
            <a:r>
              <a:rPr lang="en-US" sz="2800"/>
              <a:t>a. Anggota-anggota masyarakat merasa bahwa mereka berhasil saling mengisi kebutuhan-kebutuhan antara satu dan lainnya.</a:t>
            </a:r>
          </a:p>
          <a:p>
            <a:pPr marL="448056" indent="-384048" eaLnBrk="1" fontAlgn="auto" hangingPunct="1">
              <a:spcAft>
                <a:spcPts val="0"/>
              </a:spcAft>
              <a:buFontTx/>
              <a:buNone/>
              <a:defRPr/>
            </a:pPr>
            <a:r>
              <a:rPr lang="en-US" sz="2800"/>
              <a:t>b. Terciptanya kesepakatan (konsensus) bersama mengenai norma-norma dannilai-nilai sosial yang dilestarikan dan dijadikan pedoman.</a:t>
            </a:r>
          </a:p>
          <a:p>
            <a:pPr marL="448056" indent="-384048" eaLnBrk="1" fontAlgn="auto" hangingPunct="1">
              <a:spcAft>
                <a:spcPts val="0"/>
              </a:spcAft>
              <a:buFontTx/>
              <a:buNone/>
              <a:defRPr/>
            </a:pPr>
            <a:r>
              <a:rPr lang="en-US" sz="2800"/>
              <a:t>c. Norma-norma dan nilai-nilai sosial dijadikan aturan baku dalam melangsungkan proses integrasi sosial.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Faktor Pendorong Integrasi </a:t>
            </a:r>
          </a:p>
        </p:txBody>
      </p:sp>
      <p:sp>
        <p:nvSpPr>
          <p:cNvPr id="30723" name="Rectangle 3"/>
          <p:cNvSpPr>
            <a:spLocks noGrp="1" noChangeArrowheads="1"/>
          </p:cNvSpPr>
          <p:nvPr>
            <p:ph idx="1"/>
          </p:nvPr>
        </p:nvSpPr>
        <p:spPr>
          <a:xfrm>
            <a:off x="457200" y="1882775"/>
            <a:ext cx="8229600" cy="4572000"/>
          </a:xfrm>
        </p:spPr>
        <p:txBody>
          <a:bodyPr/>
          <a:lstStyle/>
          <a:p>
            <a:pPr eaLnBrk="1" hangingPunct="1">
              <a:lnSpc>
                <a:spcPct val="90000"/>
              </a:lnSpc>
              <a:buFontTx/>
              <a:buNone/>
            </a:pPr>
            <a:r>
              <a:rPr lang="en-US" sz="2400"/>
              <a:t>1) Adanya rasa senasib dan seperjuangan yang diakibatkan oleh faktor sejarah.</a:t>
            </a:r>
          </a:p>
          <a:p>
            <a:pPr eaLnBrk="1" hangingPunct="1">
              <a:lnSpc>
                <a:spcPct val="90000"/>
              </a:lnSpc>
              <a:buFontTx/>
              <a:buNone/>
            </a:pPr>
            <a:r>
              <a:rPr lang="en-US" sz="2400"/>
              <a:t>2) Adanya ideologi nasional yang tercermin dalam simbol negara yaitu Garuda Pancasila dan semboyan Bhinneka Tunggal Ika.</a:t>
            </a:r>
          </a:p>
          <a:p>
            <a:pPr eaLnBrk="1" hangingPunct="1">
              <a:lnSpc>
                <a:spcPct val="90000"/>
              </a:lnSpc>
              <a:buFontTx/>
              <a:buNone/>
            </a:pPr>
            <a:r>
              <a:rPr lang="en-US" sz="2400"/>
              <a:t>3) Adanya tekad serta keinginan untuk bersatu di kalangan bangsa indonesia seperti yang dinyatakan dalam Sumpah Pemuda.</a:t>
            </a:r>
          </a:p>
          <a:p>
            <a:pPr eaLnBrk="1" hangingPunct="1">
              <a:lnSpc>
                <a:spcPct val="90000"/>
              </a:lnSpc>
              <a:buFontTx/>
              <a:buNone/>
            </a:pPr>
            <a:r>
              <a:rPr lang="en-US" sz="2400"/>
              <a:t>4) Adanya ancaman dari luar yang menyebabkan munculnya semangat nasionalisme di kalangan bangsa Indonesia.</a:t>
            </a:r>
          </a:p>
          <a:p>
            <a:pPr eaLnBrk="1" hangingPunct="1">
              <a:lnSpc>
                <a:spcPct val="90000"/>
              </a:lnSpc>
              <a:buFontTx/>
              <a:buNone/>
            </a:pPr>
            <a:r>
              <a:rPr lang="en-US" sz="2400"/>
              <a:t>5) Penggunaan bahasa Indonesia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Faktor Penghambat Integrasi </a:t>
            </a:r>
          </a:p>
        </p:txBody>
      </p:sp>
      <p:sp>
        <p:nvSpPr>
          <p:cNvPr id="31747" name="Rectangle 3"/>
          <p:cNvSpPr>
            <a:spLocks noGrp="1" noChangeArrowheads="1"/>
          </p:cNvSpPr>
          <p:nvPr>
            <p:ph idx="1"/>
          </p:nvPr>
        </p:nvSpPr>
        <p:spPr>
          <a:xfrm>
            <a:off x="457200" y="1882775"/>
            <a:ext cx="8229600" cy="4572000"/>
          </a:xfrm>
        </p:spPr>
        <p:txBody>
          <a:bodyPr/>
          <a:lstStyle/>
          <a:p>
            <a:pPr eaLnBrk="1" hangingPunct="1">
              <a:lnSpc>
                <a:spcPct val="90000"/>
              </a:lnSpc>
              <a:buFontTx/>
              <a:buNone/>
            </a:pPr>
            <a:r>
              <a:rPr lang="en-US"/>
              <a:t>1)Kurangnya penghargaan terhadap kemajemukan yang bersifat heterogen.</a:t>
            </a:r>
          </a:p>
          <a:p>
            <a:pPr eaLnBrk="1" hangingPunct="1">
              <a:lnSpc>
                <a:spcPct val="90000"/>
              </a:lnSpc>
              <a:buFontTx/>
              <a:buNone/>
            </a:pPr>
            <a:r>
              <a:rPr lang="en-US"/>
              <a:t>2)Kurangnya toleransi antargolongan.</a:t>
            </a:r>
          </a:p>
          <a:p>
            <a:pPr eaLnBrk="1" hangingPunct="1">
              <a:lnSpc>
                <a:spcPct val="90000"/>
              </a:lnSpc>
              <a:buFontTx/>
              <a:buNone/>
            </a:pPr>
            <a:r>
              <a:rPr lang="en-US"/>
              <a:t>3)Kurangnya kesadaran dari masyarakat Indonesia terhadap ancaman dan gangguan dari luar.</a:t>
            </a:r>
          </a:p>
          <a:p>
            <a:pPr eaLnBrk="1" hangingPunct="1">
              <a:lnSpc>
                <a:spcPct val="90000"/>
              </a:lnSpc>
              <a:buFontTx/>
              <a:buNone/>
            </a:pPr>
            <a:r>
              <a:rPr lang="en-US"/>
              <a:t>4)Adanya ketidakpuasan terhadap ketimpangan dan ketidakmerataan hasil-hasil pembangunan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BAB 2</a:t>
            </a:r>
            <a:br>
              <a:rPr lang="en-US" sz="4000">
                <a:solidFill>
                  <a:schemeClr val="accent1">
                    <a:tint val="83000"/>
                    <a:satMod val="150000"/>
                  </a:schemeClr>
                </a:solidFill>
              </a:rPr>
            </a:br>
            <a:endParaRPr lang="en-US" sz="4000">
              <a:solidFill>
                <a:schemeClr val="accent1">
                  <a:tint val="83000"/>
                  <a:satMod val="150000"/>
                </a:schemeClr>
              </a:solidFill>
            </a:endParaRPr>
          </a:p>
        </p:txBody>
      </p:sp>
      <p:sp>
        <p:nvSpPr>
          <p:cNvPr id="32771" name="Rectangle 3"/>
          <p:cNvSpPr>
            <a:spLocks noGrp="1" noChangeArrowheads="1"/>
          </p:cNvSpPr>
          <p:nvPr>
            <p:ph idx="1"/>
          </p:nvPr>
        </p:nvSpPr>
        <p:spPr>
          <a:xfrm>
            <a:off x="457200" y="1882775"/>
            <a:ext cx="8229600" cy="4572000"/>
          </a:xfrm>
        </p:spPr>
        <p:txBody>
          <a:bodyPr/>
          <a:lstStyle/>
          <a:p>
            <a:pPr eaLnBrk="1" hangingPunct="1">
              <a:buFontTx/>
              <a:buNone/>
            </a:pPr>
            <a:r>
              <a:rPr lang="en-US" sz="6000"/>
              <a:t>	</a:t>
            </a:r>
            <a:r>
              <a:rPr lang="en-US" sz="5400"/>
              <a:t>WARGA NEGARA DAN KEWARGANEGARAAN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68288"/>
            <a:ext cx="8229600" cy="1398587"/>
          </a:xfrm>
        </p:spPr>
        <p:txBody>
          <a:bodyPr/>
          <a:lstStyle/>
          <a:p>
            <a:pPr marL="484632" indent="0" eaLnBrk="1" fontAlgn="auto" hangingPunct="1">
              <a:spcAft>
                <a:spcPts val="0"/>
              </a:spcAft>
              <a:defRPr/>
            </a:pPr>
            <a:endParaRPr lang="en-US">
              <a:solidFill>
                <a:schemeClr val="accent1">
                  <a:tint val="83000"/>
                  <a:satMod val="150000"/>
                </a:schemeClr>
              </a:solidFill>
            </a:endParaRPr>
          </a:p>
        </p:txBody>
      </p:sp>
      <p:sp>
        <p:nvSpPr>
          <p:cNvPr id="33795"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z="2400"/>
              <a:t>Istilah </a:t>
            </a:r>
            <a:r>
              <a:rPr lang="en-US" sz="2400" i="1"/>
              <a:t>warga negara </a:t>
            </a:r>
            <a:r>
              <a:rPr lang="en-US" sz="2400"/>
              <a:t>tidak menunjuk pada objek yang sama dengan istilah </a:t>
            </a:r>
            <a:r>
              <a:rPr lang="en-US" sz="2400" i="1"/>
              <a:t>penduduk</a:t>
            </a:r>
            <a:r>
              <a:rPr lang="en-US" sz="2400"/>
              <a:t>. Dalam hal ini warga negara Indonesia belum tentu penduduk Indonesia. Penduduk adalah orang-orang yang bertempat tinggal secara sah dalam suatu negara berdasarkan peraturan perundang-perundangan kependudukan dari negara yang bersangkutan. Warga negara Indonesia ada yang penduduk Indonesia dan bukan penduduk Indonesia. Sebaliknya, penduduk Indonesia ada yang berwarga negara Indonesia dan ada pula orang yang berwarga negara asing.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marL="484632" indent="0" eaLnBrk="1" fontAlgn="auto" hangingPunct="1">
              <a:spcAft>
                <a:spcPts val="0"/>
              </a:spcAft>
              <a:defRPr/>
            </a:pPr>
            <a:r>
              <a:rPr lang="en-US" sz="3200">
                <a:solidFill>
                  <a:schemeClr val="accent1">
                    <a:tint val="83000"/>
                    <a:satMod val="150000"/>
                  </a:schemeClr>
                </a:solidFill>
              </a:rPr>
              <a:t>Pasal 26 Undang-Undang Dasar Negara Republik Indonesia Tahun 1945</a:t>
            </a:r>
            <a:r>
              <a:rPr lang="en-US" sz="4000">
                <a:solidFill>
                  <a:schemeClr val="accent1">
                    <a:tint val="83000"/>
                    <a:satMod val="150000"/>
                  </a:schemeClr>
                </a:solidFill>
              </a:rPr>
              <a:t> </a:t>
            </a:r>
          </a:p>
        </p:txBody>
      </p:sp>
      <p:sp>
        <p:nvSpPr>
          <p:cNvPr id="34819" name="Rectangle 3"/>
          <p:cNvSpPr>
            <a:spLocks noGrp="1" noChangeArrowheads="1"/>
          </p:cNvSpPr>
          <p:nvPr>
            <p:ph idx="1"/>
          </p:nvPr>
        </p:nvSpPr>
        <p:spPr>
          <a:xfrm>
            <a:off x="457200" y="1882775"/>
            <a:ext cx="8229600" cy="4572000"/>
          </a:xfrm>
        </p:spPr>
        <p:txBody>
          <a:bodyPr/>
          <a:lstStyle/>
          <a:p>
            <a:pPr marL="609600" indent="-609600" eaLnBrk="1" hangingPunct="1">
              <a:lnSpc>
                <a:spcPct val="90000"/>
              </a:lnSpc>
              <a:buFontTx/>
              <a:buAutoNum type="arabicParenBoth"/>
            </a:pPr>
            <a:r>
              <a:rPr lang="en-US" sz="2800"/>
              <a:t>Yang menjadi warga negara ialah orang-orang bangsa Indonesia asli dan orang-orang bangsa lain yang disahkan dengan undang-undang sebagai warga negara. </a:t>
            </a:r>
          </a:p>
          <a:p>
            <a:pPr marL="609600" indent="-609600" eaLnBrk="1" hangingPunct="1">
              <a:lnSpc>
                <a:spcPct val="90000"/>
              </a:lnSpc>
              <a:buFontTx/>
              <a:buAutoNum type="arabicParenBoth"/>
            </a:pPr>
            <a:r>
              <a:rPr lang="en-US" sz="2800"/>
              <a:t>Penduduk ialah warga negara Indonesia dan orang asing yang bertempat tinggal di Indonesia </a:t>
            </a:r>
          </a:p>
          <a:p>
            <a:pPr marL="609600" indent="-609600" eaLnBrk="1" hangingPunct="1">
              <a:lnSpc>
                <a:spcPct val="90000"/>
              </a:lnSpc>
              <a:buFontTx/>
              <a:buAutoNum type="arabicParenBoth"/>
            </a:pPr>
            <a:r>
              <a:rPr lang="en-US" sz="2800"/>
              <a:t>Hal-hal mengenai warga negara dan penduduk diatur dengan undang-undang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540</TotalTime>
  <Words>528</Words>
  <Application>Microsoft Office PowerPoint</Application>
  <PresentationFormat>On-screen Show (4:3)</PresentationFormat>
  <Paragraphs>43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Verdana</vt:lpstr>
      <vt:lpstr>Wingdings 2</vt:lpstr>
      <vt:lpstr>Verve</vt:lpstr>
      <vt:lpstr>PENDIDIKAN KEWARGANEGARAAN </vt:lpstr>
      <vt:lpstr>Integrasi Nasional</vt:lpstr>
      <vt:lpstr>Arti Integrasi</vt:lpstr>
      <vt:lpstr>Syarat terjadinya Integrasi </vt:lpstr>
      <vt:lpstr>Faktor Pendorong Integrasi </vt:lpstr>
      <vt:lpstr>Faktor Penghambat Integrasi </vt:lpstr>
      <vt:lpstr>BAB 2 </vt:lpstr>
      <vt:lpstr>PowerPoint Presentation</vt:lpstr>
      <vt:lpstr>Pasal 26 Undang-Undang Dasar Negara Republik Indonesia Tahun 1945 </vt:lpstr>
      <vt:lpstr>Kewarganegaraan</vt:lpstr>
      <vt:lpstr>Akibat seorang memiliki kewarganegaraan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KEWARGANEGARAAN</dc:title>
  <dc:creator>Dian Esti</dc:creator>
  <cp:lastModifiedBy>Indy graph</cp:lastModifiedBy>
  <cp:revision>27</cp:revision>
  <dcterms:created xsi:type="dcterms:W3CDTF">2017-05-15T13:10:45Z</dcterms:created>
  <dcterms:modified xsi:type="dcterms:W3CDTF">2020-10-05T08:14:50Z</dcterms:modified>
</cp:coreProperties>
</file>