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9"/>
  </p:notesMasterIdLst>
  <p:sldIdLst>
    <p:sldId id="256" r:id="rId2"/>
    <p:sldId id="260" r:id="rId3"/>
    <p:sldId id="344" r:id="rId4"/>
    <p:sldId id="345" r:id="rId5"/>
    <p:sldId id="346" r:id="rId6"/>
    <p:sldId id="347" r:id="rId7"/>
    <p:sldId id="348" r:id="rId8"/>
    <p:sldId id="349" r:id="rId9"/>
    <p:sldId id="262" r:id="rId10"/>
    <p:sldId id="263" r:id="rId11"/>
    <p:sldId id="350" r:id="rId12"/>
    <p:sldId id="302" r:id="rId13"/>
    <p:sldId id="351" r:id="rId14"/>
    <p:sldId id="352" r:id="rId15"/>
    <p:sldId id="353" r:id="rId16"/>
    <p:sldId id="342" r:id="rId17"/>
    <p:sldId id="354" r:id="rId18"/>
    <p:sldId id="355" r:id="rId19"/>
    <p:sldId id="356" r:id="rId20"/>
    <p:sldId id="358" r:id="rId21"/>
    <p:sldId id="360" r:id="rId22"/>
    <p:sldId id="361" r:id="rId23"/>
    <p:sldId id="357" r:id="rId24"/>
    <p:sldId id="362" r:id="rId25"/>
    <p:sldId id="363" r:id="rId26"/>
    <p:sldId id="365" r:id="rId27"/>
    <p:sldId id="330" r:id="rId28"/>
    <p:sldId id="366" r:id="rId29"/>
    <p:sldId id="367" r:id="rId30"/>
    <p:sldId id="368" r:id="rId31"/>
    <p:sldId id="370" r:id="rId32"/>
    <p:sldId id="371" r:id="rId33"/>
    <p:sldId id="369" r:id="rId34"/>
    <p:sldId id="364" r:id="rId35"/>
    <p:sldId id="372" r:id="rId36"/>
    <p:sldId id="373" r:id="rId37"/>
    <p:sldId id="37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CCFF"/>
    <a:srgbClr val="CBCFF5"/>
    <a:srgbClr val="C4C9F4"/>
    <a:srgbClr val="CC66FF"/>
    <a:srgbClr val="EACAFE"/>
    <a:srgbClr val="646F7D"/>
    <a:srgbClr val="F6DFFD"/>
    <a:srgbClr val="374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E946EC-D79F-41BE-9B16-221AFF4D170A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DEFDC502-C6FD-499D-91FD-7DF12C97648A}">
      <dgm:prSet custT="1"/>
      <dgm:spPr>
        <a:ln>
          <a:solidFill>
            <a:srgbClr val="FF9999"/>
          </a:solidFill>
        </a:ln>
      </dgm:spPr>
      <dgm:t>
        <a:bodyPr/>
        <a:lstStyle/>
        <a:p>
          <a:pPr algn="ctr" rtl="0"/>
          <a:r>
            <a:rPr lang="id-ID" sz="2000" b="1" smtClean="0">
              <a:latin typeface="Segoe UI" panose="020B0502040204020203" pitchFamily="34" charset="0"/>
              <a:cs typeface="Segoe UI" panose="020B0502040204020203" pitchFamily="34" charset="0"/>
            </a:rPr>
            <a:t>Larutan</a:t>
          </a:r>
          <a:endParaRPr lang="en-US" sz="20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D5F4F12-5F9B-481C-B388-CAD9AEE2FBD1}" type="parTrans" cxnId="{A41F2C1D-DAC8-4525-A616-0AB6442D366C}">
      <dgm:prSet/>
      <dgm:spPr/>
      <dgm:t>
        <a:bodyPr/>
        <a:lstStyle/>
        <a:p>
          <a:pPr algn="ctr"/>
          <a:endParaRPr lang="en-US"/>
        </a:p>
      </dgm:t>
    </dgm:pt>
    <dgm:pt modelId="{BCCE6886-BD5B-4ED2-96F4-C33356D54380}" type="sibTrans" cxnId="{A41F2C1D-DAC8-4525-A616-0AB6442D366C}">
      <dgm:prSet/>
      <dgm:spPr/>
      <dgm:t>
        <a:bodyPr/>
        <a:lstStyle/>
        <a:p>
          <a:pPr algn="ctr"/>
          <a:endParaRPr lang="en-US"/>
        </a:p>
      </dgm:t>
    </dgm:pt>
    <dgm:pt modelId="{60CD2957-6553-49E9-9F2B-22D26A16DAD8}">
      <dgm:prSet custT="1"/>
      <dgm:spPr>
        <a:ln>
          <a:solidFill>
            <a:srgbClr val="FF9999"/>
          </a:solidFill>
        </a:ln>
      </dgm:spPr>
      <dgm:t>
        <a:bodyPr/>
        <a:lstStyle/>
        <a:p>
          <a:pPr algn="ctr" rtl="0"/>
          <a:r>
            <a:rPr lang="id-ID" sz="2000" b="1" smtClean="0">
              <a:latin typeface="Segoe UI" panose="020B0502040204020203" pitchFamily="34" charset="0"/>
              <a:cs typeface="Segoe UI" panose="020B0502040204020203" pitchFamily="34" charset="0"/>
            </a:rPr>
            <a:t>Koloid</a:t>
          </a:r>
          <a:endParaRPr lang="en-US" sz="20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6621CB4-E00D-445A-A682-6C4C6C6C5C70}" type="parTrans" cxnId="{D8A2739F-5CCD-4CA3-8A42-1BA919A544EA}">
      <dgm:prSet/>
      <dgm:spPr/>
      <dgm:t>
        <a:bodyPr/>
        <a:lstStyle/>
        <a:p>
          <a:pPr algn="ctr"/>
          <a:endParaRPr lang="en-US"/>
        </a:p>
      </dgm:t>
    </dgm:pt>
    <dgm:pt modelId="{D07FF468-8DAC-441A-B54A-34899864364E}" type="sibTrans" cxnId="{D8A2739F-5CCD-4CA3-8A42-1BA919A544EA}">
      <dgm:prSet/>
      <dgm:spPr/>
      <dgm:t>
        <a:bodyPr/>
        <a:lstStyle/>
        <a:p>
          <a:pPr algn="ctr"/>
          <a:endParaRPr lang="en-US"/>
        </a:p>
      </dgm:t>
    </dgm:pt>
    <dgm:pt modelId="{1AB5D77E-A15B-468C-B3A1-83E56420F8C5}">
      <dgm:prSet custT="1"/>
      <dgm:spPr>
        <a:ln>
          <a:solidFill>
            <a:srgbClr val="FF9999"/>
          </a:solidFill>
        </a:ln>
      </dgm:spPr>
      <dgm:t>
        <a:bodyPr/>
        <a:lstStyle/>
        <a:p>
          <a:pPr algn="ctr" rtl="0"/>
          <a:r>
            <a:rPr lang="id-ID" sz="2000" b="1" dirty="0" smtClean="0">
              <a:latin typeface="Segoe UI" panose="020B0502040204020203" pitchFamily="34" charset="0"/>
              <a:cs typeface="Segoe UI" panose="020B0502040204020203" pitchFamily="34" charset="0"/>
            </a:rPr>
            <a:t>Suspensi</a:t>
          </a:r>
          <a:endParaRPr lang="en-US" sz="20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ED7EF90-E5C2-40BB-A020-D96CD89AB885}" type="parTrans" cxnId="{F26385F2-386A-4F7F-9D96-77FC10C7611E}">
      <dgm:prSet/>
      <dgm:spPr/>
      <dgm:t>
        <a:bodyPr/>
        <a:lstStyle/>
        <a:p>
          <a:pPr algn="ctr"/>
          <a:endParaRPr lang="en-US"/>
        </a:p>
      </dgm:t>
    </dgm:pt>
    <dgm:pt modelId="{88679C0E-AFB2-4802-AD6A-B8675D47337A}" type="sibTrans" cxnId="{F26385F2-386A-4F7F-9D96-77FC10C7611E}">
      <dgm:prSet/>
      <dgm:spPr/>
      <dgm:t>
        <a:bodyPr/>
        <a:lstStyle/>
        <a:p>
          <a:pPr algn="ctr"/>
          <a:endParaRPr lang="en-US"/>
        </a:p>
      </dgm:t>
    </dgm:pt>
    <dgm:pt modelId="{1F0904B8-E4E3-47A8-8749-0A083FBAE041}" type="pres">
      <dgm:prSet presAssocID="{2EE946EC-D79F-41BE-9B16-221AFF4D170A}" presName="linear" presStyleCnt="0">
        <dgm:presLayoutVars>
          <dgm:animLvl val="lvl"/>
          <dgm:resizeHandles val="exact"/>
        </dgm:presLayoutVars>
      </dgm:prSet>
      <dgm:spPr/>
    </dgm:pt>
    <dgm:pt modelId="{5A73800B-1534-43B8-81B7-C1207DBBAA37}" type="pres">
      <dgm:prSet presAssocID="{DEFDC502-C6FD-499D-91FD-7DF12C97648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086176A-EBEF-4733-BC33-F5F14C8113AD}" type="pres">
      <dgm:prSet presAssocID="{BCCE6886-BD5B-4ED2-96F4-C33356D54380}" presName="spacer" presStyleCnt="0"/>
      <dgm:spPr/>
    </dgm:pt>
    <dgm:pt modelId="{F4CF7CDA-F912-4050-9B45-FB09BCAC6D97}" type="pres">
      <dgm:prSet presAssocID="{60CD2957-6553-49E9-9F2B-22D26A16DAD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4E936BB-8A22-4017-8301-05D538AAB3C0}" type="pres">
      <dgm:prSet presAssocID="{D07FF468-8DAC-441A-B54A-34899864364E}" presName="spacer" presStyleCnt="0"/>
      <dgm:spPr/>
    </dgm:pt>
    <dgm:pt modelId="{348465FD-3214-42A1-9574-251403CB034E}" type="pres">
      <dgm:prSet presAssocID="{1AB5D77E-A15B-468C-B3A1-83E56420F8C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946687E-DDCC-4036-89FE-D2A84661F9F5}" type="presOf" srcId="{60CD2957-6553-49E9-9F2B-22D26A16DAD8}" destId="{F4CF7CDA-F912-4050-9B45-FB09BCAC6D97}" srcOrd="0" destOrd="0" presId="urn:microsoft.com/office/officeart/2005/8/layout/vList2"/>
    <dgm:cxn modelId="{A41F2C1D-DAC8-4525-A616-0AB6442D366C}" srcId="{2EE946EC-D79F-41BE-9B16-221AFF4D170A}" destId="{DEFDC502-C6FD-499D-91FD-7DF12C97648A}" srcOrd="0" destOrd="0" parTransId="{CD5F4F12-5F9B-481C-B388-CAD9AEE2FBD1}" sibTransId="{BCCE6886-BD5B-4ED2-96F4-C33356D54380}"/>
    <dgm:cxn modelId="{D8A2739F-5CCD-4CA3-8A42-1BA919A544EA}" srcId="{2EE946EC-D79F-41BE-9B16-221AFF4D170A}" destId="{60CD2957-6553-49E9-9F2B-22D26A16DAD8}" srcOrd="1" destOrd="0" parTransId="{46621CB4-E00D-445A-A682-6C4C6C6C5C70}" sibTransId="{D07FF468-8DAC-441A-B54A-34899864364E}"/>
    <dgm:cxn modelId="{AD5B771F-B459-4AB6-BD39-60E6A212D846}" type="presOf" srcId="{DEFDC502-C6FD-499D-91FD-7DF12C97648A}" destId="{5A73800B-1534-43B8-81B7-C1207DBBAA37}" srcOrd="0" destOrd="0" presId="urn:microsoft.com/office/officeart/2005/8/layout/vList2"/>
    <dgm:cxn modelId="{C4B4EBC4-5D43-4C12-91B3-FD373D2D2667}" type="presOf" srcId="{1AB5D77E-A15B-468C-B3A1-83E56420F8C5}" destId="{348465FD-3214-42A1-9574-251403CB034E}" srcOrd="0" destOrd="0" presId="urn:microsoft.com/office/officeart/2005/8/layout/vList2"/>
    <dgm:cxn modelId="{F26385F2-386A-4F7F-9D96-77FC10C7611E}" srcId="{2EE946EC-D79F-41BE-9B16-221AFF4D170A}" destId="{1AB5D77E-A15B-468C-B3A1-83E56420F8C5}" srcOrd="2" destOrd="0" parTransId="{4ED7EF90-E5C2-40BB-A020-D96CD89AB885}" sibTransId="{88679C0E-AFB2-4802-AD6A-B8675D47337A}"/>
    <dgm:cxn modelId="{C8E56E60-77AF-46B1-8415-612DAF7181A5}" type="presOf" srcId="{2EE946EC-D79F-41BE-9B16-221AFF4D170A}" destId="{1F0904B8-E4E3-47A8-8749-0A083FBAE041}" srcOrd="0" destOrd="0" presId="urn:microsoft.com/office/officeart/2005/8/layout/vList2"/>
    <dgm:cxn modelId="{042E0D49-6D4F-45D7-A09B-7BBD64341F6D}" type="presParOf" srcId="{1F0904B8-E4E3-47A8-8749-0A083FBAE041}" destId="{5A73800B-1534-43B8-81B7-C1207DBBAA37}" srcOrd="0" destOrd="0" presId="urn:microsoft.com/office/officeart/2005/8/layout/vList2"/>
    <dgm:cxn modelId="{ADF9524B-233E-4CB7-A751-D9834E99CA2D}" type="presParOf" srcId="{1F0904B8-E4E3-47A8-8749-0A083FBAE041}" destId="{6086176A-EBEF-4733-BC33-F5F14C8113AD}" srcOrd="1" destOrd="0" presId="urn:microsoft.com/office/officeart/2005/8/layout/vList2"/>
    <dgm:cxn modelId="{F43A9AF2-5C77-466B-A32E-E9B51A993A97}" type="presParOf" srcId="{1F0904B8-E4E3-47A8-8749-0A083FBAE041}" destId="{F4CF7CDA-F912-4050-9B45-FB09BCAC6D97}" srcOrd="2" destOrd="0" presId="urn:microsoft.com/office/officeart/2005/8/layout/vList2"/>
    <dgm:cxn modelId="{07E63208-C65D-4EC1-84DD-7A59D13758C1}" type="presParOf" srcId="{1F0904B8-E4E3-47A8-8749-0A083FBAE041}" destId="{54E936BB-8A22-4017-8301-05D538AAB3C0}" srcOrd="3" destOrd="0" presId="urn:microsoft.com/office/officeart/2005/8/layout/vList2"/>
    <dgm:cxn modelId="{8ED8D347-4088-4849-9E72-28BA39DE84B4}" type="presParOf" srcId="{1F0904B8-E4E3-47A8-8749-0A083FBAE041}" destId="{348465FD-3214-42A1-9574-251403CB034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2F033A-23DF-46A8-AB95-E1575C373ED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DFC2AA2-A882-444D-B3A6-9963410F3051}">
      <dgm:prSet custT="1"/>
      <dgm:spPr/>
      <dgm:t>
        <a:bodyPr/>
        <a:lstStyle/>
        <a:p>
          <a:pPr algn="ctr" rtl="0"/>
          <a:r>
            <a:rPr lang="id-ID" sz="1800" b="1" smtClean="0">
              <a:latin typeface="Segoe UI" panose="020B0502040204020203" pitchFamily="34" charset="0"/>
              <a:cs typeface="Segoe UI" panose="020B0502040204020203" pitchFamily="34" charset="0"/>
            </a:rPr>
            <a:t>Cara kondensasi</a:t>
          </a:r>
          <a:endParaRPr lang="en-US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45643B9-696A-430F-912E-ACB26C8406DF}" type="parTrans" cxnId="{5D5303E7-F8CA-4099-A8D5-4773C96BBFDF}">
      <dgm:prSet/>
      <dgm:spPr/>
      <dgm:t>
        <a:bodyPr/>
        <a:lstStyle/>
        <a:p>
          <a:endParaRPr lang="en-US"/>
        </a:p>
      </dgm:t>
    </dgm:pt>
    <dgm:pt modelId="{9AA6AE40-828C-4C11-846B-06DBF264FBD3}" type="sibTrans" cxnId="{5D5303E7-F8CA-4099-A8D5-4773C96BBFDF}">
      <dgm:prSet/>
      <dgm:spPr/>
      <dgm:t>
        <a:bodyPr/>
        <a:lstStyle/>
        <a:p>
          <a:endParaRPr lang="en-US"/>
        </a:p>
      </dgm:t>
    </dgm:pt>
    <dgm:pt modelId="{F5869E68-D1C2-427D-8BFB-12DD211D646D}">
      <dgm:prSet custT="1"/>
      <dgm:spPr/>
      <dgm:t>
        <a:bodyPr anchor="ctr"/>
        <a:lstStyle/>
        <a:p>
          <a:pPr rtl="0"/>
          <a:r>
            <a:rPr lang="id-ID" sz="1800" dirty="0" smtClean="0">
              <a:latin typeface="Segoe UI" panose="020B0502040204020203" pitchFamily="34" charset="0"/>
              <a:cs typeface="Segoe UI" panose="020B0502040204020203" pitchFamily="34" charset="0"/>
            </a:rPr>
            <a:t>Reaksi Redoks</a:t>
          </a:r>
          <a:endParaRPr lang="en-US" sz="1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BB2AA2F-3C33-4A2E-8339-996534531CC2}" type="parTrans" cxnId="{014B5EC5-2CBC-413E-BCC5-0A0D0338CC35}">
      <dgm:prSet/>
      <dgm:spPr/>
      <dgm:t>
        <a:bodyPr/>
        <a:lstStyle/>
        <a:p>
          <a:endParaRPr lang="en-US"/>
        </a:p>
      </dgm:t>
    </dgm:pt>
    <dgm:pt modelId="{402D4F0D-0FF6-4542-9DA2-B7D31F8C6775}" type="sibTrans" cxnId="{014B5EC5-2CBC-413E-BCC5-0A0D0338CC35}">
      <dgm:prSet/>
      <dgm:spPr/>
      <dgm:t>
        <a:bodyPr/>
        <a:lstStyle/>
        <a:p>
          <a:endParaRPr lang="en-US"/>
        </a:p>
      </dgm:t>
    </dgm:pt>
    <dgm:pt modelId="{72351F0F-08FD-48F6-ADA6-0FE024B2DDC4}">
      <dgm:prSet custT="1"/>
      <dgm:spPr/>
      <dgm:t>
        <a:bodyPr anchor="ctr"/>
        <a:lstStyle/>
        <a:p>
          <a:pPr rtl="0"/>
          <a:r>
            <a:rPr lang="id-ID" sz="1800" dirty="0" smtClean="0">
              <a:latin typeface="Segoe UI" panose="020B0502040204020203" pitchFamily="34" charset="0"/>
              <a:cs typeface="Segoe UI" panose="020B0502040204020203" pitchFamily="34" charset="0"/>
            </a:rPr>
            <a:t>Reaksi hidrolisis</a:t>
          </a:r>
          <a:endParaRPr lang="en-US" sz="1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B3508B9-292F-439F-B1D8-21B6EA2E0C48}" type="parTrans" cxnId="{965CCE13-A9B8-48F7-861C-B6AE4D140E80}">
      <dgm:prSet/>
      <dgm:spPr/>
      <dgm:t>
        <a:bodyPr/>
        <a:lstStyle/>
        <a:p>
          <a:endParaRPr lang="en-US"/>
        </a:p>
      </dgm:t>
    </dgm:pt>
    <dgm:pt modelId="{8C9551F2-CF66-46D1-83DF-B9DCE24CD5E8}" type="sibTrans" cxnId="{965CCE13-A9B8-48F7-861C-B6AE4D140E80}">
      <dgm:prSet/>
      <dgm:spPr/>
      <dgm:t>
        <a:bodyPr/>
        <a:lstStyle/>
        <a:p>
          <a:endParaRPr lang="en-US"/>
        </a:p>
      </dgm:t>
    </dgm:pt>
    <dgm:pt modelId="{DE86F32E-55D2-4396-825A-65D79DE99F89}">
      <dgm:prSet custT="1"/>
      <dgm:spPr/>
      <dgm:t>
        <a:bodyPr anchor="ctr"/>
        <a:lstStyle/>
        <a:p>
          <a:pPr rtl="0"/>
          <a:r>
            <a:rPr lang="id-ID" sz="1800" smtClean="0">
              <a:latin typeface="Segoe UI" panose="020B0502040204020203" pitchFamily="34" charset="0"/>
              <a:cs typeface="Segoe UI" panose="020B0502040204020203" pitchFamily="34" charset="0"/>
            </a:rPr>
            <a:t>Dekomposisi rangkap</a:t>
          </a:r>
          <a:endParaRPr lang="en-US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EDB73FC-2DBF-4961-A123-4B86E41C8E14}" type="parTrans" cxnId="{7597ED2B-77F6-4E61-8BD8-DC1A76906466}">
      <dgm:prSet/>
      <dgm:spPr/>
      <dgm:t>
        <a:bodyPr/>
        <a:lstStyle/>
        <a:p>
          <a:endParaRPr lang="en-US"/>
        </a:p>
      </dgm:t>
    </dgm:pt>
    <dgm:pt modelId="{B3BEF2D8-1D39-4EED-ACC7-CDDF145C54F4}" type="sibTrans" cxnId="{7597ED2B-77F6-4E61-8BD8-DC1A76906466}">
      <dgm:prSet/>
      <dgm:spPr/>
      <dgm:t>
        <a:bodyPr/>
        <a:lstStyle/>
        <a:p>
          <a:endParaRPr lang="en-US"/>
        </a:p>
      </dgm:t>
    </dgm:pt>
    <dgm:pt modelId="{E5F5298E-3DDA-499C-8782-19CD16FC3BE2}">
      <dgm:prSet custT="1"/>
      <dgm:spPr/>
      <dgm:t>
        <a:bodyPr anchor="ctr"/>
        <a:lstStyle/>
        <a:p>
          <a:pPr rtl="0"/>
          <a:r>
            <a:rPr lang="id-ID" sz="1800" dirty="0" smtClean="0">
              <a:latin typeface="Segoe UI" panose="020B0502040204020203" pitchFamily="34" charset="0"/>
              <a:cs typeface="Segoe UI" panose="020B0502040204020203" pitchFamily="34" charset="0"/>
            </a:rPr>
            <a:t>Penggantian pelarut</a:t>
          </a:r>
          <a:endParaRPr lang="en-US" sz="1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214B501-4F1C-4293-BE39-1F8EE7C920F6}" type="parTrans" cxnId="{E3A890BE-0D07-4B51-AA7B-AF2E88A19AAC}">
      <dgm:prSet/>
      <dgm:spPr/>
      <dgm:t>
        <a:bodyPr/>
        <a:lstStyle/>
        <a:p>
          <a:endParaRPr lang="en-US"/>
        </a:p>
      </dgm:t>
    </dgm:pt>
    <dgm:pt modelId="{6F620427-6547-478D-B27D-164AEC49D91F}" type="sibTrans" cxnId="{E3A890BE-0D07-4B51-AA7B-AF2E88A19AAC}">
      <dgm:prSet/>
      <dgm:spPr/>
      <dgm:t>
        <a:bodyPr/>
        <a:lstStyle/>
        <a:p>
          <a:endParaRPr lang="en-US"/>
        </a:p>
      </dgm:t>
    </dgm:pt>
    <dgm:pt modelId="{CBACCF71-F94F-482E-A4E7-C702DA91A949}">
      <dgm:prSet custT="1"/>
      <dgm:spPr/>
      <dgm:t>
        <a:bodyPr/>
        <a:lstStyle/>
        <a:p>
          <a:pPr algn="ctr" rtl="0"/>
          <a:r>
            <a:rPr lang="id-ID" sz="1800" b="1" smtClean="0">
              <a:latin typeface="Segoe UI" panose="020B0502040204020203" pitchFamily="34" charset="0"/>
              <a:cs typeface="Segoe UI" panose="020B0502040204020203" pitchFamily="34" charset="0"/>
            </a:rPr>
            <a:t>Cara dispersi</a:t>
          </a:r>
          <a:endParaRPr lang="en-US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4CEDBCB-7694-42DB-A96F-C65053782170}" type="parTrans" cxnId="{2BFFCD25-0236-4519-B10B-E50A67B365C0}">
      <dgm:prSet/>
      <dgm:spPr/>
      <dgm:t>
        <a:bodyPr/>
        <a:lstStyle/>
        <a:p>
          <a:endParaRPr lang="en-US"/>
        </a:p>
      </dgm:t>
    </dgm:pt>
    <dgm:pt modelId="{7B5066A8-0B76-4B81-A746-76356B9D3E72}" type="sibTrans" cxnId="{2BFFCD25-0236-4519-B10B-E50A67B365C0}">
      <dgm:prSet/>
      <dgm:spPr/>
      <dgm:t>
        <a:bodyPr/>
        <a:lstStyle/>
        <a:p>
          <a:endParaRPr lang="en-US"/>
        </a:p>
      </dgm:t>
    </dgm:pt>
    <dgm:pt modelId="{7C7EE15F-F425-41F1-AD47-21E2B814EB26}">
      <dgm:prSet custT="1"/>
      <dgm:spPr/>
      <dgm:t>
        <a:bodyPr anchor="ctr"/>
        <a:lstStyle/>
        <a:p>
          <a:pPr rtl="0"/>
          <a:r>
            <a:rPr lang="id-ID" sz="1800" smtClean="0">
              <a:latin typeface="Segoe UI" panose="020B0502040204020203" pitchFamily="34" charset="0"/>
              <a:cs typeface="Segoe UI" panose="020B0502040204020203" pitchFamily="34" charset="0"/>
            </a:rPr>
            <a:t>Disintegrasi mekanis</a:t>
          </a:r>
          <a:endParaRPr lang="en-US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FF25BAB-8FC0-441D-ABF6-F026D67CBCBC}" type="parTrans" cxnId="{AEBC806D-91AE-46BE-B112-241E8B65DD98}">
      <dgm:prSet/>
      <dgm:spPr/>
      <dgm:t>
        <a:bodyPr/>
        <a:lstStyle/>
        <a:p>
          <a:endParaRPr lang="en-US"/>
        </a:p>
      </dgm:t>
    </dgm:pt>
    <dgm:pt modelId="{9E01D322-ABEC-4557-98CF-442D800223FE}" type="sibTrans" cxnId="{AEBC806D-91AE-46BE-B112-241E8B65DD98}">
      <dgm:prSet/>
      <dgm:spPr/>
      <dgm:t>
        <a:bodyPr/>
        <a:lstStyle/>
        <a:p>
          <a:endParaRPr lang="en-US"/>
        </a:p>
      </dgm:t>
    </dgm:pt>
    <dgm:pt modelId="{30D616CB-ABA7-44AF-B241-A970DD1F5D3F}">
      <dgm:prSet custT="1"/>
      <dgm:spPr/>
      <dgm:t>
        <a:bodyPr anchor="ctr"/>
        <a:lstStyle/>
        <a:p>
          <a:pPr rtl="0"/>
          <a:r>
            <a:rPr lang="id-ID" sz="1800" dirty="0" smtClean="0">
              <a:latin typeface="Segoe UI" panose="020B0502040204020203" pitchFamily="34" charset="0"/>
              <a:cs typeface="Segoe UI" panose="020B0502040204020203" pitchFamily="34" charset="0"/>
            </a:rPr>
            <a:t>Disintegrasi listrik</a:t>
          </a:r>
          <a:endParaRPr lang="en-US" sz="1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E63BAF5-9463-428D-BB29-08B14193A0AC}" type="parTrans" cxnId="{B7BF6219-1F00-4208-8B5E-5D639CB02710}">
      <dgm:prSet/>
      <dgm:spPr/>
      <dgm:t>
        <a:bodyPr/>
        <a:lstStyle/>
        <a:p>
          <a:endParaRPr lang="en-US"/>
        </a:p>
      </dgm:t>
    </dgm:pt>
    <dgm:pt modelId="{9E238375-E27B-4BAB-9C0C-A9F649283A1C}" type="sibTrans" cxnId="{B7BF6219-1F00-4208-8B5E-5D639CB02710}">
      <dgm:prSet/>
      <dgm:spPr/>
      <dgm:t>
        <a:bodyPr/>
        <a:lstStyle/>
        <a:p>
          <a:endParaRPr lang="en-US"/>
        </a:p>
      </dgm:t>
    </dgm:pt>
    <dgm:pt modelId="{DD3A9DBC-90DC-4F06-A17B-AE9892E56E0C}">
      <dgm:prSet custT="1"/>
      <dgm:spPr/>
      <dgm:t>
        <a:bodyPr anchor="ctr"/>
        <a:lstStyle/>
        <a:p>
          <a:pPr rtl="0"/>
          <a:r>
            <a:rPr lang="id-ID" sz="1800" smtClean="0">
              <a:latin typeface="Segoe UI" panose="020B0502040204020203" pitchFamily="34" charset="0"/>
              <a:cs typeface="Segoe UI" panose="020B0502040204020203" pitchFamily="34" charset="0"/>
            </a:rPr>
            <a:t>Peptisasi</a:t>
          </a:r>
          <a:endParaRPr lang="en-US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0466E5D-C4B1-495F-90B1-EA6FBEB78050}" type="parTrans" cxnId="{98450B88-27BD-4144-85A2-54D67ACAC01F}">
      <dgm:prSet/>
      <dgm:spPr/>
      <dgm:t>
        <a:bodyPr/>
        <a:lstStyle/>
        <a:p>
          <a:endParaRPr lang="en-US"/>
        </a:p>
      </dgm:t>
    </dgm:pt>
    <dgm:pt modelId="{711C978C-C6A1-40F8-87CB-12CEAA56F041}" type="sibTrans" cxnId="{98450B88-27BD-4144-85A2-54D67ACAC01F}">
      <dgm:prSet/>
      <dgm:spPr/>
      <dgm:t>
        <a:bodyPr/>
        <a:lstStyle/>
        <a:p>
          <a:endParaRPr lang="en-US"/>
        </a:p>
      </dgm:t>
    </dgm:pt>
    <dgm:pt modelId="{C71A48BA-9D8E-4380-BD89-0CD1746B193E}">
      <dgm:prSet custT="1"/>
      <dgm:spPr/>
      <dgm:t>
        <a:bodyPr/>
        <a:lstStyle/>
        <a:p>
          <a:pPr algn="ctr" rtl="0"/>
          <a:r>
            <a:rPr lang="en-US" sz="1800" b="1" dirty="0" err="1" smtClean="0">
              <a:latin typeface="Segoe UI" panose="020B0502040204020203" pitchFamily="34" charset="0"/>
              <a:cs typeface="Segoe UI" panose="020B0502040204020203" pitchFamily="34" charset="0"/>
            </a:rPr>
            <a:t>Koloid</a:t>
          </a:r>
          <a:r>
            <a:rPr lang="en-US" sz="1800" b="1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1" dirty="0" err="1" smtClean="0">
              <a:latin typeface="Segoe UI" panose="020B0502040204020203" pitchFamily="34" charset="0"/>
              <a:cs typeface="Segoe UI" panose="020B0502040204020203" pitchFamily="34" charset="0"/>
            </a:rPr>
            <a:t>Asosiasi</a:t>
          </a:r>
          <a:endParaRPr lang="en-US" sz="1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12E3497-97CC-46B2-92C1-C1619C9E7273}" type="parTrans" cxnId="{FB5DE1A3-7D88-47B7-830C-143E1B806557}">
      <dgm:prSet/>
      <dgm:spPr/>
      <dgm:t>
        <a:bodyPr/>
        <a:lstStyle/>
        <a:p>
          <a:endParaRPr lang="en-US"/>
        </a:p>
      </dgm:t>
    </dgm:pt>
    <dgm:pt modelId="{27033339-DE5C-44E8-BF1F-D6C87B7893BE}" type="sibTrans" cxnId="{FB5DE1A3-7D88-47B7-830C-143E1B806557}">
      <dgm:prSet/>
      <dgm:spPr/>
      <dgm:t>
        <a:bodyPr/>
        <a:lstStyle/>
        <a:p>
          <a:endParaRPr lang="en-US"/>
        </a:p>
      </dgm:t>
    </dgm:pt>
    <dgm:pt modelId="{0BBCFB83-5696-402C-BD4D-73D5D77D6517}" type="pres">
      <dgm:prSet presAssocID="{982F033A-23DF-46A8-AB95-E1575C373ED3}" presName="linear" presStyleCnt="0">
        <dgm:presLayoutVars>
          <dgm:animLvl val="lvl"/>
          <dgm:resizeHandles val="exact"/>
        </dgm:presLayoutVars>
      </dgm:prSet>
      <dgm:spPr/>
    </dgm:pt>
    <dgm:pt modelId="{0B631AE3-4A42-406F-8776-12C919485199}" type="pres">
      <dgm:prSet presAssocID="{1DFC2AA2-A882-444D-B3A6-9963410F3051}" presName="parentText" presStyleLbl="node1" presStyleIdx="0" presStyleCnt="3" custScaleY="61624">
        <dgm:presLayoutVars>
          <dgm:chMax val="0"/>
          <dgm:bulletEnabled val="1"/>
        </dgm:presLayoutVars>
      </dgm:prSet>
      <dgm:spPr/>
    </dgm:pt>
    <dgm:pt modelId="{38A293C1-40EB-44E4-8246-95248628FC67}" type="pres">
      <dgm:prSet presAssocID="{1DFC2AA2-A882-444D-B3A6-9963410F3051}" presName="childText" presStyleLbl="revTx" presStyleIdx="0" presStyleCnt="2" custScaleY="1147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9AAAB-6AE4-4FE6-B010-492904D82EE4}" type="pres">
      <dgm:prSet presAssocID="{CBACCF71-F94F-482E-A4E7-C702DA91A949}" presName="parentText" presStyleLbl="node1" presStyleIdx="1" presStyleCnt="3" custScaleY="61624">
        <dgm:presLayoutVars>
          <dgm:chMax val="0"/>
          <dgm:bulletEnabled val="1"/>
        </dgm:presLayoutVars>
      </dgm:prSet>
      <dgm:spPr/>
    </dgm:pt>
    <dgm:pt modelId="{51D2E758-3C8D-4152-8AA5-75C63DA21637}" type="pres">
      <dgm:prSet presAssocID="{CBACCF71-F94F-482E-A4E7-C702DA91A949}" presName="childText" presStyleLbl="revTx" presStyleIdx="1" presStyleCnt="2" custScaleY="110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A7B19-DB85-4AAB-B63E-9D68D4D264D7}" type="pres">
      <dgm:prSet presAssocID="{C71A48BA-9D8E-4380-BD89-0CD1746B193E}" presName="parentText" presStyleLbl="node1" presStyleIdx="2" presStyleCnt="3" custScaleY="61624">
        <dgm:presLayoutVars>
          <dgm:chMax val="0"/>
          <dgm:bulletEnabled val="1"/>
        </dgm:presLayoutVars>
      </dgm:prSet>
      <dgm:spPr/>
    </dgm:pt>
  </dgm:ptLst>
  <dgm:cxnLst>
    <dgm:cxn modelId="{014B5EC5-2CBC-413E-BCC5-0A0D0338CC35}" srcId="{1DFC2AA2-A882-444D-B3A6-9963410F3051}" destId="{F5869E68-D1C2-427D-8BFB-12DD211D646D}" srcOrd="0" destOrd="0" parTransId="{EBB2AA2F-3C33-4A2E-8339-996534531CC2}" sibTransId="{402D4F0D-0FF6-4542-9DA2-B7D31F8C6775}"/>
    <dgm:cxn modelId="{2BFFCD25-0236-4519-B10B-E50A67B365C0}" srcId="{982F033A-23DF-46A8-AB95-E1575C373ED3}" destId="{CBACCF71-F94F-482E-A4E7-C702DA91A949}" srcOrd="1" destOrd="0" parTransId="{44CEDBCB-7694-42DB-A96F-C65053782170}" sibTransId="{7B5066A8-0B76-4B81-A746-76356B9D3E72}"/>
    <dgm:cxn modelId="{F5836531-83B9-42F3-9BE1-0664F25D6D38}" type="presOf" srcId="{982F033A-23DF-46A8-AB95-E1575C373ED3}" destId="{0BBCFB83-5696-402C-BD4D-73D5D77D6517}" srcOrd="0" destOrd="0" presId="urn:microsoft.com/office/officeart/2005/8/layout/vList2"/>
    <dgm:cxn modelId="{E3A890BE-0D07-4B51-AA7B-AF2E88A19AAC}" srcId="{1DFC2AA2-A882-444D-B3A6-9963410F3051}" destId="{E5F5298E-3DDA-499C-8782-19CD16FC3BE2}" srcOrd="3" destOrd="0" parTransId="{E214B501-4F1C-4293-BE39-1F8EE7C920F6}" sibTransId="{6F620427-6547-478D-B27D-164AEC49D91F}"/>
    <dgm:cxn modelId="{3F78F761-E1D1-43C0-83EB-24958F4A8D25}" type="presOf" srcId="{DE86F32E-55D2-4396-825A-65D79DE99F89}" destId="{38A293C1-40EB-44E4-8246-95248628FC67}" srcOrd="0" destOrd="2" presId="urn:microsoft.com/office/officeart/2005/8/layout/vList2"/>
    <dgm:cxn modelId="{21C4BAF9-B449-4CD3-8DDF-BA9054899F72}" type="presOf" srcId="{72351F0F-08FD-48F6-ADA6-0FE024B2DDC4}" destId="{38A293C1-40EB-44E4-8246-95248628FC67}" srcOrd="0" destOrd="1" presId="urn:microsoft.com/office/officeart/2005/8/layout/vList2"/>
    <dgm:cxn modelId="{7597ED2B-77F6-4E61-8BD8-DC1A76906466}" srcId="{1DFC2AA2-A882-444D-B3A6-9963410F3051}" destId="{DE86F32E-55D2-4396-825A-65D79DE99F89}" srcOrd="2" destOrd="0" parTransId="{AEDB73FC-2DBF-4961-A123-4B86E41C8E14}" sibTransId="{B3BEF2D8-1D39-4EED-ACC7-CDDF145C54F4}"/>
    <dgm:cxn modelId="{CF44D188-8085-4287-AE02-4547E00107CF}" type="presOf" srcId="{F5869E68-D1C2-427D-8BFB-12DD211D646D}" destId="{38A293C1-40EB-44E4-8246-95248628FC67}" srcOrd="0" destOrd="0" presId="urn:microsoft.com/office/officeart/2005/8/layout/vList2"/>
    <dgm:cxn modelId="{FB5DE1A3-7D88-47B7-830C-143E1B806557}" srcId="{982F033A-23DF-46A8-AB95-E1575C373ED3}" destId="{C71A48BA-9D8E-4380-BD89-0CD1746B193E}" srcOrd="2" destOrd="0" parTransId="{912E3497-97CC-46B2-92C1-C1619C9E7273}" sibTransId="{27033339-DE5C-44E8-BF1F-D6C87B7893BE}"/>
    <dgm:cxn modelId="{965CCE13-A9B8-48F7-861C-B6AE4D140E80}" srcId="{1DFC2AA2-A882-444D-B3A6-9963410F3051}" destId="{72351F0F-08FD-48F6-ADA6-0FE024B2DDC4}" srcOrd="1" destOrd="0" parTransId="{AB3508B9-292F-439F-B1D8-21B6EA2E0C48}" sibTransId="{8C9551F2-CF66-46D1-83DF-B9DCE24CD5E8}"/>
    <dgm:cxn modelId="{5D5303E7-F8CA-4099-A8D5-4773C96BBFDF}" srcId="{982F033A-23DF-46A8-AB95-E1575C373ED3}" destId="{1DFC2AA2-A882-444D-B3A6-9963410F3051}" srcOrd="0" destOrd="0" parTransId="{045643B9-696A-430F-912E-ACB26C8406DF}" sibTransId="{9AA6AE40-828C-4C11-846B-06DBF264FBD3}"/>
    <dgm:cxn modelId="{F616D893-592F-4601-938C-7C4412A45CB6}" type="presOf" srcId="{DD3A9DBC-90DC-4F06-A17B-AE9892E56E0C}" destId="{51D2E758-3C8D-4152-8AA5-75C63DA21637}" srcOrd="0" destOrd="2" presId="urn:microsoft.com/office/officeart/2005/8/layout/vList2"/>
    <dgm:cxn modelId="{702157C1-83CC-4CA0-B370-005FFFBB0541}" type="presOf" srcId="{CBACCF71-F94F-482E-A4E7-C702DA91A949}" destId="{E139AAAB-6AE4-4FE6-B010-492904D82EE4}" srcOrd="0" destOrd="0" presId="urn:microsoft.com/office/officeart/2005/8/layout/vList2"/>
    <dgm:cxn modelId="{AEBC806D-91AE-46BE-B112-241E8B65DD98}" srcId="{CBACCF71-F94F-482E-A4E7-C702DA91A949}" destId="{7C7EE15F-F425-41F1-AD47-21E2B814EB26}" srcOrd="0" destOrd="0" parTransId="{EFF25BAB-8FC0-441D-ABF6-F026D67CBCBC}" sibTransId="{9E01D322-ABEC-4557-98CF-442D800223FE}"/>
    <dgm:cxn modelId="{B7BF6219-1F00-4208-8B5E-5D639CB02710}" srcId="{CBACCF71-F94F-482E-A4E7-C702DA91A949}" destId="{30D616CB-ABA7-44AF-B241-A970DD1F5D3F}" srcOrd="1" destOrd="0" parTransId="{EE63BAF5-9463-428D-BB29-08B14193A0AC}" sibTransId="{9E238375-E27B-4BAB-9C0C-A9F649283A1C}"/>
    <dgm:cxn modelId="{F2D17E8A-F7FB-4A63-9B57-3E35A5A80959}" type="presOf" srcId="{30D616CB-ABA7-44AF-B241-A970DD1F5D3F}" destId="{51D2E758-3C8D-4152-8AA5-75C63DA21637}" srcOrd="0" destOrd="1" presId="urn:microsoft.com/office/officeart/2005/8/layout/vList2"/>
    <dgm:cxn modelId="{98450B88-27BD-4144-85A2-54D67ACAC01F}" srcId="{CBACCF71-F94F-482E-A4E7-C702DA91A949}" destId="{DD3A9DBC-90DC-4F06-A17B-AE9892E56E0C}" srcOrd="2" destOrd="0" parTransId="{30466E5D-C4B1-495F-90B1-EA6FBEB78050}" sibTransId="{711C978C-C6A1-40F8-87CB-12CEAA56F041}"/>
    <dgm:cxn modelId="{57F30AA5-DEF7-4F1C-B095-97C61B0FA2D9}" type="presOf" srcId="{E5F5298E-3DDA-499C-8782-19CD16FC3BE2}" destId="{38A293C1-40EB-44E4-8246-95248628FC67}" srcOrd="0" destOrd="3" presId="urn:microsoft.com/office/officeart/2005/8/layout/vList2"/>
    <dgm:cxn modelId="{198D196B-B59F-4E4A-9C16-AE1B6C79C138}" type="presOf" srcId="{1DFC2AA2-A882-444D-B3A6-9963410F3051}" destId="{0B631AE3-4A42-406F-8776-12C919485199}" srcOrd="0" destOrd="0" presId="urn:microsoft.com/office/officeart/2005/8/layout/vList2"/>
    <dgm:cxn modelId="{484F76E6-5971-45B5-A992-7CB948A1C937}" type="presOf" srcId="{C71A48BA-9D8E-4380-BD89-0CD1746B193E}" destId="{DFEA7B19-DB85-4AAB-B63E-9D68D4D264D7}" srcOrd="0" destOrd="0" presId="urn:microsoft.com/office/officeart/2005/8/layout/vList2"/>
    <dgm:cxn modelId="{72CC2523-F9AA-4F52-AF01-CAE47766ED63}" type="presOf" srcId="{7C7EE15F-F425-41F1-AD47-21E2B814EB26}" destId="{51D2E758-3C8D-4152-8AA5-75C63DA21637}" srcOrd="0" destOrd="0" presId="urn:microsoft.com/office/officeart/2005/8/layout/vList2"/>
    <dgm:cxn modelId="{2CC26824-AE61-473E-A329-6916F5975726}" type="presParOf" srcId="{0BBCFB83-5696-402C-BD4D-73D5D77D6517}" destId="{0B631AE3-4A42-406F-8776-12C919485199}" srcOrd="0" destOrd="0" presId="urn:microsoft.com/office/officeart/2005/8/layout/vList2"/>
    <dgm:cxn modelId="{651B61E7-68DA-4218-8494-5DDB3192E7BB}" type="presParOf" srcId="{0BBCFB83-5696-402C-BD4D-73D5D77D6517}" destId="{38A293C1-40EB-44E4-8246-95248628FC67}" srcOrd="1" destOrd="0" presId="urn:microsoft.com/office/officeart/2005/8/layout/vList2"/>
    <dgm:cxn modelId="{113DBB3C-DE0D-437D-9012-C8BB75FDB3E8}" type="presParOf" srcId="{0BBCFB83-5696-402C-BD4D-73D5D77D6517}" destId="{E139AAAB-6AE4-4FE6-B010-492904D82EE4}" srcOrd="2" destOrd="0" presId="urn:microsoft.com/office/officeart/2005/8/layout/vList2"/>
    <dgm:cxn modelId="{4F9B648E-4876-49E2-9C1F-10EF0DDD6DD1}" type="presParOf" srcId="{0BBCFB83-5696-402C-BD4D-73D5D77D6517}" destId="{51D2E758-3C8D-4152-8AA5-75C63DA21637}" srcOrd="3" destOrd="0" presId="urn:microsoft.com/office/officeart/2005/8/layout/vList2"/>
    <dgm:cxn modelId="{238E66A1-7F95-44AF-AAE9-EB9313D3C2C1}" type="presParOf" srcId="{0BBCFB83-5696-402C-BD4D-73D5D77D6517}" destId="{DFEA7B19-DB85-4AAB-B63E-9D68D4D264D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3800B-1534-43B8-81B7-C1207DBBAA37}">
      <dsp:nvSpPr>
        <dsp:cNvPr id="0" name=""/>
        <dsp:cNvSpPr/>
      </dsp:nvSpPr>
      <dsp:spPr>
        <a:xfrm>
          <a:off x="0" y="22891"/>
          <a:ext cx="2688661" cy="804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smtClean="0">
              <a:latin typeface="Segoe UI" panose="020B0502040204020203" pitchFamily="34" charset="0"/>
              <a:cs typeface="Segoe UI" panose="020B0502040204020203" pitchFamily="34" charset="0"/>
            </a:rPr>
            <a:t>Larutan</a:t>
          </a:r>
          <a:endParaRPr lang="en-US" sz="2000" b="1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9295" y="62186"/>
        <a:ext cx="2610071" cy="726370"/>
      </dsp:txXfrm>
    </dsp:sp>
    <dsp:sp modelId="{F4CF7CDA-F912-4050-9B45-FB09BCAC6D97}">
      <dsp:nvSpPr>
        <dsp:cNvPr id="0" name=""/>
        <dsp:cNvSpPr/>
      </dsp:nvSpPr>
      <dsp:spPr>
        <a:xfrm>
          <a:off x="0" y="951691"/>
          <a:ext cx="2688661" cy="804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smtClean="0">
              <a:latin typeface="Segoe UI" panose="020B0502040204020203" pitchFamily="34" charset="0"/>
              <a:cs typeface="Segoe UI" panose="020B0502040204020203" pitchFamily="34" charset="0"/>
            </a:rPr>
            <a:t>Koloid</a:t>
          </a:r>
          <a:endParaRPr lang="en-US" sz="2000" b="1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9295" y="990986"/>
        <a:ext cx="2610071" cy="726370"/>
      </dsp:txXfrm>
    </dsp:sp>
    <dsp:sp modelId="{348465FD-3214-42A1-9574-251403CB034E}">
      <dsp:nvSpPr>
        <dsp:cNvPr id="0" name=""/>
        <dsp:cNvSpPr/>
      </dsp:nvSpPr>
      <dsp:spPr>
        <a:xfrm>
          <a:off x="0" y="1880491"/>
          <a:ext cx="2688661" cy="804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Suspensi</a:t>
          </a:r>
          <a:endParaRPr lang="en-US" sz="20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9295" y="1919786"/>
        <a:ext cx="2610071" cy="726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31AE3-4A42-406F-8776-12C919485199}">
      <dsp:nvSpPr>
        <dsp:cNvPr id="0" name=""/>
        <dsp:cNvSpPr/>
      </dsp:nvSpPr>
      <dsp:spPr>
        <a:xfrm>
          <a:off x="0" y="118521"/>
          <a:ext cx="3953433" cy="749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smtClean="0">
              <a:latin typeface="Segoe UI" panose="020B0502040204020203" pitchFamily="34" charset="0"/>
              <a:cs typeface="Segoe UI" panose="020B0502040204020203" pitchFamily="34" charset="0"/>
            </a:rPr>
            <a:t>Cara kondensasi</a:t>
          </a:r>
          <a:endParaRPr lang="en-US" sz="1800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6604" y="155125"/>
        <a:ext cx="3880225" cy="676632"/>
      </dsp:txXfrm>
    </dsp:sp>
    <dsp:sp modelId="{38A293C1-40EB-44E4-8246-95248628FC67}">
      <dsp:nvSpPr>
        <dsp:cNvPr id="0" name=""/>
        <dsp:cNvSpPr/>
      </dsp:nvSpPr>
      <dsp:spPr>
        <a:xfrm>
          <a:off x="0" y="868361"/>
          <a:ext cx="3953433" cy="154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521" tIns="22860" rIns="128016" bIns="2286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8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Reaksi Redoks</a:t>
          </a:r>
          <a:endParaRPr lang="en-US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8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Reaksi hidrolisis</a:t>
          </a:r>
          <a:endParaRPr lang="en-US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800" kern="1200" smtClean="0">
              <a:latin typeface="Segoe UI" panose="020B0502040204020203" pitchFamily="34" charset="0"/>
              <a:cs typeface="Segoe UI" panose="020B0502040204020203" pitchFamily="34" charset="0"/>
            </a:rPr>
            <a:t>Dekomposisi rangkap</a:t>
          </a:r>
          <a:endParaRPr lang="en-US" sz="1800" kern="120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8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Penggantian pelarut</a:t>
          </a:r>
          <a:endParaRPr lang="en-US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868361"/>
        <a:ext cx="3953433" cy="1544512"/>
      </dsp:txXfrm>
    </dsp:sp>
    <dsp:sp modelId="{E139AAAB-6AE4-4FE6-B010-492904D82EE4}">
      <dsp:nvSpPr>
        <dsp:cNvPr id="0" name=""/>
        <dsp:cNvSpPr/>
      </dsp:nvSpPr>
      <dsp:spPr>
        <a:xfrm>
          <a:off x="0" y="2412874"/>
          <a:ext cx="3953433" cy="74984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smtClean="0">
              <a:latin typeface="Segoe UI" panose="020B0502040204020203" pitchFamily="34" charset="0"/>
              <a:cs typeface="Segoe UI" panose="020B0502040204020203" pitchFamily="34" charset="0"/>
            </a:rPr>
            <a:t>Cara dispersi</a:t>
          </a:r>
          <a:endParaRPr lang="en-US" sz="1800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6604" y="2449478"/>
        <a:ext cx="3880225" cy="676632"/>
      </dsp:txXfrm>
    </dsp:sp>
    <dsp:sp modelId="{51D2E758-3C8D-4152-8AA5-75C63DA21637}">
      <dsp:nvSpPr>
        <dsp:cNvPr id="0" name=""/>
        <dsp:cNvSpPr/>
      </dsp:nvSpPr>
      <dsp:spPr>
        <a:xfrm>
          <a:off x="0" y="3162715"/>
          <a:ext cx="3953433" cy="1189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521" tIns="22860" rIns="128016" bIns="2286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800" kern="1200" smtClean="0">
              <a:latin typeface="Segoe UI" panose="020B0502040204020203" pitchFamily="34" charset="0"/>
              <a:cs typeface="Segoe UI" panose="020B0502040204020203" pitchFamily="34" charset="0"/>
            </a:rPr>
            <a:t>Disintegrasi mekanis</a:t>
          </a:r>
          <a:endParaRPr lang="en-US" sz="1800" kern="120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8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Disintegrasi listrik</a:t>
          </a:r>
          <a:endParaRPr lang="en-US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800" kern="1200" smtClean="0">
              <a:latin typeface="Segoe UI" panose="020B0502040204020203" pitchFamily="34" charset="0"/>
              <a:cs typeface="Segoe UI" panose="020B0502040204020203" pitchFamily="34" charset="0"/>
            </a:rPr>
            <a:t>Peptisasi</a:t>
          </a:r>
          <a:endParaRPr lang="en-US" sz="1800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3162715"/>
        <a:ext cx="3953433" cy="1189088"/>
      </dsp:txXfrm>
    </dsp:sp>
    <dsp:sp modelId="{DFEA7B19-DB85-4AAB-B63E-9D68D4D264D7}">
      <dsp:nvSpPr>
        <dsp:cNvPr id="0" name=""/>
        <dsp:cNvSpPr/>
      </dsp:nvSpPr>
      <dsp:spPr>
        <a:xfrm>
          <a:off x="0" y="4351804"/>
          <a:ext cx="3953433" cy="7498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Segoe UI" panose="020B0502040204020203" pitchFamily="34" charset="0"/>
              <a:cs typeface="Segoe UI" panose="020B0502040204020203" pitchFamily="34" charset="0"/>
            </a:rPr>
            <a:t>Koloid</a:t>
          </a:r>
          <a:r>
            <a:rPr lang="en-US" sz="1800" b="1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1" kern="1200" dirty="0" err="1" smtClean="0">
              <a:latin typeface="Segoe UI" panose="020B0502040204020203" pitchFamily="34" charset="0"/>
              <a:cs typeface="Segoe UI" panose="020B0502040204020203" pitchFamily="34" charset="0"/>
            </a:rPr>
            <a:t>Asosiasi</a:t>
          </a:r>
          <a:endParaRPr lang="en-US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6604" y="4388408"/>
        <a:ext cx="3880225" cy="676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9BB49-4BA9-4CF1-AC52-D34CFF08F7DB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27FE1-1263-4215-AB43-C52B9D500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0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08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55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0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73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06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03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0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13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52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96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8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05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821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57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38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503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204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255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167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721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850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74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363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93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146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528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300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275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104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54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17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2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9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03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45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0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21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5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958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7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0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549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90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2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8D4BF-C3EA-435E-9AE1-1BACD461D47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9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0812" y="3251357"/>
            <a:ext cx="6683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orbel" panose="020B0503020204020204" pitchFamily="34" charset="0"/>
              </a:rPr>
              <a:t>Aida </a:t>
            </a:r>
            <a:r>
              <a:rPr lang="en-US" sz="2000" b="1" dirty="0">
                <a:latin typeface="Corbel" panose="020B0503020204020204" pitchFamily="34" charset="0"/>
              </a:rPr>
              <a:t>Nur Ramadhani</a:t>
            </a:r>
            <a:r>
              <a:rPr lang="en-US" sz="2000" b="1" dirty="0" smtClean="0">
                <a:latin typeface="Corbel" panose="020B0503020204020204" pitchFamily="34" charset="0"/>
              </a:rPr>
              <a:t>, M.T. </a:t>
            </a:r>
          </a:p>
          <a:p>
            <a:pPr algn="ctr"/>
            <a:r>
              <a:rPr lang="en-US" sz="2000" b="1" dirty="0" smtClean="0">
                <a:latin typeface="Corbel" panose="020B0503020204020204" pitchFamily="34" charset="0"/>
              </a:rPr>
              <a:t>Dr</a:t>
            </a:r>
            <a:r>
              <a:rPr lang="en-US" sz="2000" b="1" dirty="0">
                <a:latin typeface="Corbel" panose="020B0503020204020204" pitchFamily="34" charset="0"/>
              </a:rPr>
              <a:t>. Ari Diana </a:t>
            </a:r>
            <a:r>
              <a:rPr lang="en-US" sz="2000" b="1" dirty="0" err="1" smtClean="0">
                <a:latin typeface="Corbel" panose="020B0503020204020204" pitchFamily="34" charset="0"/>
              </a:rPr>
              <a:t>Susanti</a:t>
            </a:r>
            <a:endParaRPr lang="en-US" sz="2000" b="1" dirty="0">
              <a:latin typeface="Corbel" panose="020B05030202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0812" y="5965087"/>
            <a:ext cx="668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800" dirty="0"/>
              <a:t>Program </a:t>
            </a:r>
            <a:r>
              <a:rPr lang="en-US" sz="1800" dirty="0" err="1"/>
              <a:t>Studi</a:t>
            </a:r>
            <a:r>
              <a:rPr lang="en-US" sz="1800" dirty="0"/>
              <a:t> </a:t>
            </a:r>
            <a:r>
              <a:rPr lang="en-US" sz="1800" dirty="0" err="1"/>
              <a:t>Teknik</a:t>
            </a:r>
            <a:r>
              <a:rPr lang="en-US" sz="1800" dirty="0"/>
              <a:t> Kimia</a:t>
            </a:r>
          </a:p>
          <a:p>
            <a:r>
              <a:rPr lang="en-US" sz="1800" dirty="0" err="1"/>
              <a:t>Fakultas</a:t>
            </a:r>
            <a:r>
              <a:rPr lang="en-US" sz="1800" dirty="0"/>
              <a:t> </a:t>
            </a:r>
            <a:r>
              <a:rPr lang="en-US" sz="1800" dirty="0" err="1"/>
              <a:t>Teknik</a:t>
            </a:r>
            <a:r>
              <a:rPr lang="en-US" sz="1800" dirty="0"/>
              <a:t> </a:t>
            </a:r>
            <a:r>
              <a:rPr lang="en-US" sz="1800" dirty="0" err="1"/>
              <a:t>Universitas</a:t>
            </a:r>
            <a:r>
              <a:rPr lang="en-US" sz="1800" dirty="0"/>
              <a:t> </a:t>
            </a:r>
            <a:r>
              <a:rPr lang="en-US" sz="1800" dirty="0" err="1"/>
              <a:t>Sebelas</a:t>
            </a:r>
            <a:r>
              <a:rPr lang="en-US" sz="1800" dirty="0"/>
              <a:t> </a:t>
            </a:r>
            <a:r>
              <a:rPr lang="en-US" sz="1800" dirty="0" err="1"/>
              <a:t>Maret</a:t>
            </a:r>
            <a:r>
              <a:rPr lang="en-US" sz="1800" dirty="0"/>
              <a:t> 2020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806" y="4507329"/>
            <a:ext cx="1235200" cy="11996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0812" y="448942"/>
            <a:ext cx="6683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TK2523</a:t>
            </a:r>
          </a:p>
          <a:p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Kimia </a:t>
            </a:r>
            <a:r>
              <a:rPr lang="en-US" sz="32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Fisika</a:t>
            </a:r>
            <a:endParaRPr lang="en-US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761565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80782" y="1159700"/>
            <a:ext cx="2393576" cy="2802796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281068" y="2673693"/>
            <a:ext cx="3593004" cy="1772607"/>
          </a:xfrm>
          <a:prstGeom prst="triangle">
            <a:avLst>
              <a:gd name="adj" fmla="val 25249"/>
            </a:avLst>
          </a:prstGeom>
          <a:noFill/>
          <a:ln w="57150">
            <a:solidFill>
              <a:srgbClr val="EACA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rot="11577906">
            <a:off x="569529" y="285802"/>
            <a:ext cx="2097938" cy="2809826"/>
          </a:xfrm>
          <a:prstGeom prst="rtTriangl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55" y="4630026"/>
            <a:ext cx="2153931" cy="215393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478102" y="907135"/>
            <a:ext cx="2202002" cy="2133018"/>
          </a:xfrm>
          <a:prstGeom prst="ellipse">
            <a:avLst/>
          </a:prstGeom>
          <a:noFill/>
          <a:ln w="57150">
            <a:solidFill>
              <a:srgbClr val="EACA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2" y="0"/>
            <a:ext cx="8633010" cy="981637"/>
          </a:xfrm>
          <a:prstGeom prst="rect">
            <a:avLst/>
          </a:prstGeom>
          <a:solidFill>
            <a:srgbClr val="FFCCFF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Jenis</a:t>
            </a:r>
            <a:r>
              <a:rPr lang="en-US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Koloid</a:t>
            </a:r>
            <a:endParaRPr lang="en-US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552" y="822227"/>
            <a:ext cx="8869680" cy="53788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10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xmlns="" id="{5F0C91B8-E308-46E2-A61F-E6419BAB78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179066"/>
              </p:ext>
            </p:extLst>
          </p:nvPr>
        </p:nvGraphicFramePr>
        <p:xfrm>
          <a:off x="1073430" y="1347605"/>
          <a:ext cx="6981358" cy="487063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07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75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62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401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64368">
                <a:tc>
                  <a:txBody>
                    <a:bodyPr/>
                    <a:lstStyle/>
                    <a:p>
                      <a:pPr algn="ctr"/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Medium</a:t>
                      </a:r>
                      <a:r>
                        <a:rPr lang="id-ID" sz="17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Pendispersi</a:t>
                      </a:r>
                      <a:endParaRPr lang="id-ID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23" marR="91423" marT="45712" marB="45712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700" kern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Fase</a:t>
                      </a:r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terdispersi</a:t>
                      </a:r>
                    </a:p>
                  </a:txBody>
                  <a:tcPr marL="91423" marR="91423" marT="45712" marB="45712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Jenis koloid</a:t>
                      </a:r>
                    </a:p>
                  </a:txBody>
                  <a:tcPr marL="91423" marR="91423" marT="45712" marB="45712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7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Contoh</a:t>
                      </a:r>
                      <a:endParaRPr lang="id-ID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23" marR="91423" marT="45712" marB="45712"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0783">
                <a:tc>
                  <a:txBody>
                    <a:bodyPr/>
                    <a:lstStyle/>
                    <a:p>
                      <a:pPr algn="ctr"/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Padatan</a:t>
                      </a:r>
                    </a:p>
                  </a:txBody>
                  <a:tcPr marL="91423" marR="91423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Padatan</a:t>
                      </a:r>
                    </a:p>
                  </a:txBody>
                  <a:tcPr marL="91423" marR="91423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Sol padat</a:t>
                      </a:r>
                    </a:p>
                  </a:txBody>
                  <a:tcPr marL="91423" marR="91423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Paduan logam</a:t>
                      </a:r>
                    </a:p>
                  </a:txBody>
                  <a:tcPr marL="91423" marR="91423" marT="45712" marB="4571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0783">
                <a:tc>
                  <a:txBody>
                    <a:bodyPr/>
                    <a:lstStyle/>
                    <a:p>
                      <a:pPr algn="ctr"/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Padatan</a:t>
                      </a:r>
                    </a:p>
                  </a:txBody>
                  <a:tcPr marL="91423" marR="91423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Cairan</a:t>
                      </a:r>
                    </a:p>
                  </a:txBody>
                  <a:tcPr marL="91423" marR="91423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Emulsi</a:t>
                      </a:r>
                      <a:r>
                        <a:rPr lang="id-ID" sz="17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Padat</a:t>
                      </a:r>
                      <a:endParaRPr lang="id-ID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23" marR="91423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Keju, mentega</a:t>
                      </a:r>
                    </a:p>
                  </a:txBody>
                  <a:tcPr marL="91423" marR="91423" marT="45712" marB="4571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0783">
                <a:tc>
                  <a:txBody>
                    <a:bodyPr/>
                    <a:lstStyle/>
                    <a:p>
                      <a:pPr algn="ctr"/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Padatan</a:t>
                      </a:r>
                    </a:p>
                  </a:txBody>
                  <a:tcPr marL="91423" marR="91423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Gas</a:t>
                      </a:r>
                    </a:p>
                  </a:txBody>
                  <a:tcPr marL="91423" marR="91423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Busa Padat</a:t>
                      </a:r>
                    </a:p>
                  </a:txBody>
                  <a:tcPr marL="91423" marR="91423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Batu apung</a:t>
                      </a:r>
                    </a:p>
                  </a:txBody>
                  <a:tcPr marL="91423" marR="91423" marT="45712" marB="4571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0783">
                <a:tc>
                  <a:txBody>
                    <a:bodyPr/>
                    <a:lstStyle/>
                    <a:p>
                      <a:pPr algn="ctr"/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Cairan</a:t>
                      </a:r>
                    </a:p>
                  </a:txBody>
                  <a:tcPr marL="91423" marR="91423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Padatan</a:t>
                      </a:r>
                    </a:p>
                  </a:txBody>
                  <a:tcPr marL="91423" marR="91423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Sol, gel</a:t>
                      </a:r>
                    </a:p>
                  </a:txBody>
                  <a:tcPr marL="91423" marR="91423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Cat, tinta</a:t>
                      </a:r>
                    </a:p>
                  </a:txBody>
                  <a:tcPr marL="91423" marR="91423" marT="45712" marB="45712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0783">
                <a:tc>
                  <a:txBody>
                    <a:bodyPr/>
                    <a:lstStyle/>
                    <a:p>
                      <a:pPr algn="ctr"/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Cairan</a:t>
                      </a:r>
                    </a:p>
                  </a:txBody>
                  <a:tcPr marL="91423" marR="91423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Cairan</a:t>
                      </a:r>
                    </a:p>
                  </a:txBody>
                  <a:tcPr marL="91423" marR="91423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Emulsi</a:t>
                      </a:r>
                    </a:p>
                  </a:txBody>
                  <a:tcPr marL="91423" marR="91423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Susu, santan</a:t>
                      </a:r>
                    </a:p>
                  </a:txBody>
                  <a:tcPr marL="91423" marR="91423" marT="45712" marB="45712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0783">
                <a:tc>
                  <a:txBody>
                    <a:bodyPr/>
                    <a:lstStyle/>
                    <a:p>
                      <a:pPr algn="ctr"/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Cairan</a:t>
                      </a:r>
                    </a:p>
                  </a:txBody>
                  <a:tcPr marL="91423" marR="91423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Gas</a:t>
                      </a:r>
                    </a:p>
                  </a:txBody>
                  <a:tcPr marL="91423" marR="91423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Buih atau busa</a:t>
                      </a:r>
                    </a:p>
                  </a:txBody>
                  <a:tcPr marL="91423" marR="91423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busa</a:t>
                      </a:r>
                      <a:endParaRPr lang="id-ID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23" marR="91423" marT="45712" marB="45712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0783">
                <a:tc>
                  <a:txBody>
                    <a:bodyPr/>
                    <a:lstStyle/>
                    <a:p>
                      <a:pPr algn="ctr"/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Gas</a:t>
                      </a:r>
                    </a:p>
                  </a:txBody>
                  <a:tcPr marL="91423" marR="91423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Padatan</a:t>
                      </a:r>
                    </a:p>
                  </a:txBody>
                  <a:tcPr marL="91423" marR="91423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Aerosol Padat</a:t>
                      </a:r>
                    </a:p>
                  </a:txBody>
                  <a:tcPr marL="91423" marR="91423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Debu, asap</a:t>
                      </a:r>
                    </a:p>
                  </a:txBody>
                  <a:tcPr marL="91423" marR="91423" marT="45712" marB="45712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0783">
                <a:tc>
                  <a:txBody>
                    <a:bodyPr/>
                    <a:lstStyle/>
                    <a:p>
                      <a:pPr algn="ctr"/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Gas</a:t>
                      </a:r>
                    </a:p>
                  </a:txBody>
                  <a:tcPr marL="91423" marR="91423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Cairan</a:t>
                      </a:r>
                    </a:p>
                  </a:txBody>
                  <a:tcPr marL="91423" marR="91423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Aerosol Cairan</a:t>
                      </a:r>
                    </a:p>
                  </a:txBody>
                  <a:tcPr marL="91423" marR="91423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Awan, kabut</a:t>
                      </a:r>
                    </a:p>
                  </a:txBody>
                  <a:tcPr marL="91423" marR="91423" marT="45712" marB="45712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45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11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495" y="208210"/>
            <a:ext cx="2971799" cy="981637"/>
          </a:xfrm>
          <a:prstGeom prst="rect">
            <a:avLst/>
          </a:prstGeom>
          <a:solidFill>
            <a:srgbClr val="FFCCFF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a. Emulsi </a:t>
            </a:r>
            <a:endParaRPr lang="en-US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" y="1050827"/>
            <a:ext cx="5486400" cy="45719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37160" y="1711517"/>
            <a:ext cx="8821270" cy="871713"/>
          </a:xfrm>
        </p:spPr>
        <p:txBody>
          <a:bodyPr wrap="square">
            <a:spAutoFit/>
          </a:bodyPr>
          <a:lstStyle/>
          <a:p>
            <a:pPr marL="285750" indent="-285750" defTabSz="91440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Emulsi adalah </a:t>
            </a:r>
            <a:r>
              <a:rPr lang="id-ID" altLang="en-US" sz="18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sistem koloid yang terbentuk dari fase cair yang terdispersi dalam zat padat atau cair.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8873" y="3007941"/>
            <a:ext cx="3527892" cy="286747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7160" y="2561354"/>
            <a:ext cx="50157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Emulsi digolongkan menjadi dispersi partikel minyak dalam air dan sebaliknya air dalam minyak yang distabilkan oleh </a:t>
            </a:r>
            <a:r>
              <a:rPr lang="id-ID" altLang="en-US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bahan pengemulsi</a:t>
            </a:r>
            <a:r>
              <a:rPr lang="id-ID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Pengemulsi adalah zat yang digunakan untuk memudahkan pembuatan emulsi dan selanjutnya akan menstabilkan emulsi tersebut. 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Kebanyakan pengemulsi berupa bahan aditif, misalnya sabun.</a:t>
            </a:r>
            <a:endParaRPr lang="id-ID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2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12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495" y="208210"/>
            <a:ext cx="2971799" cy="981637"/>
          </a:xfrm>
          <a:prstGeom prst="rect">
            <a:avLst/>
          </a:prstGeom>
          <a:solidFill>
            <a:srgbClr val="FFCCFF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b. Aerosol</a:t>
            </a:r>
            <a:endParaRPr lang="en-US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" y="1050827"/>
            <a:ext cx="5486400" cy="45719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D5ABDA0E-9883-418F-AF32-A4D52C777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95" y="1398058"/>
            <a:ext cx="8514322" cy="1856919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defTabSz="91440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Aerosol adalah </a:t>
            </a:r>
            <a:r>
              <a:rPr lang="id-ID" sz="18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butiran zat cair atau zat padat yang sangat ringan, sehingga dapat mengambang di udara atau gas lain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285750" indent="-285750" defTabSz="91440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Contoh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aerosol antara lain kabut, asap, awan, dan kabut semprotan pembasmi serangga.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77" y="3602597"/>
            <a:ext cx="2980765" cy="2980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048" y="3889467"/>
            <a:ext cx="2407024" cy="240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8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13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495" y="208210"/>
            <a:ext cx="2971799" cy="981637"/>
          </a:xfrm>
          <a:prstGeom prst="rect">
            <a:avLst/>
          </a:prstGeom>
          <a:solidFill>
            <a:srgbClr val="FFCCFF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c. Gel</a:t>
            </a:r>
            <a:endParaRPr lang="en-US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" y="1050827"/>
            <a:ext cx="5486400" cy="45719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55495" y="1765004"/>
            <a:ext cx="8686799" cy="1441420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defTabSz="91440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Gel merupakan </a:t>
            </a:r>
            <a:r>
              <a:rPr lang="id-ID" altLang="en-US" sz="18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fase padat suatu larutan koloid yang dapat di ubah kembali menjadi cair dengan cara pemanasan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85750" indent="-285750" defTabSz="91440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Contoh 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gel : gelatin, agar-agar, selai.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76" y="4227282"/>
            <a:ext cx="3133165" cy="17624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741" y="4135122"/>
            <a:ext cx="3240741" cy="185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1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14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495" y="208210"/>
            <a:ext cx="2971799" cy="981637"/>
          </a:xfrm>
          <a:prstGeom prst="rect">
            <a:avLst/>
          </a:prstGeom>
          <a:solidFill>
            <a:srgbClr val="FFCCFF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d. Buih atau busa</a:t>
            </a:r>
            <a:endParaRPr lang="en-US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" y="1050827"/>
            <a:ext cx="5486400" cy="45719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8313" y="1484313"/>
            <a:ext cx="8447087" cy="1441420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defTabSz="91440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Buih adalah </a:t>
            </a:r>
            <a:r>
              <a:rPr lang="id-ID" altLang="en-US" sz="18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sistem koloid dengan fase terdispersi gas dalam zat cair yang cukup stabil.</a:t>
            </a:r>
          </a:p>
          <a:p>
            <a:pPr marL="285750" indent="-285750" defTabSz="91440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Buih 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atau busa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dapat dihasilkan oleh kocokan atau dengan bantuan zat kimia.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02" y="3726823"/>
            <a:ext cx="2758981" cy="21418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83" y="3726822"/>
            <a:ext cx="3395928" cy="214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2" y="67235"/>
            <a:ext cx="8633010" cy="981637"/>
          </a:xfrm>
          <a:prstGeom prst="rect">
            <a:avLst/>
          </a:prstGeom>
          <a:solidFill>
            <a:srgbClr val="374557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Sifat-sifat</a:t>
            </a:r>
            <a:r>
              <a:rPr lang="en-US" sz="2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Koloid</a:t>
            </a:r>
            <a:r>
              <a:rPr lang="en-US" sz="2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552" y="889462"/>
            <a:ext cx="8869680" cy="53788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15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EC005AF9-6986-4CD6-9F1E-B6ADF60E9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2" y="1484313"/>
            <a:ext cx="8633010" cy="4681537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0" indent="0" defTabSz="914400">
              <a:lnSpc>
                <a:spcPct val="150000"/>
              </a:lnSpc>
              <a:buClr>
                <a:srgbClr val="FF9999"/>
              </a:buClr>
              <a:buNone/>
            </a:pP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Koloid mempunyai sifat berbeda dengan larutan dan suspensi. </a:t>
            </a:r>
            <a:endParaRPr 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defTabSz="914400">
              <a:lnSpc>
                <a:spcPct val="150000"/>
              </a:lnSpc>
              <a:buClr>
                <a:srgbClr val="FF9999"/>
              </a:buClr>
              <a:buNone/>
            </a:pP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Sifat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fisika koloid yang akan dibahas antara 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lain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id-ID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1440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Efek Tyndall</a:t>
            </a:r>
          </a:p>
          <a:p>
            <a:pPr marL="285750" indent="-285750" defTabSz="91440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Gerak Brown</a:t>
            </a:r>
          </a:p>
          <a:p>
            <a:pPr marL="285750" indent="-285750" defTabSz="91440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Adsorpsi</a:t>
            </a:r>
          </a:p>
          <a:p>
            <a:pPr marL="285750" indent="-285750" defTabSz="91440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Elektroforesis</a:t>
            </a:r>
          </a:p>
          <a:p>
            <a:pPr marL="285750" indent="-285750" defTabSz="91440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Koagulasi</a:t>
            </a:r>
          </a:p>
          <a:p>
            <a:pPr marL="285750" indent="-285750" defTabSz="91440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Dialisis, dan</a:t>
            </a:r>
          </a:p>
          <a:p>
            <a:pPr marL="285750" indent="-285750" defTabSz="91440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Koloid pelindung</a:t>
            </a:r>
          </a:p>
        </p:txBody>
      </p:sp>
    </p:spTree>
    <p:extLst>
      <p:ext uri="{BB962C8B-B14F-4D97-AF65-F5344CB8AC3E}">
        <p14:creationId xmlns:p14="http://schemas.microsoft.com/office/powerpoint/2010/main" val="22559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16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495" y="208210"/>
            <a:ext cx="4975411" cy="981637"/>
          </a:xfrm>
          <a:prstGeom prst="rect">
            <a:avLst/>
          </a:prstGeom>
          <a:solidFill>
            <a:srgbClr val="CBCFF5">
              <a:alpha val="7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Efek Tyndall dan Gerak Brown</a:t>
            </a:r>
            <a:endParaRPr lang="en-US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" y="1050827"/>
            <a:ext cx="5486400" cy="45719"/>
          </a:xfrm>
          <a:prstGeom prst="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EBAB38C2-F52D-4ADB-8335-0F7D34518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1" y="1700213"/>
            <a:ext cx="9006840" cy="3616375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0" indent="0" defTabSz="914400">
              <a:lnSpc>
                <a:spcPct val="150000"/>
              </a:lnSpc>
              <a:buClr>
                <a:srgbClr val="FF9999"/>
              </a:buClr>
              <a:buNone/>
            </a:pPr>
            <a:r>
              <a:rPr lang="id-ID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Efek </a:t>
            </a:r>
            <a:r>
              <a:rPr lang="id-ID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Tyndall</a:t>
            </a:r>
          </a:p>
          <a:p>
            <a:pPr marL="228600" indent="-228600" defTabSz="91440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Adalah </a:t>
            </a:r>
            <a:r>
              <a:rPr lang="id-ID" sz="18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gejala penghamburan berkas cahaya oleh partikel koloid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defTabSz="91440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Digunakan untuk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membedakan larutan sejati dengan 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koloid.</a:t>
            </a:r>
            <a:endParaRPr 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defTabSz="91440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enerapan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dalam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kehidupan 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sehari-hari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id-ID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31825" indent="-349250" defTabSz="914400">
              <a:lnSpc>
                <a:spcPct val="150000"/>
              </a:lnSpc>
              <a:buClr>
                <a:schemeClr val="tx2"/>
              </a:buClr>
              <a:buFont typeface="Segoe UI" panose="020B0502040204020203" pitchFamily="34" charset="0"/>
              <a:buChar char="≡"/>
            </a:pP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Sorot cahaya mobil tampak jelas pada daerah yang berkabut.</a:t>
            </a:r>
          </a:p>
          <a:p>
            <a:pPr marL="631825" indent="-349250" defTabSz="914400">
              <a:lnSpc>
                <a:spcPct val="150000"/>
              </a:lnSpc>
              <a:buClr>
                <a:schemeClr val="tx2"/>
              </a:buClr>
              <a:buFont typeface="Segoe UI" panose="020B0502040204020203" pitchFamily="34" charset="0"/>
              <a:buChar char="≡"/>
            </a:pP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Berkas cahaya matahari terlihat jelas di sela-sela pohon yang sekitarnya berkabut.</a:t>
            </a:r>
          </a:p>
          <a:p>
            <a:pPr marL="631825" indent="-349250" defTabSz="914400">
              <a:lnSpc>
                <a:spcPct val="150000"/>
              </a:lnSpc>
              <a:buClr>
                <a:schemeClr val="tx2"/>
              </a:buClr>
              <a:buFont typeface="Segoe UI" panose="020B0502040204020203" pitchFamily="34" charset="0"/>
              <a:buChar char="≡"/>
            </a:pP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Berkas cahaya proyektor tampak jelas di gedung bioskop yang berasap.</a:t>
            </a:r>
          </a:p>
        </p:txBody>
      </p:sp>
    </p:spTree>
    <p:extLst>
      <p:ext uri="{BB962C8B-B14F-4D97-AF65-F5344CB8AC3E}">
        <p14:creationId xmlns:p14="http://schemas.microsoft.com/office/powerpoint/2010/main" val="30148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17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20405"/>
          <a:stretch/>
        </p:blipFill>
        <p:spPr>
          <a:xfrm>
            <a:off x="522855" y="1154914"/>
            <a:ext cx="5149327" cy="2260639"/>
          </a:xfrm>
          <a:prstGeom prst="rect">
            <a:avLst/>
          </a:prstGeom>
        </p:spPr>
      </p:pic>
      <p:pic>
        <p:nvPicPr>
          <p:cNvPr id="13" name="Picture 2" descr="E:\Photos\Photo other\tind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523" y="963663"/>
            <a:ext cx="2355713" cy="502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48" y="3415553"/>
            <a:ext cx="3868234" cy="257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18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61190" y="932983"/>
            <a:ext cx="8707997" cy="3308598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0" indent="0" defTabSz="914400">
              <a:lnSpc>
                <a:spcPct val="150000"/>
              </a:lnSpc>
              <a:buClr>
                <a:srgbClr val="FF9999"/>
              </a:buClr>
              <a:buNone/>
            </a:pPr>
            <a:r>
              <a:rPr lang="en-US" altLang="en-US" sz="1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Gerak</a:t>
            </a:r>
            <a:r>
              <a:rPr lang="en-US" altLang="en-US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Brown</a:t>
            </a:r>
          </a:p>
          <a:p>
            <a:pPr defTabSz="91440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altLang="en-US" sz="18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Gerak </a:t>
            </a:r>
            <a:r>
              <a:rPr lang="id-ID" altLang="en-US" sz="18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partikel koloid yang bergerak secara acak (zig-zag) dan berlangsung </a:t>
            </a:r>
            <a:r>
              <a:rPr lang="id-ID" altLang="en-US" sz="18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terus-menerus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Menjadi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f</a:t>
            </a:r>
            <a:r>
              <a:rPr lang="id-ID" altLang="en-US" sz="18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aktor </a:t>
            </a:r>
            <a:r>
              <a:rPr lang="id-ID" altLang="en-US" sz="18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penyebab stabilnya partikel koloid 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dalam medium 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pendispersinya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dan partikel koloid dapat </a:t>
            </a:r>
            <a:r>
              <a:rPr lang="id-ID" altLang="en-US" sz="18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terhindar dari </a:t>
            </a:r>
            <a:r>
              <a:rPr lang="id-ID" altLang="en-US" sz="18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pengendapan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defTabSz="91440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Gerakan ini terjadi karena benturan tidak teratur antara partikel koloid terdispersi dan medium 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pendispersi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yang 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dapat 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mengimbangi gaya gravitasi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5271" y="4476749"/>
            <a:ext cx="4267200" cy="1924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7" y="4476749"/>
            <a:ext cx="2886075" cy="1924050"/>
          </a:xfrm>
          <a:prstGeom prst="rect">
            <a:avLst/>
          </a:prstGeom>
          <a:ln>
            <a:solidFill>
              <a:srgbClr val="FF9999"/>
            </a:solidFill>
          </a:ln>
        </p:spPr>
      </p:pic>
    </p:spTree>
    <p:extLst>
      <p:ext uri="{BB962C8B-B14F-4D97-AF65-F5344CB8AC3E}">
        <p14:creationId xmlns:p14="http://schemas.microsoft.com/office/powerpoint/2010/main" val="174796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19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495" y="208210"/>
            <a:ext cx="4975411" cy="981637"/>
          </a:xfrm>
          <a:prstGeom prst="rect">
            <a:avLst/>
          </a:prstGeom>
          <a:solidFill>
            <a:srgbClr val="CBCFF5">
              <a:alpha val="7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Muatan Listrik Partikel Koloid</a:t>
            </a:r>
            <a:endParaRPr lang="en-US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" y="1050827"/>
            <a:ext cx="5486400" cy="45719"/>
          </a:xfrm>
          <a:prstGeom prst="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45BD74FA-016E-4981-A07C-411CF6570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95" y="1412875"/>
            <a:ext cx="8727140" cy="4447371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228600" indent="-228600" defTabSz="91440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Partikel 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sol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sistem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koloid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partikel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padat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terdispersi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zat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cair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bersifat menyerap ion-ion yang terdapat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dipermukaannya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defTabSz="91440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Partikel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koloid dapat bermuatan listrik yang disebabkan oleh sifat-sifat partikel koloid berikut:</a:t>
            </a:r>
          </a:p>
          <a:p>
            <a:pPr marL="631825" indent="-349250" defTabSz="914400">
              <a:lnSpc>
                <a:spcPct val="150000"/>
              </a:lnSpc>
              <a:buClr>
                <a:schemeClr val="tx2"/>
              </a:buClr>
              <a:buFont typeface="Segoe UI" panose="020B0502040204020203" pitchFamily="34" charset="0"/>
              <a:buChar char="≡"/>
            </a:pPr>
            <a:r>
              <a:rPr lang="id-ID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Adsorpsi</a:t>
            </a:r>
          </a:p>
          <a:p>
            <a:pPr marL="631825" indent="-349250" defTabSz="914400">
              <a:lnSpc>
                <a:spcPct val="150000"/>
              </a:lnSpc>
              <a:buClr>
                <a:schemeClr val="tx2"/>
              </a:buClr>
              <a:buFont typeface="Segoe UI" panose="020B0502040204020203" pitchFamily="34" charset="0"/>
              <a:buChar char="≡"/>
            </a:pPr>
            <a:r>
              <a:rPr lang="id-ID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Elektroforesis</a:t>
            </a:r>
          </a:p>
          <a:p>
            <a:pPr marL="631825" indent="-349250" defTabSz="914400">
              <a:lnSpc>
                <a:spcPct val="150000"/>
              </a:lnSpc>
              <a:buClr>
                <a:schemeClr val="tx2"/>
              </a:buClr>
              <a:buFont typeface="Segoe UI" panose="020B0502040204020203" pitchFamily="34" charset="0"/>
              <a:buChar char="≡"/>
            </a:pPr>
            <a:r>
              <a:rPr lang="id-ID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Koagulasi</a:t>
            </a:r>
          </a:p>
          <a:p>
            <a:pPr marL="0" indent="0" defTabSz="914400">
              <a:lnSpc>
                <a:spcPct val="150000"/>
              </a:lnSpc>
              <a:buClr>
                <a:srgbClr val="FF9999"/>
              </a:buClr>
              <a:buNone/>
            </a:pPr>
            <a:endParaRPr lang="id-ID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defTabSz="914400">
              <a:lnSpc>
                <a:spcPct val="150000"/>
              </a:lnSpc>
              <a:buClr>
                <a:srgbClr val="FF9999"/>
              </a:buClr>
              <a:buNone/>
            </a:pPr>
            <a:endParaRPr lang="id-ID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2" y="67235"/>
            <a:ext cx="8633010" cy="981637"/>
          </a:xfrm>
          <a:prstGeom prst="rect">
            <a:avLst/>
          </a:prstGeom>
          <a:solidFill>
            <a:srgbClr val="374557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Klasifikasi</a:t>
            </a:r>
            <a:r>
              <a:rPr lang="en-US" sz="2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campuran</a:t>
            </a: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552" y="889462"/>
            <a:ext cx="8869680" cy="53788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xmlns="" id="{A6F7224E-578E-42E2-8F01-B2FA70FE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2" y="1738312"/>
            <a:ext cx="8633010" cy="863600"/>
          </a:xfrm>
        </p:spPr>
        <p:txBody>
          <a:bodyPr rtlCol="0"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Clr>
                <a:srgbClr val="FF9999"/>
              </a:buClr>
              <a:buFont typeface="Wingdings" panose="05000000000000000000" pitchFamily="2" charset="2"/>
              <a:buChar char="§"/>
              <a:defRPr/>
            </a:pPr>
            <a:r>
              <a:rPr lang="id-ID" sz="19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Campuran berdasarkan ukuran partikelnya, dibedakan menjadi 3 golongan umum</a:t>
            </a:r>
            <a:r>
              <a:rPr lang="en-US" sz="19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id-ID" sz="19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725254"/>
              </p:ext>
            </p:extLst>
          </p:nvPr>
        </p:nvGraphicFramePr>
        <p:xfrm>
          <a:off x="538633" y="2848280"/>
          <a:ext cx="2688661" cy="2708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707" y="3089647"/>
            <a:ext cx="534352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20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835" y="364241"/>
            <a:ext cx="4572000" cy="553998"/>
          </a:xfrm>
          <a:prstGeom prst="rect">
            <a:avLst/>
          </a:prstGeom>
          <a:ln>
            <a:solidFill>
              <a:schemeClr val="tx2"/>
            </a:solidFill>
            <a:prstDash val="dash"/>
          </a:ln>
        </p:spPr>
        <p:txBody>
          <a:bodyPr anchor="ctr">
            <a:spAutoFit/>
          </a:bodyPr>
          <a:lstStyle/>
          <a:p>
            <a:pPr marL="631825" indent="-349250">
              <a:lnSpc>
                <a:spcPct val="150000"/>
              </a:lnSpc>
              <a:buClr>
                <a:schemeClr val="tx2"/>
              </a:buClr>
              <a:buFont typeface="Segoe UI" panose="020B0502040204020203" pitchFamily="34" charset="0"/>
              <a:buChar char="≡"/>
            </a:pPr>
            <a:r>
              <a:rPr lang="id-ID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Adsorpsi</a:t>
            </a:r>
            <a:endParaRPr lang="id-ID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95835" y="1412875"/>
            <a:ext cx="8592671" cy="1754326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228600" indent="-228600" defTabSz="914400">
              <a:lnSpc>
                <a:spcPct val="150000"/>
              </a:lnSpc>
              <a:spcBef>
                <a:spcPts val="0"/>
              </a:spcBef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Partikel koloid mempunyai kemampuan menyerap ion pada permukaannya sehingga partikel koloid menjadi bermuatan listrik. </a:t>
            </a: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defTabSz="914400">
              <a:lnSpc>
                <a:spcPct val="150000"/>
              </a:lnSpc>
              <a:spcBef>
                <a:spcPts val="0"/>
              </a:spcBef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Peristiwa 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penyerapan pada permukaan disebut </a:t>
            </a:r>
            <a:r>
              <a:rPr lang="id-ID" altLang="en-US" sz="18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adsorpsi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defTabSz="914400">
              <a:lnSpc>
                <a:spcPct val="150000"/>
              </a:lnSpc>
              <a:spcBef>
                <a:spcPts val="0"/>
              </a:spcBef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Misalnya 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sol As</a:t>
            </a:r>
            <a:r>
              <a:rPr lang="id-ID" altLang="en-US" sz="18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id-ID" altLang="en-US" sz="18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 mengadsorpsi ion S</a:t>
            </a:r>
            <a:r>
              <a:rPr lang="id-ID" altLang="en-US" sz="18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id-ID" altLang="en-US" sz="18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sehingga bermuatan negatif.</a:t>
            </a:r>
          </a:p>
        </p:txBody>
      </p:sp>
      <p:pic>
        <p:nvPicPr>
          <p:cNvPr id="14" name="Picture 2" descr="E:\Photos\Photo other\ads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4076700"/>
            <a:ext cx="345916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9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17" y="3649350"/>
            <a:ext cx="5172635" cy="3208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21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835" y="392903"/>
            <a:ext cx="4572000" cy="496674"/>
          </a:xfrm>
          <a:prstGeom prst="rect">
            <a:avLst/>
          </a:prstGeom>
          <a:ln>
            <a:solidFill>
              <a:schemeClr val="tx2"/>
            </a:solidFill>
            <a:prstDash val="dash"/>
          </a:ln>
        </p:spPr>
        <p:txBody>
          <a:bodyPr anchor="ctr">
            <a:spAutoFit/>
          </a:bodyPr>
          <a:lstStyle/>
          <a:p>
            <a:pPr marL="631825" indent="-349250">
              <a:lnSpc>
                <a:spcPct val="150000"/>
              </a:lnSpc>
              <a:buClr>
                <a:schemeClr val="tx2"/>
              </a:buClr>
              <a:buFont typeface="Segoe UI" panose="020B0502040204020203" pitchFamily="34" charset="0"/>
              <a:buChar char="≡"/>
            </a:pPr>
            <a:r>
              <a:rPr lang="id-ID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Elektroforesis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95835" y="1412875"/>
            <a:ext cx="8592671" cy="2585323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228600" indent="-228600" defTabSz="914400">
              <a:lnSpc>
                <a:spcPct val="150000"/>
              </a:lnSpc>
              <a:spcBef>
                <a:spcPts val="0"/>
              </a:spcBef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Elektroforesis adalah suatu proses berpindahnya partikel sol karena pengaruh medan listrik. </a:t>
            </a: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defTabSz="914400">
              <a:lnSpc>
                <a:spcPct val="150000"/>
              </a:lnSpc>
              <a:spcBef>
                <a:spcPts val="0"/>
              </a:spcBef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J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ika 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dalam sistem koloid dimasukkan dua 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elektrod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yang dihubungkan dengan sumber arus listrik, maka </a:t>
            </a:r>
            <a:r>
              <a:rPr lang="id-ID" altLang="en-US" sz="18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partikel koloid yang bermuatan positif bergerak ke katode (elektrode negatif) dan partikel koloid negatif bergerak ke anode (elektrode positif)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222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658" y="3886200"/>
            <a:ext cx="4629150" cy="2971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22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835" y="392903"/>
            <a:ext cx="4572000" cy="496674"/>
          </a:xfrm>
          <a:prstGeom prst="rect">
            <a:avLst/>
          </a:prstGeom>
          <a:ln>
            <a:solidFill>
              <a:schemeClr val="tx2"/>
            </a:solidFill>
            <a:prstDash val="dash"/>
          </a:ln>
        </p:spPr>
        <p:txBody>
          <a:bodyPr anchor="ctr">
            <a:spAutoFit/>
          </a:bodyPr>
          <a:lstStyle/>
          <a:p>
            <a:pPr marL="631825" indent="-349250">
              <a:lnSpc>
                <a:spcPct val="150000"/>
              </a:lnSpc>
              <a:buClr>
                <a:schemeClr val="tx2"/>
              </a:buClr>
              <a:buFont typeface="Segoe UI" panose="020B0502040204020203" pitchFamily="34" charset="0"/>
              <a:buChar char="≡"/>
            </a:pPr>
            <a:r>
              <a:rPr lang="id-ID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Koagulasi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95835" y="1412875"/>
            <a:ext cx="8780930" cy="2585323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228600" indent="-228600" defTabSz="914400">
              <a:lnSpc>
                <a:spcPct val="150000"/>
              </a:lnSpc>
              <a:spcBef>
                <a:spcPts val="0"/>
              </a:spcBef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Koagulasi merupakan proses yang dapat menyebabkan partikel halus bergabung untuk menghasilkan partikel yang dapat mengendap. </a:t>
            </a: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defTabSz="914400">
              <a:lnSpc>
                <a:spcPct val="150000"/>
              </a:lnSpc>
              <a:spcBef>
                <a:spcPts val="0"/>
              </a:spcBef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Biasanya 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digunakan </a:t>
            </a:r>
            <a:r>
              <a:rPr lang="id-ID" altLang="en-US" sz="18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koagulan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id-ID" altLang="en-US" sz="18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yakni bahan yang menyebabkan penggumpalan sol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28600" indent="-228600" defTabSz="914400">
              <a:lnSpc>
                <a:spcPct val="150000"/>
              </a:lnSpc>
              <a:spcBef>
                <a:spcPts val="0"/>
              </a:spcBef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Koagulasi disebabkan oleh terlepasnya muatan listrik dari partikel-partikel koloid, sehingga antarpartikel koloid akan mudah bergabung.</a:t>
            </a:r>
          </a:p>
        </p:txBody>
      </p:sp>
    </p:spTree>
    <p:extLst>
      <p:ext uri="{BB962C8B-B14F-4D97-AF65-F5344CB8AC3E}">
        <p14:creationId xmlns:p14="http://schemas.microsoft.com/office/powerpoint/2010/main" val="417938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23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495" y="208210"/>
            <a:ext cx="4975411" cy="981637"/>
          </a:xfrm>
          <a:prstGeom prst="rect">
            <a:avLst/>
          </a:prstGeom>
          <a:solidFill>
            <a:srgbClr val="CBCFF5">
              <a:alpha val="7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Dialisis</a:t>
            </a:r>
            <a:endParaRPr lang="en-US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" y="1050827"/>
            <a:ext cx="5486400" cy="45719"/>
          </a:xfrm>
          <a:prstGeom prst="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EFD90EA3-70C8-4579-97C7-1590D2D81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95" y="1556793"/>
            <a:ext cx="8821270" cy="2790508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228600" indent="-228600" defTabSz="91440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id-ID" sz="18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roses </a:t>
            </a:r>
            <a:r>
              <a:rPr lang="id-ID" sz="18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pemisahan makromolekul dari ion-ion dan senyawa yang mempunyai berat molekul rendah dengan menggunakan selaput (membran) semipermeabel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yang tidak dapat ditembus oleh makromolekul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tersebut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tetapi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dapat ditembus oleh molekul air atau ion-ion. </a:t>
            </a:r>
            <a:endParaRPr 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defTabSz="91440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Makromolekul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tersebut dapat berupa </a:t>
            </a:r>
            <a:r>
              <a:rPr lang="id-ID" sz="18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partikel koloid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defTabSz="91440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Proses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pemisahan hasil metabolisme 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darah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oleh ginjal merupakan proses dialisis.</a:t>
            </a:r>
          </a:p>
        </p:txBody>
      </p:sp>
    </p:spTree>
    <p:extLst>
      <p:ext uri="{BB962C8B-B14F-4D97-AF65-F5344CB8AC3E}">
        <p14:creationId xmlns:p14="http://schemas.microsoft.com/office/powerpoint/2010/main" val="292062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24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12" y="1556793"/>
            <a:ext cx="6508376" cy="488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127" y="3433091"/>
            <a:ext cx="3643873" cy="28096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25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495" y="208210"/>
            <a:ext cx="4975411" cy="981637"/>
          </a:xfrm>
          <a:prstGeom prst="rect">
            <a:avLst/>
          </a:prstGeom>
          <a:solidFill>
            <a:srgbClr val="CBCFF5">
              <a:alpha val="7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Koloid pelindung</a:t>
            </a:r>
            <a:endParaRPr lang="en-US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" y="1050827"/>
            <a:ext cx="5486400" cy="45719"/>
          </a:xfrm>
          <a:prstGeom prst="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ED112238-D035-461D-B642-A3512638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95" y="1790923"/>
            <a:ext cx="8821270" cy="1338828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228600" indent="-228600" defTabSz="914400">
              <a:lnSpc>
                <a:spcPct val="150000"/>
              </a:lnSpc>
              <a:spcBef>
                <a:spcPts val="0"/>
              </a:spcBef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Koloid pelindung adalah </a:t>
            </a:r>
            <a:r>
              <a:rPr lang="id-ID" sz="18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koloid yang berfungsi untuk menstabilkan koloid </a:t>
            </a:r>
            <a:r>
              <a:rPr lang="id-ID" sz="18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lain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defTabSz="914400">
              <a:lnSpc>
                <a:spcPct val="150000"/>
              </a:lnSpc>
              <a:spcBef>
                <a:spcPts val="0"/>
              </a:spcBef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Cara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kerja koloid pelindung dengan menyelubungi partikel-partikel koloid 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lain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proses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koagulasi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sehingga mencegah bergabungnya partikel-partikel ini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id-ID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494" y="3129751"/>
            <a:ext cx="5177397" cy="2790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sz="1700" dirty="0">
                <a:latin typeface="Segoe UI" panose="020B0502040204020203" pitchFamily="34" charset="0"/>
                <a:cs typeface="Segoe UI" panose="020B0502040204020203" pitchFamily="34" charset="0"/>
              </a:rPr>
              <a:t>Contoh:</a:t>
            </a:r>
          </a:p>
          <a:p>
            <a:pPr marL="631825" lvl="1" indent="-349250">
              <a:lnSpc>
                <a:spcPct val="150000"/>
              </a:lnSpc>
              <a:buClr>
                <a:schemeClr val="tx2"/>
              </a:buClr>
              <a:buFont typeface="Segoe UI" panose="020B0502040204020203" pitchFamily="34" charset="0"/>
              <a:buChar char="≡"/>
            </a:pPr>
            <a:r>
              <a:rPr lang="id-ID" sz="1700" dirty="0">
                <a:latin typeface="Segoe UI" panose="020B0502040204020203" pitchFamily="34" charset="0"/>
                <a:cs typeface="Segoe UI" panose="020B0502040204020203" pitchFamily="34" charset="0"/>
              </a:rPr>
              <a:t>Sabun sebagai koloid pelindung air dan minyak</a:t>
            </a:r>
          </a:p>
          <a:p>
            <a:pPr marL="631825" lvl="1" indent="-349250">
              <a:lnSpc>
                <a:spcPct val="150000"/>
              </a:lnSpc>
              <a:buClr>
                <a:schemeClr val="tx2"/>
              </a:buClr>
              <a:buFont typeface="Segoe UI" panose="020B0502040204020203" pitchFamily="34" charset="0"/>
              <a:buChar char="≡"/>
            </a:pPr>
            <a:r>
              <a:rPr lang="id-ID" sz="1700" dirty="0">
                <a:latin typeface="Segoe UI" panose="020B0502040204020203" pitchFamily="34" charset="0"/>
                <a:cs typeface="Segoe UI" panose="020B0502040204020203" pitchFamily="34" charset="0"/>
              </a:rPr>
              <a:t>Kasein sebagai koloid pelindung pada susu</a:t>
            </a:r>
          </a:p>
          <a:p>
            <a:pPr marL="631825" lvl="1" indent="-349250">
              <a:lnSpc>
                <a:spcPct val="150000"/>
              </a:lnSpc>
              <a:buClr>
                <a:schemeClr val="tx2"/>
              </a:buClr>
              <a:buFont typeface="Segoe UI" panose="020B0502040204020203" pitchFamily="34" charset="0"/>
              <a:buChar char="≡"/>
            </a:pPr>
            <a:r>
              <a:rPr lang="id-ID" sz="1700" dirty="0">
                <a:latin typeface="Segoe UI" panose="020B0502040204020203" pitchFamily="34" charset="0"/>
                <a:cs typeface="Segoe UI" panose="020B0502040204020203" pitchFamily="34" charset="0"/>
              </a:rPr>
              <a:t>Koloid pelindung juga dgunakan dalam pembuatan bahan-bahan seperti cat, tinta, dan krim rambut agar dapat bertahan lama.</a:t>
            </a:r>
            <a:endParaRPr lang="id-ID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4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2" y="0"/>
            <a:ext cx="8633010" cy="981637"/>
          </a:xfrm>
          <a:prstGeom prst="rect">
            <a:avLst/>
          </a:prstGeom>
          <a:solidFill>
            <a:srgbClr val="FFCCFF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Koloid</a:t>
            </a:r>
            <a:r>
              <a:rPr lang="en-US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Liofil</a:t>
            </a:r>
            <a:r>
              <a:rPr lang="en-US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Koloid</a:t>
            </a:r>
            <a:r>
              <a:rPr lang="en-US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Liofob</a:t>
            </a:r>
            <a:endParaRPr lang="en-US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552" y="822227"/>
            <a:ext cx="8869680" cy="53788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26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2" y="1698242"/>
            <a:ext cx="8633010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28600" indent="-22860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Koloid dalam medium sol dibedakan menjadi koloid liofil dan koloid liofob.</a:t>
            </a:r>
            <a:endParaRPr lang="id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659" y="2434623"/>
            <a:ext cx="8954212" cy="3924151"/>
          </a:xfrm>
          <a:prstGeom prst="rect">
            <a:avLst/>
          </a:prstGeom>
          <a:ln>
            <a:solidFill>
              <a:srgbClr val="FF9999"/>
            </a:solidFill>
            <a:prstDash val="dash"/>
          </a:ln>
        </p:spPr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150000"/>
              </a:lnSpc>
              <a:buClr>
                <a:srgbClr val="FF9999"/>
              </a:buClr>
            </a:pPr>
            <a:r>
              <a:rPr lang="id-ID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Koloid Liofil </a:t>
            </a:r>
            <a:endParaRPr lang="en-US" sz="20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buClr>
                <a:srgbClr val="FF9999"/>
              </a:buClr>
            </a:pPr>
            <a:endParaRPr lang="en-US" sz="20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dalah 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koloid yang </a:t>
            </a:r>
            <a:r>
              <a:rPr lang="id-ID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partikel terdispersinya menyukai mediumnya 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sehingga gaya tarik-menarik antara zat terdispersi dan </a:t>
            </a: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diumnya 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besar. 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Koloid </a:t>
            </a:r>
            <a:r>
              <a:rPr lang="id-ID" b="1" dirty="0">
                <a:latin typeface="Segoe UI" panose="020B0502040204020203" pitchFamily="34" charset="0"/>
                <a:cs typeface="Segoe UI" panose="020B0502040204020203" pitchFamily="34" charset="0"/>
              </a:rPr>
              <a:t>hidrofil 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adalah koloid dengan </a:t>
            </a:r>
            <a:r>
              <a:rPr lang="id-ID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air sebagai medium </a:t>
            </a:r>
            <a:r>
              <a:rPr lang="id-ID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pendispersi</a:t>
            </a:r>
            <a:r>
              <a:rPr lang="id-ID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sedangkan zat yang tersebar cenderung menarik molekul air sehingga diperoleh sistem koloid yang kental, bahkan </a:t>
            </a: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setengah 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padat. 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Koloid hidrofil juga bisa disebut sebagai </a:t>
            </a:r>
            <a:r>
              <a:rPr lang="id-ID" b="1" dirty="0">
                <a:latin typeface="Segoe UI" panose="020B0502040204020203" pitchFamily="34" charset="0"/>
                <a:cs typeface="Segoe UI" panose="020B0502040204020203" pitchFamily="34" charset="0"/>
              </a:rPr>
              <a:t>sol hidrofil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28600" indent="-22860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Contoh : protein, sabun, detergen, dan agar-agar.</a:t>
            </a:r>
            <a:endParaRPr lang="id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2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27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2553" y="1556793"/>
            <a:ext cx="8954212" cy="4339650"/>
          </a:xfrm>
          <a:prstGeom prst="rect">
            <a:avLst/>
          </a:prstGeom>
          <a:ln>
            <a:solidFill>
              <a:srgbClr val="FF9999"/>
            </a:solidFill>
            <a:prstDash val="dash"/>
          </a:ln>
        </p:spPr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150000"/>
              </a:lnSpc>
              <a:buClr>
                <a:srgbClr val="FF9999"/>
              </a:buClr>
            </a:pPr>
            <a:r>
              <a:rPr lang="id-ID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Koloid </a:t>
            </a:r>
            <a:r>
              <a:rPr lang="id-ID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Liof</a:t>
            </a:r>
            <a:r>
              <a:rPr lang="en-US" sz="20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ob</a:t>
            </a:r>
            <a:endParaRPr lang="en-US" sz="20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buClr>
                <a:srgbClr val="FF9999"/>
              </a:buClr>
            </a:pPr>
            <a:endParaRPr lang="en-US" sz="20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dalah 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koloid yang </a:t>
            </a: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partikel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terdispersinya 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tidak disukai </a:t>
            </a: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mediumnya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karena gaya tarik-menariknya sangat lemah atau tidk ada. 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K</a:t>
            </a: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oloid hidrofob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adalah</a:t>
            </a: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koloid dengan </a:t>
            </a:r>
            <a:r>
              <a:rPr lang="id-ID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medium terdispersi berupa air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, sedangkan zat-zat yang tersebar cenderung menolak molekul-molekul air sehingga diperoleh sistem koloid yang encer. Koloid hidrofof juga bisa disebut sebagai </a:t>
            </a:r>
            <a:r>
              <a:rPr lang="id-ID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 </a:t>
            </a:r>
            <a:r>
              <a:rPr lang="id-ID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hidrofob</a:t>
            </a: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Contoh 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: susu, mayonaise, dan sol-sol logam.</a:t>
            </a:r>
            <a:b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id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28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1094" y="312875"/>
            <a:ext cx="5929957" cy="553998"/>
          </a:xfrm>
          <a:prstGeom prst="rect">
            <a:avLst/>
          </a:prstGeom>
          <a:ln>
            <a:solidFill>
              <a:srgbClr val="FF9999"/>
            </a:solidFill>
            <a:prstDash val="dash"/>
          </a:ln>
        </p:spPr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150000"/>
              </a:lnSpc>
              <a:buClr>
                <a:srgbClr val="FF9999"/>
              </a:buClr>
            </a:pPr>
            <a:r>
              <a:rPr lang="id-ID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Perbedaan sifat sol hidrofil dengan sol hidrofob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xmlns="" id="{29AAD033-970E-4772-872F-C235599A7B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442704"/>
              </p:ext>
            </p:extLst>
          </p:nvPr>
        </p:nvGraphicFramePr>
        <p:xfrm>
          <a:off x="291094" y="1085197"/>
          <a:ext cx="8064501" cy="55927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60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6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22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785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No.</a:t>
                      </a:r>
                      <a:endParaRPr lang="id-ID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6" marR="91436" marT="45712" marB="45712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Sol Hidrofil</a:t>
                      </a:r>
                      <a:endParaRPr lang="id-ID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6" marR="91436" marT="45712" marB="45712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Sol Hidrofob</a:t>
                      </a:r>
                      <a:endParaRPr lang="id-ID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6" marR="91436" marT="45712" marB="45712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58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1.</a:t>
                      </a:r>
                      <a:endParaRPr lang="id-ID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id-ID" sz="1800" dirty="0"/>
                        <a:t>Mengadsorpsi</a:t>
                      </a:r>
                      <a:r>
                        <a:rPr lang="id-ID" sz="1800" baseline="0" dirty="0"/>
                        <a:t> mediumnya</a:t>
                      </a:r>
                      <a:endParaRPr lang="id-ID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id-ID" sz="1800" dirty="0"/>
                        <a:t>Tidak mengadsorpsi mediumnya</a:t>
                      </a:r>
                      <a:endParaRPr lang="id-ID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6" marR="91436" marT="45712" marB="4571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58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2.</a:t>
                      </a:r>
                      <a:endParaRPr lang="id-ID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id-ID" sz="1800" dirty="0"/>
                        <a:t>Dapat dibuat dengan</a:t>
                      </a:r>
                      <a:r>
                        <a:rPr lang="id-ID" sz="1800" baseline="0" dirty="0"/>
                        <a:t> konsentrasi besar</a:t>
                      </a:r>
                      <a:endParaRPr lang="id-ID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id-ID" sz="1800" dirty="0"/>
                        <a:t>Hanya stabil pada konsentrasi rendah</a:t>
                      </a:r>
                      <a:endParaRPr lang="id-ID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6" marR="91436" marT="45712" marB="4571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58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3.</a:t>
                      </a:r>
                      <a:endParaRPr lang="id-ID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id-ID" sz="1800" dirty="0"/>
                        <a:t>Tidak mudah digumpalkan</a:t>
                      </a:r>
                      <a:r>
                        <a:rPr lang="id-ID" sz="1800" baseline="0" dirty="0"/>
                        <a:t> dengan penambahan elektrolit</a:t>
                      </a:r>
                      <a:endParaRPr lang="id-ID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id-ID" sz="1800" dirty="0"/>
                        <a:t>Mudah digumpalkan dengan penambahan elektrolit</a:t>
                      </a:r>
                      <a:endParaRPr lang="id-ID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6" marR="91436" marT="45712" marB="4571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58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4.</a:t>
                      </a:r>
                      <a:endParaRPr lang="id-ID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id-ID" sz="1800" dirty="0"/>
                        <a:t>Lebih kental dari mediumnya</a:t>
                      </a:r>
                      <a:endParaRPr lang="id-ID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id-ID" sz="1800" dirty="0"/>
                        <a:t>Kekentalannya hampir sama</a:t>
                      </a:r>
                      <a:r>
                        <a:rPr lang="id-ID" sz="1800" baseline="0" dirty="0"/>
                        <a:t> dengan mediumnya</a:t>
                      </a:r>
                      <a:endParaRPr lang="id-ID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6" marR="91436" marT="45712" marB="45712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785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5.</a:t>
                      </a:r>
                      <a:endParaRPr lang="id-ID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id-ID" sz="1800" dirty="0"/>
                        <a:t>Efek Tyndall lemah</a:t>
                      </a:r>
                      <a:endParaRPr lang="id-ID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id-ID" sz="1800" dirty="0"/>
                        <a:t>Efek Tyndall jelas</a:t>
                      </a:r>
                      <a:endParaRPr lang="id-ID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6" marR="91436" marT="45712" marB="45712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785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6.</a:t>
                      </a:r>
                      <a:endParaRPr lang="id-ID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id-ID" sz="1800" dirty="0"/>
                        <a:t>Reversibel</a:t>
                      </a:r>
                      <a:endParaRPr lang="id-ID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id-ID" sz="1800" dirty="0"/>
                        <a:t>Irreversibel</a:t>
                      </a:r>
                      <a:endParaRPr lang="id-ID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6" marR="91436" marT="45712" marB="45712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0058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7.</a:t>
                      </a:r>
                      <a:endParaRPr lang="id-ID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id-ID" sz="1800" dirty="0"/>
                        <a:t>Kurang menunjukkan</a:t>
                      </a:r>
                      <a:r>
                        <a:rPr lang="id-ID" sz="1800" baseline="0" dirty="0"/>
                        <a:t> gerak Brown</a:t>
                      </a:r>
                      <a:endParaRPr lang="id-ID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id-ID" sz="1800" dirty="0"/>
                        <a:t>Gerak Brown sangat</a:t>
                      </a:r>
                      <a:r>
                        <a:rPr lang="id-ID" sz="1800" baseline="0" dirty="0"/>
                        <a:t> jelas</a:t>
                      </a:r>
                      <a:endParaRPr lang="id-ID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6" marR="91436" marT="45712" marB="45712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0058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8.</a:t>
                      </a:r>
                      <a:endParaRPr lang="id-ID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id-ID" sz="1800" dirty="0"/>
                        <a:t>Dapat dibuat gel</a:t>
                      </a:r>
                      <a:endParaRPr lang="id-ID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id-ID" sz="1800" dirty="0"/>
                        <a:t>Hanya sebagian yang dapat dibuat gel</a:t>
                      </a:r>
                      <a:endParaRPr lang="id-ID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6" marR="91436" marT="45712" marB="45712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40058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9.</a:t>
                      </a:r>
                      <a:endParaRPr lang="id-ID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id-ID" sz="1800" dirty="0"/>
                        <a:t>Umumya dibuat dengan cara dispersi</a:t>
                      </a:r>
                      <a:endParaRPr lang="id-ID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id-ID" sz="1800" dirty="0"/>
                        <a:t>Hanya dibuat dengan cara kondensasi</a:t>
                      </a:r>
                      <a:endParaRPr lang="id-ID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6" marR="91436" marT="45712" marB="45712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32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2" y="67235"/>
            <a:ext cx="8633010" cy="981637"/>
          </a:xfrm>
          <a:prstGeom prst="rect">
            <a:avLst/>
          </a:prstGeom>
          <a:solidFill>
            <a:srgbClr val="374557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Cara </a:t>
            </a:r>
            <a:r>
              <a:rPr lang="en-US" sz="2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Pembuatan</a:t>
            </a:r>
            <a:r>
              <a:rPr lang="en-US" sz="2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Koloid</a:t>
            </a:r>
            <a:r>
              <a:rPr lang="en-US" sz="2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552" y="889462"/>
            <a:ext cx="8869680" cy="53788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29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468760"/>
              </p:ext>
            </p:extLst>
          </p:nvPr>
        </p:nvGraphicFramePr>
        <p:xfrm>
          <a:off x="2580675" y="1363196"/>
          <a:ext cx="3953433" cy="5220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21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2" y="0"/>
            <a:ext cx="8633010" cy="981637"/>
          </a:xfrm>
          <a:prstGeom prst="rect">
            <a:avLst/>
          </a:prstGeom>
          <a:solidFill>
            <a:srgbClr val="FFCCFF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endParaRPr lang="en-US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552" y="822227"/>
            <a:ext cx="8869680" cy="53788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3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A1E7A866-7538-42A0-94B5-C3D012589D37}"/>
              </a:ext>
            </a:extLst>
          </p:cNvPr>
          <p:cNvSpPr txBox="1">
            <a:spLocks/>
          </p:cNvSpPr>
          <p:nvPr/>
        </p:nvSpPr>
        <p:spPr>
          <a:xfrm>
            <a:off x="228602" y="1558067"/>
            <a:ext cx="8633010" cy="43259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defTabSz="6858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9999"/>
              </a:buClr>
              <a:buFont typeface="Wingdings" panose="05000000000000000000" pitchFamily="2" charset="2"/>
              <a:buChar char="§"/>
              <a:defRPr sz="19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id-ID" dirty="0"/>
              <a:t>Larutan merupakan </a:t>
            </a:r>
            <a:r>
              <a:rPr lang="id-ID" b="1" dirty="0">
                <a:solidFill>
                  <a:schemeClr val="tx2"/>
                </a:solidFill>
              </a:rPr>
              <a:t>campuran homogen </a:t>
            </a:r>
            <a:r>
              <a:rPr lang="id-ID" dirty="0"/>
              <a:t>yang memiliki dimensi berupa molekul kecil atau ion yang berdiri sendiri.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id-ID" dirty="0" smtClean="0"/>
              <a:t>Partikel </a:t>
            </a:r>
            <a:r>
              <a:rPr lang="id-ID" dirty="0"/>
              <a:t>ini </a:t>
            </a:r>
            <a:r>
              <a:rPr lang="id-ID" b="1" dirty="0">
                <a:solidFill>
                  <a:schemeClr val="tx2"/>
                </a:solidFill>
              </a:rPr>
              <a:t>tersebar merata </a:t>
            </a:r>
            <a:r>
              <a:rPr lang="id-ID" dirty="0"/>
              <a:t>dalam komponen lainnya sehingga tercipta satu fase homogen.</a:t>
            </a:r>
          </a:p>
          <a:p>
            <a:pPr>
              <a:lnSpc>
                <a:spcPct val="150000"/>
              </a:lnSpc>
            </a:pPr>
            <a:r>
              <a:rPr lang="id-ID" dirty="0" smtClean="0"/>
              <a:t>Larutan </a:t>
            </a:r>
            <a:r>
              <a:rPr lang="id-ID" dirty="0"/>
              <a:t>terdiri dari </a:t>
            </a:r>
            <a:r>
              <a:rPr lang="id-ID" b="1" dirty="0">
                <a:solidFill>
                  <a:schemeClr val="tx2"/>
                </a:solidFill>
              </a:rPr>
              <a:t>satu fase sehingga ketika disaring tidak terdapat </a:t>
            </a:r>
            <a:r>
              <a:rPr lang="id-ID" b="1" dirty="0" smtClean="0">
                <a:solidFill>
                  <a:schemeClr val="tx2"/>
                </a:solidFill>
              </a:rPr>
              <a:t>residu</a:t>
            </a:r>
            <a:r>
              <a:rPr lang="en-US" dirty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0181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30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495" y="208210"/>
            <a:ext cx="4975411" cy="981637"/>
          </a:xfrm>
          <a:prstGeom prst="rect">
            <a:avLst/>
          </a:prstGeom>
          <a:solidFill>
            <a:srgbClr val="CBCFF5">
              <a:alpha val="7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kondensasi</a:t>
            </a:r>
            <a:endParaRPr lang="en-US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" y="1050827"/>
            <a:ext cx="5486400" cy="45719"/>
          </a:xfrm>
          <a:prstGeom prst="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495" y="1476080"/>
            <a:ext cx="8821270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28600" indent="-22860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dengan cara ini, </a:t>
            </a:r>
            <a:r>
              <a:rPr lang="id-ID" altLang="en-US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ion-ion atau molekul-molekul digabungkan menjadi partikel dengan ukuran koloid</a:t>
            </a:r>
            <a:r>
              <a:rPr lang="id-ID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49823" y="2927695"/>
            <a:ext cx="8277318" cy="2585323"/>
          </a:xfrm>
          <a:ln>
            <a:solidFill>
              <a:schemeClr val="tx2">
                <a:lumMod val="75000"/>
              </a:schemeClr>
            </a:solidFill>
            <a:prstDash val="dash"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indent="0" defTabSz="914400">
              <a:lnSpc>
                <a:spcPct val="150000"/>
              </a:lnSpc>
              <a:spcBef>
                <a:spcPts val="0"/>
              </a:spcBef>
              <a:buClr>
                <a:srgbClr val="FF9999"/>
              </a:buClr>
              <a:buNone/>
            </a:pPr>
            <a:r>
              <a:rPr lang="id-ID" altLang="en-US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Reaksi Redoks</a:t>
            </a:r>
            <a:endParaRPr lang="en-US" altLang="en-US" sz="18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03225" indent="-228600" defTabSz="914400">
              <a:lnSpc>
                <a:spcPct val="150000"/>
              </a:lnSpc>
              <a:spcBef>
                <a:spcPts val="0"/>
              </a:spcBef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erupakan 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reaksi yang melibatkan perubahan bilangan 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oksidasi.</a:t>
            </a: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03225" indent="-228600" defTabSz="914400">
              <a:lnSpc>
                <a:spcPct val="150000"/>
              </a:lnSpc>
              <a:spcBef>
                <a:spcPts val="0"/>
              </a:spcBef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Contoh 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: reduksi SO</a:t>
            </a:r>
            <a:r>
              <a:rPr lang="id-ID" altLang="en-US" sz="18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terlarut dalam air dialiri gas H</a:t>
            </a:r>
            <a:r>
              <a:rPr lang="id-ID" altLang="en-US" sz="18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S dapat menghasilkan sol belerang.</a:t>
            </a:r>
          </a:p>
          <a:p>
            <a:pPr marL="403225" indent="-228600" defTabSz="914400">
              <a:lnSpc>
                <a:spcPct val="150000"/>
              </a:lnSpc>
              <a:spcBef>
                <a:spcPts val="0"/>
              </a:spcBef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Reaksi: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2 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id-ID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id-ID" altLang="en-US" sz="18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g) 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SO</a:t>
            </a:r>
            <a:r>
              <a:rPr lang="id-ID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id-ID" altLang="en-US" sz="18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aq) 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→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 S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id-ID" altLang="en-US" sz="18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s) 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+ 2 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id-ID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id-ID" altLang="en-US" sz="18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l)</a:t>
            </a:r>
          </a:p>
          <a:p>
            <a:pPr marL="174625" indent="0" defTabSz="914400">
              <a:lnSpc>
                <a:spcPct val="150000"/>
              </a:lnSpc>
              <a:spcBef>
                <a:spcPts val="0"/>
              </a:spcBef>
              <a:buClr>
                <a:srgbClr val="FF9999"/>
              </a:buClr>
              <a:buNone/>
            </a:pP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			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koloid</a:t>
            </a:r>
            <a:endParaRPr lang="id-ID" alt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9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31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49823" y="577454"/>
            <a:ext cx="8277318" cy="2937214"/>
          </a:xfrm>
          <a:ln>
            <a:solidFill>
              <a:schemeClr val="tx2">
                <a:lumMod val="75000"/>
              </a:schemeClr>
            </a:solidFill>
            <a:prstDash val="dash"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indent="0" defTabSz="914400">
              <a:lnSpc>
                <a:spcPct val="150000"/>
              </a:lnSpc>
              <a:spcBef>
                <a:spcPts val="0"/>
              </a:spcBef>
              <a:buClr>
                <a:srgbClr val="FF9999"/>
              </a:buClr>
              <a:buNone/>
            </a:pPr>
            <a:r>
              <a:rPr lang="id-ID" altLang="en-US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Reaksi hidrolisis</a:t>
            </a:r>
            <a:endParaRPr lang="en-US" altLang="en-US" sz="18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2575" indent="-282575" defTabSz="914400">
              <a:lnSpc>
                <a:spcPct val="150000"/>
              </a:lnSpc>
              <a:spcBef>
                <a:spcPts val="0"/>
              </a:spcBef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reaksi 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kimia antara air dengan zat lain yang menghasilkan zat 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baru.</a:t>
            </a: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2575" indent="-282575" defTabSz="914400">
              <a:lnSpc>
                <a:spcPct val="150000"/>
              </a:lnSpc>
              <a:spcBef>
                <a:spcPts val="0"/>
              </a:spcBef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Contoh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: hidrolisis larutan FeCl</a:t>
            </a:r>
            <a:r>
              <a:rPr lang="id-ID" sz="18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 dengan air yang mendidih akan dihasilkansol 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Fe(OH)</a:t>
            </a:r>
            <a:r>
              <a:rPr lang="id-ID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2575" indent="-282575" defTabSz="914400">
              <a:lnSpc>
                <a:spcPct val="150000"/>
              </a:lnSpc>
              <a:spcBef>
                <a:spcPts val="0"/>
              </a:spcBef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Reaksi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FeCl</a:t>
            </a:r>
            <a:r>
              <a:rPr lang="id-ID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id-ID" sz="18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aq)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+ 3 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id-ID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id-ID" sz="18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l) 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→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Fe(OH)</a:t>
            </a:r>
            <a:r>
              <a:rPr lang="id-ID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(s</a:t>
            </a:r>
            <a:r>
              <a:rPr lang="id-ID" sz="18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+ 3 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HCl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id-ID" sz="18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aq)</a:t>
            </a:r>
          </a:p>
          <a:p>
            <a:pPr marL="68580" indent="0">
              <a:buNone/>
              <a:defRPr/>
            </a:pP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					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koloid</a:t>
            </a:r>
            <a:endParaRPr lang="id-ID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2575" indent="-282575" defTabSz="914400">
              <a:lnSpc>
                <a:spcPct val="150000"/>
              </a:lnSpc>
              <a:spcBef>
                <a:spcPts val="0"/>
              </a:spcBef>
              <a:buClr>
                <a:srgbClr val="FF9999"/>
              </a:buClr>
              <a:buFont typeface="Wingdings" panose="05000000000000000000" pitchFamily="2" charset="2"/>
              <a:buChar char="§"/>
            </a:pPr>
            <a:endParaRPr lang="id-ID" alt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9823" y="3646148"/>
            <a:ext cx="8277318" cy="258532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spcBef>
                <a:spcPts val="0"/>
              </a:spcBef>
              <a:buClr>
                <a:srgbClr val="FF9999"/>
              </a:buClr>
              <a:buNone/>
            </a:pPr>
            <a:r>
              <a:rPr lang="id-ID" alt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Dekomposisi </a:t>
            </a:r>
            <a:r>
              <a:rPr lang="id-ID" altLang="en-US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rangkap</a:t>
            </a:r>
            <a:endParaRPr lang="en-US" altLang="en-US" sz="18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2575" indent="-282575" defTabSz="914400">
              <a:lnSpc>
                <a:spcPct val="150000"/>
              </a:lnSpc>
              <a:spcBef>
                <a:spcPts val="0"/>
              </a:spcBef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proses 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terurainya zat menjadi 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penyusunnya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82575" indent="-282575" defTabSz="914400">
              <a:lnSpc>
                <a:spcPct val="150000"/>
              </a:lnSpc>
              <a:spcBef>
                <a:spcPts val="0"/>
              </a:spcBef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Contoh 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: Gas H</a:t>
            </a:r>
            <a:r>
              <a:rPr lang="id-ID" altLang="en-US" sz="18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S dialirkan pada larutan arsen (III) oksida akan terbentuk sol 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As</a:t>
            </a:r>
            <a:r>
              <a:rPr lang="id-ID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id-ID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2575" indent="-282575" defTabSz="914400">
              <a:lnSpc>
                <a:spcPct val="150000"/>
              </a:lnSpc>
              <a:spcBef>
                <a:spcPts val="0"/>
              </a:spcBef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Reaksi: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id-ID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AsO</a:t>
            </a:r>
            <a:r>
              <a:rPr lang="id-ID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(aq</a:t>
            </a:r>
            <a:r>
              <a:rPr lang="id-ID" altLang="en-US" sz="18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+ 3 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id-ID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id-ID" altLang="en-US" sz="18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lang="id-ID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r>
              <a:rPr lang="id-ID" sz="18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→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As</a:t>
            </a:r>
            <a:r>
              <a:rPr lang="id-ID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id-ID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id-ID" altLang="en-US" sz="18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s) 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+ 6 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id-ID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(l)</a:t>
            </a:r>
            <a:endParaRPr lang="id-ID" altLang="en-US" sz="1800" baseline="-25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>
                <a:srgbClr val="FF9999"/>
              </a:buClr>
              <a:buNone/>
            </a:pP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			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koloi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lang="id-ID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23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32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49823" y="577454"/>
            <a:ext cx="8277318" cy="3000821"/>
          </a:xfrm>
          <a:ln>
            <a:solidFill>
              <a:schemeClr val="tx2">
                <a:lumMod val="75000"/>
              </a:schemeClr>
            </a:solidFill>
            <a:prstDash val="dash"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indent="0" defTabSz="914400">
              <a:lnSpc>
                <a:spcPct val="150000"/>
              </a:lnSpc>
              <a:spcBef>
                <a:spcPts val="0"/>
              </a:spcBef>
              <a:buClr>
                <a:srgbClr val="FF9999"/>
              </a:buClr>
              <a:buNone/>
            </a:pPr>
            <a:r>
              <a:rPr lang="en-US" altLang="en-US" sz="1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Penggantian</a:t>
            </a:r>
            <a:r>
              <a:rPr lang="en-US" altLang="en-US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Pelarut</a:t>
            </a:r>
            <a:endParaRPr lang="en-US" altLang="en-US" sz="18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2575" indent="-282575" defTabSz="914400">
              <a:lnSpc>
                <a:spcPct val="150000"/>
              </a:lnSpc>
              <a:spcBef>
                <a:spcPts val="0"/>
              </a:spcBef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Cara ini dilakukan dengan </a:t>
            </a:r>
            <a:r>
              <a:rPr lang="id-ID" altLang="en-US" sz="18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mengganti medium pendispersi 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sehingga fase terdispersi yang semula 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larut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setelah diganti pelarutnya menjadi partikel yang berukuran koloid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id-ID" alt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2575" indent="-282575" defTabSz="914400">
              <a:lnSpc>
                <a:spcPct val="150000"/>
              </a:lnSpc>
              <a:spcBef>
                <a:spcPts val="0"/>
              </a:spcBef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Contoh 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Larutan 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jenuh kalsium asetat dicampur dengan alkhohol akan terjadi kondensasi dan terbentuk koloid kalsium asetat yang berupa gel.</a:t>
            </a:r>
          </a:p>
          <a:p>
            <a:pPr marL="282575" indent="-282575" defTabSz="914400">
              <a:lnSpc>
                <a:spcPct val="150000"/>
              </a:lnSpc>
              <a:spcBef>
                <a:spcPts val="0"/>
              </a:spcBef>
              <a:buClr>
                <a:srgbClr val="FF9999"/>
              </a:buClr>
              <a:buFont typeface="Wingdings" panose="05000000000000000000" pitchFamily="2" charset="2"/>
              <a:buChar char="§"/>
            </a:pPr>
            <a:endParaRPr lang="id-ID" alt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33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495" y="208210"/>
            <a:ext cx="4975411" cy="981637"/>
          </a:xfrm>
          <a:prstGeom prst="rect">
            <a:avLst/>
          </a:prstGeom>
          <a:solidFill>
            <a:srgbClr val="CBCFF5">
              <a:alpha val="7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Cara </a:t>
            </a:r>
            <a:r>
              <a:rPr lang="sv-SE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Dispersi</a:t>
            </a:r>
            <a:endParaRPr lang="en-US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" y="1050827"/>
            <a:ext cx="5486400" cy="45719"/>
          </a:xfrm>
          <a:prstGeom prst="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495" y="1317345"/>
            <a:ext cx="8821270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28600" indent="-22860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dengan cara dispersi, partikel-partikel dipecah menjadi ukuran koloid.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8313" y="1989138"/>
            <a:ext cx="8326063" cy="1754326"/>
          </a:xfrm>
          <a:ln>
            <a:solidFill>
              <a:schemeClr val="tx2">
                <a:lumMod val="75000"/>
              </a:schemeClr>
            </a:solidFill>
            <a:prstDash val="dash"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indent="0" defTabSz="914400">
              <a:lnSpc>
                <a:spcPct val="150000"/>
              </a:lnSpc>
              <a:spcBef>
                <a:spcPts val="0"/>
              </a:spcBef>
              <a:buClr>
                <a:srgbClr val="FF9999"/>
              </a:buClr>
              <a:buNone/>
            </a:pPr>
            <a:r>
              <a:rPr lang="id-ID" altLang="en-US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Desintegrasi mekanis</a:t>
            </a:r>
            <a:endParaRPr lang="en-US" altLang="en-US" sz="18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defTabSz="914400">
              <a:lnSpc>
                <a:spcPct val="150000"/>
              </a:lnSpc>
              <a:spcBef>
                <a:spcPts val="0"/>
              </a:spcBef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erupakan 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cara dimana zat ditumbuk dan dihaluskan dengan penumbuk </a:t>
            </a: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koloid.</a:t>
            </a: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defTabSz="914400">
              <a:lnSpc>
                <a:spcPct val="150000"/>
              </a:lnSpc>
              <a:spcBef>
                <a:spcPts val="0"/>
              </a:spcBef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Misalnya </a:t>
            </a:r>
            <a:r>
              <a:rPr lang="id-ID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: pembuatan semen, pigmen cat.</a:t>
            </a:r>
          </a:p>
        </p:txBody>
      </p:sp>
      <p:sp>
        <p:nvSpPr>
          <p:cNvPr id="3" name="Rectangle 2"/>
          <p:cNvSpPr/>
          <p:nvPr/>
        </p:nvSpPr>
        <p:spPr>
          <a:xfrm>
            <a:off x="468312" y="3907426"/>
            <a:ext cx="8326063" cy="258532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150000"/>
              </a:lnSpc>
              <a:buClr>
                <a:srgbClr val="FF9999"/>
              </a:buClr>
              <a:buFont typeface="Arial" panose="020B0604020202020204" pitchFamily="34" charset="0"/>
              <a:buNone/>
            </a:pPr>
            <a:r>
              <a:rPr lang="id-ID" alt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Desintegrasi listrik</a:t>
            </a:r>
            <a:endParaRPr lang="en-US" altLang="en-US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id-ID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erupakan </a:t>
            </a:r>
            <a:r>
              <a:rPr lang="id-ID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cara yang menggunakan sel-sel elektrolit yang </a:t>
            </a:r>
            <a:r>
              <a:rPr lang="id-ID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dielektrolisis.</a:t>
            </a:r>
            <a:endParaRPr lang="en-US" alt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Misalnya</a:t>
            </a:r>
            <a:r>
              <a:rPr lang="id-ID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id-ID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lektrolisis </a:t>
            </a:r>
            <a:r>
              <a:rPr lang="id-ID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larutan NaOH dengan katoda logam yang akan dibuat koloid dan dialiri arus yang rapatnya besar. </a:t>
            </a:r>
            <a:r>
              <a:rPr lang="id-ID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Akibatnya, Na diendapkan di katoda dan membentuk aliase dengan logam yang ada. Aliase ini bereaksi dengan air sehingga terjadi koloid.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85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34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6517" y="1041737"/>
            <a:ext cx="8390965" cy="216982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150000"/>
              </a:lnSpc>
              <a:buClr>
                <a:srgbClr val="FF9999"/>
              </a:buClr>
              <a:buFont typeface="Arial" panose="020B0604020202020204" pitchFamily="34" charset="0"/>
              <a:buNone/>
            </a:pPr>
            <a:r>
              <a:rPr lang="id-ID" alt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Peptisas</a:t>
            </a:r>
            <a:r>
              <a:rPr lang="en-US" alt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endParaRPr lang="en-US" alt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id-ID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ndapan yang terjadi dilarutkan kembali sehingga terjadi koloid, dengan menambahkan elektrolit </a:t>
            </a:r>
            <a:r>
              <a:rPr lang="id-ID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tertentu.</a:t>
            </a:r>
            <a:endParaRPr lang="en-US" alt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Misalnya</a:t>
            </a:r>
            <a:r>
              <a:rPr lang="id-ID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: endapan Fe(OH)</a:t>
            </a:r>
            <a:r>
              <a:rPr lang="id-ID" alt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id-ID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akan larut dalam bentuk koloid bila ditambahkan larutan HCl encer.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96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35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495" y="208210"/>
            <a:ext cx="4975411" cy="981637"/>
          </a:xfrm>
          <a:prstGeom prst="rect">
            <a:avLst/>
          </a:prstGeom>
          <a:solidFill>
            <a:srgbClr val="CBCFF5">
              <a:alpha val="7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Koloid Asosiasi</a:t>
            </a:r>
            <a:endParaRPr lang="en-US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" y="1050827"/>
            <a:ext cx="5486400" cy="45719"/>
          </a:xfrm>
          <a:prstGeom prst="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495" y="1317345"/>
            <a:ext cx="8821270" cy="17027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28600" indent="-22860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Contoh : sabun, detergen</a:t>
            </a:r>
          </a:p>
          <a:p>
            <a:pPr marL="228600" indent="-22860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Molekul sabun </a:t>
            </a:r>
            <a:r>
              <a:rPr lang="id-ID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(Natrium Stearat) </a:t>
            </a:r>
            <a:r>
              <a:rPr lang="id-ID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terdiri </a:t>
            </a:r>
            <a:r>
              <a:rPr lang="id-ID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dari: </a:t>
            </a:r>
            <a:endParaRPr lang="id-ID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99"/>
              </a:buClr>
              <a:buFont typeface="Arial" panose="020B0604020202020204" pitchFamily="34" charset="0"/>
              <a:buChar char="•"/>
            </a:pPr>
            <a:r>
              <a:rPr lang="id-ID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Kepala atau bagian polar bersifat </a:t>
            </a:r>
            <a:r>
              <a:rPr lang="id-ID" altLang="en-US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hidrofilik</a:t>
            </a:r>
            <a:r>
              <a:rPr lang="id-ID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742950" lvl="1" indent="-285750">
              <a:lnSpc>
                <a:spcPct val="150000"/>
              </a:lnSpc>
              <a:buClr>
                <a:srgbClr val="FF9999"/>
              </a:buClr>
              <a:buFont typeface="Arial" panose="020B0604020202020204" pitchFamily="34" charset="0"/>
              <a:buChar char="•"/>
            </a:pPr>
            <a:r>
              <a:rPr lang="id-ID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Ekor atau nonpolar bersifat </a:t>
            </a:r>
            <a:r>
              <a:rPr lang="id-ID" altLang="en-US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hidrofobik</a:t>
            </a:r>
            <a:r>
              <a:rPr lang="id-ID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2339975" y="3500438"/>
            <a:ext cx="5329238" cy="2928937"/>
            <a:chOff x="2339975" y="3500438"/>
            <a:chExt cx="5329238" cy="2928937"/>
          </a:xfrm>
        </p:grpSpPr>
        <p:sp>
          <p:nvSpPr>
            <p:cNvPr id="51" name="Rectangle 36"/>
            <p:cNvSpPr>
              <a:spLocks noChangeArrowheads="1"/>
            </p:cNvSpPr>
            <p:nvPr/>
          </p:nvSpPr>
          <p:spPr bwMode="auto">
            <a:xfrm>
              <a:off x="5435600" y="3500438"/>
              <a:ext cx="2232025" cy="237807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Rectangle 35"/>
            <p:cNvSpPr>
              <a:spLocks noChangeArrowheads="1"/>
            </p:cNvSpPr>
            <p:nvPr/>
          </p:nvSpPr>
          <p:spPr bwMode="auto">
            <a:xfrm>
              <a:off x="2555875" y="4149725"/>
              <a:ext cx="2232025" cy="172878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Oval 29"/>
            <p:cNvSpPr>
              <a:spLocks noChangeArrowheads="1"/>
            </p:cNvSpPr>
            <p:nvPr/>
          </p:nvSpPr>
          <p:spPr bwMode="auto">
            <a:xfrm>
              <a:off x="3490913" y="5445125"/>
              <a:ext cx="720725" cy="288925"/>
            </a:xfrm>
            <a:prstGeom prst="ellipse">
              <a:avLst/>
            </a:prstGeom>
            <a:solidFill>
              <a:srgbClr val="CC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Oval 30"/>
            <p:cNvSpPr>
              <a:spLocks noChangeArrowheads="1"/>
            </p:cNvSpPr>
            <p:nvPr/>
          </p:nvSpPr>
          <p:spPr bwMode="auto">
            <a:xfrm>
              <a:off x="6300788" y="5445125"/>
              <a:ext cx="720725" cy="288925"/>
            </a:xfrm>
            <a:prstGeom prst="ellipse">
              <a:avLst/>
            </a:prstGeom>
            <a:solidFill>
              <a:srgbClr val="CC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Oval 33"/>
            <p:cNvSpPr>
              <a:spLocks noChangeArrowheads="1"/>
            </p:cNvSpPr>
            <p:nvPr/>
          </p:nvSpPr>
          <p:spPr bwMode="auto">
            <a:xfrm>
              <a:off x="3059113" y="5157788"/>
              <a:ext cx="144462" cy="714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Oval 37"/>
            <p:cNvSpPr>
              <a:spLocks noChangeArrowheads="1"/>
            </p:cNvSpPr>
            <p:nvPr/>
          </p:nvSpPr>
          <p:spPr bwMode="auto">
            <a:xfrm>
              <a:off x="6300788" y="5661025"/>
              <a:ext cx="144462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Oval 38"/>
            <p:cNvSpPr>
              <a:spLocks noChangeArrowheads="1"/>
            </p:cNvSpPr>
            <p:nvPr/>
          </p:nvSpPr>
          <p:spPr bwMode="auto">
            <a:xfrm>
              <a:off x="2987675" y="5516563"/>
              <a:ext cx="144463" cy="714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Oval 39"/>
            <p:cNvSpPr>
              <a:spLocks noChangeArrowheads="1"/>
            </p:cNvSpPr>
            <p:nvPr/>
          </p:nvSpPr>
          <p:spPr bwMode="auto">
            <a:xfrm>
              <a:off x="6300788" y="5445125"/>
              <a:ext cx="144462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Oval 40"/>
            <p:cNvSpPr>
              <a:spLocks noChangeArrowheads="1"/>
            </p:cNvSpPr>
            <p:nvPr/>
          </p:nvSpPr>
          <p:spPr bwMode="auto">
            <a:xfrm>
              <a:off x="3563938" y="5084763"/>
              <a:ext cx="144462" cy="714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Oval 41"/>
            <p:cNvSpPr>
              <a:spLocks noChangeArrowheads="1"/>
            </p:cNvSpPr>
            <p:nvPr/>
          </p:nvSpPr>
          <p:spPr bwMode="auto">
            <a:xfrm>
              <a:off x="4356100" y="5445125"/>
              <a:ext cx="144463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Oval 42"/>
            <p:cNvSpPr>
              <a:spLocks noChangeArrowheads="1"/>
            </p:cNvSpPr>
            <p:nvPr/>
          </p:nvSpPr>
          <p:spPr bwMode="auto">
            <a:xfrm>
              <a:off x="3203575" y="4724400"/>
              <a:ext cx="144463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Oval 43"/>
            <p:cNvSpPr>
              <a:spLocks noChangeArrowheads="1"/>
            </p:cNvSpPr>
            <p:nvPr/>
          </p:nvSpPr>
          <p:spPr bwMode="auto">
            <a:xfrm>
              <a:off x="3563938" y="4437063"/>
              <a:ext cx="144462" cy="714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Text Box 45"/>
            <p:cNvSpPr txBox="1">
              <a:spLocks noChangeArrowheads="1"/>
            </p:cNvSpPr>
            <p:nvPr/>
          </p:nvSpPr>
          <p:spPr bwMode="auto">
            <a:xfrm>
              <a:off x="5445125" y="6092825"/>
              <a:ext cx="22240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Kotoran</a:t>
              </a:r>
              <a:r>
                <a:rPr lang="en-US" altLang="en-US" sz="1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en-US" sz="16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terangkat</a:t>
              </a:r>
              <a:endParaRPr lang="en-GB" altLang="en-US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Text Box 46"/>
            <p:cNvSpPr txBox="1">
              <a:spLocks noChangeArrowheads="1"/>
            </p:cNvSpPr>
            <p:nvPr/>
          </p:nvSpPr>
          <p:spPr bwMode="auto">
            <a:xfrm>
              <a:off x="2339975" y="6092825"/>
              <a:ext cx="29511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Molekul</a:t>
              </a:r>
              <a:r>
                <a:rPr lang="en-US" altLang="en-US" sz="1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en-US" sz="16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deterjen</a:t>
              </a:r>
              <a:r>
                <a:rPr lang="en-US" altLang="en-US" sz="1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en-US" sz="16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menempel</a:t>
              </a:r>
              <a:endParaRPr lang="en-GB" altLang="en-US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Oval 47"/>
            <p:cNvSpPr>
              <a:spLocks noChangeArrowheads="1"/>
            </p:cNvSpPr>
            <p:nvPr/>
          </p:nvSpPr>
          <p:spPr bwMode="auto">
            <a:xfrm>
              <a:off x="4067175" y="4940300"/>
              <a:ext cx="144463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" name="Oval 48"/>
            <p:cNvSpPr>
              <a:spLocks noChangeArrowheads="1"/>
            </p:cNvSpPr>
            <p:nvPr/>
          </p:nvSpPr>
          <p:spPr bwMode="auto">
            <a:xfrm>
              <a:off x="4283075" y="5156200"/>
              <a:ext cx="144463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Oval 49"/>
            <p:cNvSpPr>
              <a:spLocks noChangeArrowheads="1"/>
            </p:cNvSpPr>
            <p:nvPr/>
          </p:nvSpPr>
          <p:spPr bwMode="auto">
            <a:xfrm>
              <a:off x="3924300" y="5229225"/>
              <a:ext cx="144463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" name="Oval 50"/>
            <p:cNvSpPr>
              <a:spLocks noChangeArrowheads="1"/>
            </p:cNvSpPr>
            <p:nvPr/>
          </p:nvSpPr>
          <p:spPr bwMode="auto">
            <a:xfrm>
              <a:off x="7019925" y="5516563"/>
              <a:ext cx="144463" cy="714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" name="Oval 51"/>
            <p:cNvSpPr>
              <a:spLocks noChangeArrowheads="1"/>
            </p:cNvSpPr>
            <p:nvPr/>
          </p:nvSpPr>
          <p:spPr bwMode="auto">
            <a:xfrm>
              <a:off x="6877050" y="5445125"/>
              <a:ext cx="144463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" name="Oval 52"/>
            <p:cNvSpPr>
              <a:spLocks noChangeArrowheads="1"/>
            </p:cNvSpPr>
            <p:nvPr/>
          </p:nvSpPr>
          <p:spPr bwMode="auto">
            <a:xfrm>
              <a:off x="6443663" y="5373688"/>
              <a:ext cx="144462" cy="714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Oval 53"/>
            <p:cNvSpPr>
              <a:spLocks noChangeArrowheads="1"/>
            </p:cNvSpPr>
            <p:nvPr/>
          </p:nvSpPr>
          <p:spPr bwMode="auto">
            <a:xfrm>
              <a:off x="6659563" y="5373688"/>
              <a:ext cx="144462" cy="714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" name="Oval 54"/>
            <p:cNvSpPr>
              <a:spLocks noChangeArrowheads="1"/>
            </p:cNvSpPr>
            <p:nvPr/>
          </p:nvSpPr>
          <p:spPr bwMode="auto">
            <a:xfrm>
              <a:off x="6156325" y="5589588"/>
              <a:ext cx="144463" cy="714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" name="Oval 55"/>
            <p:cNvSpPr>
              <a:spLocks noChangeArrowheads="1"/>
            </p:cNvSpPr>
            <p:nvPr/>
          </p:nvSpPr>
          <p:spPr bwMode="auto">
            <a:xfrm>
              <a:off x="6443663" y="5734050"/>
              <a:ext cx="144462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" name="Oval 56"/>
            <p:cNvSpPr>
              <a:spLocks noChangeArrowheads="1"/>
            </p:cNvSpPr>
            <p:nvPr/>
          </p:nvSpPr>
          <p:spPr bwMode="auto">
            <a:xfrm>
              <a:off x="6659563" y="5734050"/>
              <a:ext cx="144462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" name="Oval 57"/>
            <p:cNvSpPr>
              <a:spLocks noChangeArrowheads="1"/>
            </p:cNvSpPr>
            <p:nvPr/>
          </p:nvSpPr>
          <p:spPr bwMode="auto">
            <a:xfrm>
              <a:off x="6877050" y="5661025"/>
              <a:ext cx="144463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" name="Oval 58"/>
            <p:cNvSpPr>
              <a:spLocks noChangeArrowheads="1"/>
            </p:cNvSpPr>
            <p:nvPr/>
          </p:nvSpPr>
          <p:spPr bwMode="auto">
            <a:xfrm>
              <a:off x="4067175" y="4724400"/>
              <a:ext cx="144463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" name="Oval 59"/>
            <p:cNvSpPr>
              <a:spLocks noChangeArrowheads="1"/>
            </p:cNvSpPr>
            <p:nvPr/>
          </p:nvSpPr>
          <p:spPr bwMode="auto">
            <a:xfrm>
              <a:off x="4140200" y="4437063"/>
              <a:ext cx="144463" cy="714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" name="Oval 60"/>
            <p:cNvSpPr>
              <a:spLocks noChangeArrowheads="1"/>
            </p:cNvSpPr>
            <p:nvPr/>
          </p:nvSpPr>
          <p:spPr bwMode="auto">
            <a:xfrm>
              <a:off x="4427538" y="4724400"/>
              <a:ext cx="144462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3" name="Oval 62"/>
            <p:cNvSpPr>
              <a:spLocks noChangeArrowheads="1"/>
            </p:cNvSpPr>
            <p:nvPr/>
          </p:nvSpPr>
          <p:spPr bwMode="auto">
            <a:xfrm>
              <a:off x="2771775" y="4941888"/>
              <a:ext cx="144463" cy="714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4" name="Oval 63"/>
            <p:cNvSpPr>
              <a:spLocks noChangeArrowheads="1"/>
            </p:cNvSpPr>
            <p:nvPr/>
          </p:nvSpPr>
          <p:spPr bwMode="auto">
            <a:xfrm>
              <a:off x="2987675" y="4437063"/>
              <a:ext cx="144463" cy="714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63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36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175933" y="2524671"/>
            <a:ext cx="8820150" cy="2497137"/>
            <a:chOff x="323850" y="4148138"/>
            <a:chExt cx="8820150" cy="2497137"/>
          </a:xfrm>
        </p:grpSpPr>
        <p:sp>
          <p:nvSpPr>
            <p:cNvPr id="40" name="AutoShape 11"/>
            <p:cNvSpPr>
              <a:spLocks noChangeArrowheads="1"/>
            </p:cNvSpPr>
            <p:nvPr/>
          </p:nvSpPr>
          <p:spPr bwMode="auto">
            <a:xfrm>
              <a:off x="323850" y="4508500"/>
              <a:ext cx="7488238" cy="5603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Oval 12"/>
            <p:cNvSpPr>
              <a:spLocks noChangeArrowheads="1"/>
            </p:cNvSpPr>
            <p:nvPr/>
          </p:nvSpPr>
          <p:spPr bwMode="auto">
            <a:xfrm>
              <a:off x="7812088" y="4148138"/>
              <a:ext cx="1260475" cy="126206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8F75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1476375" y="5876925"/>
              <a:ext cx="358775" cy="288925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Rectangle 14"/>
            <p:cNvSpPr>
              <a:spLocks noChangeArrowheads="1"/>
            </p:cNvSpPr>
            <p:nvPr/>
          </p:nvSpPr>
          <p:spPr bwMode="auto">
            <a:xfrm>
              <a:off x="1476375" y="6308725"/>
              <a:ext cx="360363" cy="287338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8F75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Text Box 15"/>
            <p:cNvSpPr txBox="1">
              <a:spLocks noChangeArrowheads="1"/>
            </p:cNvSpPr>
            <p:nvPr/>
          </p:nvSpPr>
          <p:spPr bwMode="auto">
            <a:xfrm>
              <a:off x="2051050" y="6308725"/>
              <a:ext cx="2159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Suka air / Hidrofilik</a:t>
              </a:r>
              <a:endParaRPr lang="en-GB" alt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Text Box 16"/>
            <p:cNvSpPr txBox="1">
              <a:spLocks noChangeArrowheads="1"/>
            </p:cNvSpPr>
            <p:nvPr/>
          </p:nvSpPr>
          <p:spPr bwMode="auto">
            <a:xfrm>
              <a:off x="1979613" y="5876925"/>
              <a:ext cx="2159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Benci air / Hidrofobik</a:t>
              </a:r>
              <a:endParaRPr lang="en-GB" alt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3059113" y="5157788"/>
              <a:ext cx="13684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Ekor</a:t>
              </a:r>
              <a:endParaRPr lang="en-GB" altLang="en-US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Text Box 19"/>
            <p:cNvSpPr txBox="1">
              <a:spLocks noChangeArrowheads="1"/>
            </p:cNvSpPr>
            <p:nvPr/>
          </p:nvSpPr>
          <p:spPr bwMode="auto">
            <a:xfrm>
              <a:off x="7775575" y="5519625"/>
              <a:ext cx="13684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Kepala</a:t>
              </a:r>
              <a:endParaRPr lang="en-GB" altLang="en-US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347290" y="4292600"/>
              <a:ext cx="8756369" cy="1109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en-US" sz="18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							                   O</a:t>
              </a: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altLang="en-US" sz="18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CH</a:t>
              </a:r>
              <a:r>
                <a:rPr lang="en-US" altLang="en-US" sz="1800" b="1" baseline="-25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  <a:r>
                <a:rPr lang="en-US" altLang="en-US" sz="18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-CH</a:t>
              </a:r>
              <a:r>
                <a:rPr lang="en-US" altLang="en-US" sz="1800" b="1" baseline="-25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r>
                <a:rPr lang="en-US" altLang="en-US" sz="18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-CH</a:t>
              </a:r>
              <a:r>
                <a:rPr lang="en-US" altLang="en-US" sz="1800" b="1" baseline="-25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r>
                <a:rPr lang="en-US" altLang="en-US" sz="18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-CH</a:t>
              </a:r>
              <a:r>
                <a:rPr lang="en-US" altLang="en-US" sz="1800" b="1" baseline="-25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r>
                <a:rPr lang="en-US" altLang="en-US" sz="18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-CH</a:t>
              </a:r>
              <a:r>
                <a:rPr lang="en-US" altLang="en-US" sz="1800" b="1" baseline="-25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r>
                <a:rPr lang="en-US" altLang="en-US" sz="18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-CH</a:t>
              </a:r>
              <a:r>
                <a:rPr lang="en-US" altLang="en-US" sz="1800" b="1" baseline="-25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r>
                <a:rPr lang="en-US" altLang="en-US" sz="18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-CH</a:t>
              </a:r>
              <a:r>
                <a:rPr lang="en-US" altLang="en-US" sz="1800" b="1" baseline="-25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r>
                <a:rPr lang="en-US" altLang="en-US" sz="18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-CH</a:t>
              </a:r>
              <a:r>
                <a:rPr lang="en-US" altLang="en-US" sz="1800" b="1" baseline="-25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r>
                <a:rPr lang="en-US" altLang="en-US" sz="18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-CH</a:t>
              </a:r>
              <a:r>
                <a:rPr lang="en-US" altLang="en-US" sz="1800" b="1" baseline="-25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r>
                <a:rPr lang="en-US" altLang="en-US" sz="18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-CH</a:t>
              </a:r>
              <a:r>
                <a:rPr lang="en-US" altLang="en-US" sz="1800" b="1" baseline="-25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r>
                <a:rPr lang="en-US" altLang="en-US" sz="18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-CH</a:t>
              </a:r>
              <a:r>
                <a:rPr lang="en-US" altLang="en-US" sz="1800" b="1" baseline="-25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r>
                <a:rPr lang="en-US" altLang="en-US" sz="18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-CH</a:t>
              </a:r>
              <a:r>
                <a:rPr lang="en-US" altLang="en-US" sz="1800" b="1" baseline="-25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r>
                <a:rPr lang="en-US" altLang="en-US" sz="18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-CH</a:t>
              </a:r>
              <a:r>
                <a:rPr lang="en-US" altLang="en-US" sz="1800" b="1" baseline="-25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r>
                <a:rPr lang="en-US" altLang="en-US" sz="18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-CH</a:t>
              </a:r>
              <a:r>
                <a:rPr lang="en-US" altLang="en-US" sz="1800" b="1" baseline="-25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r>
                <a:rPr lang="en-US" altLang="en-US" sz="16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-</a:t>
              </a:r>
              <a:r>
                <a:rPr lang="en-US" altLang="en-US" sz="18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CH</a:t>
              </a:r>
              <a:r>
                <a:rPr lang="en-US" altLang="en-US" sz="1800" b="1" baseline="-25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r>
                <a:rPr lang="en-US" altLang="en-US" sz="18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-- C-O-Na+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GB" altLang="en-US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47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2" y="0"/>
            <a:ext cx="8633010" cy="981637"/>
          </a:xfrm>
          <a:prstGeom prst="rect">
            <a:avLst/>
          </a:prstGeom>
          <a:solidFill>
            <a:srgbClr val="FFCCFF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Manfaat</a:t>
            </a:r>
            <a:r>
              <a:rPr lang="en-US" sz="2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Sistem</a:t>
            </a:r>
            <a:r>
              <a:rPr lang="en-US" sz="2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Koloid</a:t>
            </a:r>
            <a:endParaRPr lang="en-US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552" y="822227"/>
            <a:ext cx="8869680" cy="53788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37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xmlns="" id="{9AB4699D-9267-41AA-B436-0F62010159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396301"/>
              </p:ext>
            </p:extLst>
          </p:nvPr>
        </p:nvGraphicFramePr>
        <p:xfrm>
          <a:off x="1264022" y="1801907"/>
          <a:ext cx="6817659" cy="3617258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37150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025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5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Jenis industri</a:t>
                      </a:r>
                      <a:endParaRPr lang="id-ID" sz="1600" b="1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91" marR="68591" marT="0" marB="0" anchor="ctr"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Contoh aplikasi</a:t>
                      </a:r>
                      <a:endParaRPr lang="id-ID" sz="1600" b="1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91" marR="68591" marT="0" marB="0" anchor="ctr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89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17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Industri makanan</a:t>
                      </a:r>
                    </a:p>
                  </a:txBody>
                  <a:tcPr marL="68591" marR="68591" marT="0" marB="0"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17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Keju, mentega, susu, saus salad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33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v-SE" sz="17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Industri kosmetika dan perawatan tubuh</a:t>
                      </a:r>
                    </a:p>
                  </a:txBody>
                  <a:tcPr marL="68591" marR="68591" marT="0" marB="0"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17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Krim, pasta gigi, sabun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89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17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Industri cat</a:t>
                      </a:r>
                    </a:p>
                  </a:txBody>
                  <a:tcPr marL="68591" marR="68591" marT="0" marB="0"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17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Cat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85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17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Industri kebutuhan rumah tangga</a:t>
                      </a:r>
                    </a:p>
                  </a:txBody>
                  <a:tcPr marL="68591" marR="68591" marT="0" marB="0"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17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Sabun, deterjen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89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17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Industri pertanian</a:t>
                      </a:r>
                    </a:p>
                  </a:txBody>
                  <a:tcPr marL="68591" marR="68591" marT="0" marB="0"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17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Peptisida dan insektisida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33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17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Industri farmasi</a:t>
                      </a:r>
                    </a:p>
                  </a:txBody>
                  <a:tcPr marL="68591" marR="68591" marT="0" marB="0"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7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Minyak ikan, pensilin untuk suntikan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21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2" y="67235"/>
            <a:ext cx="8633010" cy="981637"/>
          </a:xfrm>
          <a:prstGeom prst="rect">
            <a:avLst/>
          </a:prstGeom>
          <a:solidFill>
            <a:srgbClr val="374557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Koloid</a:t>
            </a:r>
            <a:r>
              <a:rPr lang="en-US" sz="2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552" y="889462"/>
            <a:ext cx="8869680" cy="53788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4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CD62F4EA-CA2B-4E48-9711-3C9ED97FC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2" y="1700213"/>
            <a:ext cx="8633009" cy="46085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sz="19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Sistem koloid terdiri atas </a:t>
            </a:r>
            <a:r>
              <a:rPr lang="id-ID" sz="1900" b="1" dirty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fase terdispersi </a:t>
            </a:r>
            <a:r>
              <a:rPr lang="id-ID" sz="19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dengan ukuran tertentu dengan </a:t>
            </a:r>
            <a:r>
              <a:rPr lang="id-ID" sz="1900" b="1" dirty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medium pendispersi</a:t>
            </a:r>
            <a:r>
              <a:rPr lang="id-ID" sz="19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. </a:t>
            </a:r>
            <a:endParaRPr lang="en-US" sz="1900" dirty="0" smtClean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sz="19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Zat </a:t>
            </a:r>
            <a:r>
              <a:rPr lang="id-ID" sz="19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yang didispersikan disebut fase terdispersi, sedangkan medium yang digunakan untuk mendispersi disebut medium pendispersi.	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sz="19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Koloid </a:t>
            </a:r>
            <a:r>
              <a:rPr lang="id-ID" sz="19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juga dinamakan dispersi koloid </a:t>
            </a:r>
            <a:r>
              <a:rPr lang="en-US" sz="19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/ </a:t>
            </a:r>
            <a:r>
              <a:rPr lang="id-ID" sz="19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suspensi koloid </a:t>
            </a:r>
            <a:r>
              <a:rPr lang="id-ID" sz="19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adalah </a:t>
            </a:r>
            <a:r>
              <a:rPr lang="id-ID" sz="1900" b="1" dirty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campuran pertengahan antara larutan sejati dan suspensi.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sz="19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Contoh </a:t>
            </a:r>
            <a:r>
              <a:rPr lang="id-ID" sz="19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koloid : </a:t>
            </a:r>
            <a:r>
              <a:rPr lang="id-ID" sz="1900" b="1" dirty="0">
                <a:solidFill>
                  <a:srgbClr val="FF9999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susu segar</a:t>
            </a:r>
            <a:r>
              <a:rPr lang="id-ID" sz="19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, yang terdiri dari butiran lemak sangat kecil yang tersebar dalam fase berair yang juga mengandung </a:t>
            </a:r>
            <a:r>
              <a:rPr lang="id-ID" sz="1900" i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kasein (suatu protein)</a:t>
            </a:r>
            <a:r>
              <a:rPr lang="id-ID" sz="19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dan beberapa bahan lain.</a:t>
            </a:r>
          </a:p>
        </p:txBody>
      </p:sp>
    </p:spTree>
    <p:extLst>
      <p:ext uri="{BB962C8B-B14F-4D97-AF65-F5344CB8AC3E}">
        <p14:creationId xmlns:p14="http://schemas.microsoft.com/office/powerpoint/2010/main" val="20206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2" y="0"/>
            <a:ext cx="8633010" cy="981637"/>
          </a:xfrm>
          <a:prstGeom prst="rect">
            <a:avLst/>
          </a:prstGeom>
          <a:solidFill>
            <a:srgbClr val="FFCCFF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Suspensi</a:t>
            </a:r>
            <a:endParaRPr lang="en-US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552" y="822227"/>
            <a:ext cx="8869680" cy="53788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5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3563ADC6-CD82-4B09-ABD8-CD781A233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2" y="1916113"/>
            <a:ext cx="8633010" cy="43211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sz="19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Suspensi </a:t>
            </a:r>
            <a:r>
              <a:rPr lang="id-ID" sz="19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adalah</a:t>
            </a:r>
            <a:r>
              <a:rPr lang="id-ID" sz="1900" b="1" dirty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sistem yang sekurang-kurangnya terdapat satu komponen partikel yang relatif besar </a:t>
            </a:r>
            <a:r>
              <a:rPr lang="en-US" sz="1900" b="1" dirty="0" smtClean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yang </a:t>
            </a:r>
            <a:r>
              <a:rPr lang="id-ID" sz="1900" b="1" dirty="0" smtClean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merata </a:t>
            </a:r>
            <a:r>
              <a:rPr lang="id-ID" sz="1900" b="1" dirty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dalam komponen lainnya</a:t>
            </a:r>
            <a:r>
              <a:rPr lang="id-ID" sz="19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rgbClr val="FF9999"/>
              </a:buClr>
              <a:buFont typeface="Wingdings" panose="05000000000000000000" pitchFamily="2" charset="2"/>
              <a:buChar char="§"/>
            </a:pPr>
            <a:endParaRPr lang="id-ID" sz="19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sz="19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Contoh suspensi : jika kita mencampurkan </a:t>
            </a:r>
            <a:r>
              <a:rPr lang="id-ID" sz="1900" b="1" dirty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tepung terigu dengan air </a:t>
            </a:r>
            <a:r>
              <a:rPr lang="id-ID" sz="19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maka tepung terigu tersebut tidak bisa larut. Tepung terigu akan memisah (mengendap) jika didiamkan beberapa saat. Partikel tepung dalam suspensi akan mengendap akibat pengaruh gravitasi.</a:t>
            </a:r>
          </a:p>
        </p:txBody>
      </p:sp>
    </p:spTree>
    <p:extLst>
      <p:ext uri="{BB962C8B-B14F-4D97-AF65-F5344CB8AC3E}">
        <p14:creationId xmlns:p14="http://schemas.microsoft.com/office/powerpoint/2010/main" val="427861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6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7918" y="751345"/>
            <a:ext cx="8928847" cy="47888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defTabSz="685800">
              <a:lnSpc>
                <a:spcPct val="150000"/>
              </a:lnSpc>
              <a:spcBef>
                <a:spcPct val="0"/>
              </a:spcBef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Dalam laboratorium, kita sering </a:t>
            </a:r>
            <a:r>
              <a:rPr lang="id-ID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perlu </a:t>
            </a:r>
            <a:r>
              <a:rPr lang="id-ID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memisahkan endapan tersuspensi dari </a:t>
            </a:r>
            <a:r>
              <a:rPr lang="en-US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suatu</a:t>
            </a:r>
            <a:r>
              <a:rPr lang="en-US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id-ID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campuran </a:t>
            </a:r>
            <a:r>
              <a:rPr lang="en-US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be</a:t>
            </a:r>
            <a:r>
              <a:rPr lang="id-ID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reaksi</a:t>
            </a:r>
            <a:r>
              <a:rPr lang="id-ID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.</a:t>
            </a:r>
            <a:endParaRPr lang="en-US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342900" indent="-342900" defTabSz="685800">
              <a:lnSpc>
                <a:spcPct val="150000"/>
              </a:lnSpc>
              <a:spcBef>
                <a:spcPct val="0"/>
              </a:spcBef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Salah satu metode </a:t>
            </a:r>
            <a:r>
              <a:rPr lang="en-US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adalah</a:t>
            </a:r>
            <a:r>
              <a:rPr lang="en-US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dengan</a:t>
            </a:r>
            <a:r>
              <a:rPr lang="en-US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penyaringan</a:t>
            </a:r>
            <a:r>
              <a:rPr lang="en-US" sz="2000" b="1" dirty="0" smtClean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(</a:t>
            </a:r>
            <a:r>
              <a:rPr lang="en-US" sz="2000" b="1" dirty="0" err="1" smtClean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filtrasi</a:t>
            </a:r>
            <a:r>
              <a:rPr lang="en-US" sz="2000" b="1" dirty="0" smtClean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)</a:t>
            </a:r>
            <a:r>
              <a:rPr lang="id-ID" b="1" dirty="0" smtClean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.</a:t>
            </a:r>
            <a:r>
              <a:rPr lang="id-ID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endParaRPr lang="en-US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800100" lvl="1" indent="-342900" defTabSz="685800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d-ID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Campuran yang mengandung materi tersuspensi dilewatkan melalui penyaring (filter). </a:t>
            </a:r>
            <a:endParaRPr lang="en-US" dirty="0" smtClean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800100" lvl="1" indent="-342900" defTabSz="685800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Dasar</a:t>
            </a:r>
            <a:r>
              <a:rPr lang="en-US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yang </a:t>
            </a:r>
            <a:r>
              <a:rPr lang="en-US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digunakan</a:t>
            </a:r>
            <a:r>
              <a:rPr lang="en-US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adalah</a:t>
            </a:r>
            <a:r>
              <a:rPr lang="en-US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id-ID" b="1" dirty="0" smtClean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kecenderungan </a:t>
            </a:r>
            <a:r>
              <a:rPr lang="id-ID" b="1" dirty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suspensi untuk mengendap karena pengaruh </a:t>
            </a:r>
            <a:r>
              <a:rPr lang="id-ID" b="1" dirty="0" smtClean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gravitasi</a:t>
            </a:r>
            <a:r>
              <a:rPr lang="en-US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.</a:t>
            </a:r>
          </a:p>
          <a:p>
            <a:pPr marL="800100" lvl="1" indent="-342900" defTabSz="685800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Proses </a:t>
            </a:r>
            <a:r>
              <a:rPr lang="en-US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tersebut</a:t>
            </a:r>
            <a:r>
              <a:rPr lang="en-US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dapat</a:t>
            </a:r>
            <a:r>
              <a:rPr lang="en-US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dibantu</a:t>
            </a:r>
            <a:r>
              <a:rPr lang="en-US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dengan</a:t>
            </a:r>
            <a:r>
              <a:rPr lang="en-US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id-ID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menggunakan </a:t>
            </a:r>
            <a:r>
              <a:rPr lang="id-ID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sentrifus (</a:t>
            </a:r>
            <a:r>
              <a:rPr lang="id-ID" b="1" i="1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centrif</a:t>
            </a:r>
            <a:r>
              <a:rPr lang="en-US" b="1" i="1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uge</a:t>
            </a:r>
            <a:r>
              <a:rPr lang="id-ID" b="1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)</a:t>
            </a:r>
            <a:r>
              <a:rPr lang="id-ID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. </a:t>
            </a:r>
            <a:endParaRPr lang="en-US" dirty="0" smtClean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800100" lvl="1" indent="-342900" defTabSz="685800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d-ID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Dengan </a:t>
            </a:r>
            <a:r>
              <a:rPr lang="id-ID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sentrifus, campuran diputar dengan cepat, dan gaya sentrifugal yang dihasilkannya bekerja sebagai gravitasi buatan yang sangat kuat yang mendorong endapan ke dasar wadah.</a:t>
            </a:r>
            <a:endParaRPr lang="en-US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9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7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8090" y="1922902"/>
            <a:ext cx="3199428" cy="2709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71" y="564776"/>
            <a:ext cx="2926803" cy="39053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8854" y="4632205"/>
            <a:ext cx="7468519" cy="1287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Meletakkan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sampel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suspensi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tube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secara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seragam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Set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kecepatan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putar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waktu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diinginkan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Setelah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selesai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akan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terlihat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endapan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campuran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tersebut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35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37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8</a:t>
            </a:fld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xmlns="" id="{89AF9EC7-2A04-4528-B7C4-445F17A119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39106"/>
              </p:ext>
            </p:extLst>
          </p:nvPr>
        </p:nvGraphicFramePr>
        <p:xfrm>
          <a:off x="322729" y="721020"/>
          <a:ext cx="8601449" cy="51210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99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06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839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75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9216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Sifat Sistem</a:t>
                      </a:r>
                    </a:p>
                  </a:txBody>
                  <a:tcPr marL="91446" marR="91446" marT="45713" marB="45713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Larutan</a:t>
                      </a:r>
                    </a:p>
                  </a:txBody>
                  <a:tcPr marL="91446" marR="91446" marT="45713" marB="45713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Koloid</a:t>
                      </a:r>
                    </a:p>
                  </a:txBody>
                  <a:tcPr marL="91446" marR="91446" marT="45713" marB="45713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Suspensi</a:t>
                      </a:r>
                    </a:p>
                  </a:txBody>
                  <a:tcPr marL="91446" marR="91446" marT="45713" marB="45713"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9282">
                <a:tc>
                  <a:txBody>
                    <a:bodyPr/>
                    <a:lstStyle/>
                    <a:p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Bentuk</a:t>
                      </a:r>
                      <a:r>
                        <a:rPr lang="id-ID" sz="17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Campuran</a:t>
                      </a:r>
                      <a:endParaRPr lang="id-ID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6" marR="91446" marT="45713" marB="45713" anchor="ctr"/>
                </a:tc>
                <a:tc>
                  <a:txBody>
                    <a:bodyPr/>
                    <a:lstStyle/>
                    <a:p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homogen</a:t>
                      </a:r>
                    </a:p>
                  </a:txBody>
                  <a:tcPr marL="91446" marR="91446" marT="45713" marB="45713" anchor="ctr"/>
                </a:tc>
                <a:tc>
                  <a:txBody>
                    <a:bodyPr/>
                    <a:lstStyle/>
                    <a:p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Homogen,</a:t>
                      </a:r>
                      <a:r>
                        <a:rPr lang="id-ID" sz="17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tetapi bersifat heterogen dengan ultramikroskop</a:t>
                      </a:r>
                      <a:endParaRPr lang="id-ID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6" marR="91446" marT="45713" marB="45713" anchor="ctr"/>
                </a:tc>
                <a:tc>
                  <a:txBody>
                    <a:bodyPr/>
                    <a:lstStyle/>
                    <a:p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heterogen</a:t>
                      </a:r>
                    </a:p>
                  </a:txBody>
                  <a:tcPr marL="91446" marR="91446" marT="45713" marB="45713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1494">
                <a:tc>
                  <a:txBody>
                    <a:bodyPr/>
                    <a:lstStyle/>
                    <a:p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Bentuk</a:t>
                      </a:r>
                      <a:r>
                        <a:rPr lang="id-ID" sz="17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Dispersi</a:t>
                      </a:r>
                      <a:endParaRPr lang="id-ID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6" marR="91446" marT="45713" marB="45713" anchor="ctr"/>
                </a:tc>
                <a:tc>
                  <a:txBody>
                    <a:bodyPr/>
                    <a:lstStyle/>
                    <a:p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Dispersi</a:t>
                      </a:r>
                      <a:r>
                        <a:rPr lang="id-ID" sz="17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molekular</a:t>
                      </a:r>
                      <a:endParaRPr lang="id-ID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6" marR="91446" marT="45713" marB="45713" anchor="ctr"/>
                </a:tc>
                <a:tc>
                  <a:txBody>
                    <a:bodyPr/>
                    <a:lstStyle/>
                    <a:p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Dispersi padatan (dispersi koloid)</a:t>
                      </a:r>
                    </a:p>
                  </a:txBody>
                  <a:tcPr marL="91446" marR="91446" marT="45713" marB="45713" anchor="ctr"/>
                </a:tc>
                <a:tc>
                  <a:txBody>
                    <a:bodyPr/>
                    <a:lstStyle/>
                    <a:p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Dispersi</a:t>
                      </a:r>
                      <a:r>
                        <a:rPr lang="id-ID" sz="17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kasar</a:t>
                      </a:r>
                      <a:endParaRPr lang="id-ID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6" marR="91446" marT="45713" marB="45713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14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Ukuran diameter</a:t>
                      </a:r>
                    </a:p>
                    <a:p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partikel</a:t>
                      </a:r>
                    </a:p>
                  </a:txBody>
                  <a:tcPr marL="91446" marR="91446" marT="45713" marB="45713" anchor="ctr"/>
                </a:tc>
                <a:tc>
                  <a:txBody>
                    <a:bodyPr/>
                    <a:lstStyle/>
                    <a:p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&lt; 10</a:t>
                      </a:r>
                      <a:r>
                        <a:rPr lang="id-ID" sz="1700" baseline="30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-7</a:t>
                      </a:r>
                      <a:r>
                        <a:rPr lang="id-ID" sz="17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cm</a:t>
                      </a:r>
                      <a:endParaRPr lang="id-ID" sz="1700" baseline="30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6" marR="91446" marT="45713" marB="45713" anchor="ctr"/>
                </a:tc>
                <a:tc>
                  <a:txBody>
                    <a:bodyPr/>
                    <a:lstStyle/>
                    <a:p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r>
                        <a:rPr lang="id-ID" sz="1700" baseline="30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-7</a:t>
                      </a:r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– 10</a:t>
                      </a:r>
                      <a:r>
                        <a:rPr lang="id-ID" sz="1700" baseline="30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-5 </a:t>
                      </a:r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cm</a:t>
                      </a:r>
                    </a:p>
                  </a:txBody>
                  <a:tcPr marL="91446" marR="91446" marT="45713" marB="45713" anchor="ctr"/>
                </a:tc>
                <a:tc>
                  <a:txBody>
                    <a:bodyPr/>
                    <a:lstStyle/>
                    <a:p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&gt; 10</a:t>
                      </a:r>
                      <a:r>
                        <a:rPr lang="id-ID" sz="1700" baseline="30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-5</a:t>
                      </a:r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cm</a:t>
                      </a:r>
                    </a:p>
                  </a:txBody>
                  <a:tcPr marL="91446" marR="91446" marT="45713" marB="45713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9282">
                <a:tc>
                  <a:txBody>
                    <a:bodyPr/>
                    <a:lstStyle/>
                    <a:p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Pengamatan fase terdispersi</a:t>
                      </a:r>
                      <a:r>
                        <a:rPr lang="id-ID" sz="17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dan medium pendispersi</a:t>
                      </a:r>
                      <a:endParaRPr lang="id-ID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6" marR="91446" marT="45713" marB="45713" anchor="ctr"/>
                </a:tc>
                <a:tc>
                  <a:txBody>
                    <a:bodyPr/>
                    <a:lstStyle/>
                    <a:p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Tak tampak dengan ultramikroskop</a:t>
                      </a:r>
                    </a:p>
                  </a:txBody>
                  <a:tcPr marL="91446" marR="91446" marT="45713" marB="45713" anchor="ctr"/>
                </a:tc>
                <a:tc>
                  <a:txBody>
                    <a:bodyPr/>
                    <a:lstStyle/>
                    <a:p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Tampak</a:t>
                      </a:r>
                      <a:r>
                        <a:rPr lang="id-ID" sz="17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pada ultramikroskop</a:t>
                      </a:r>
                      <a:endParaRPr lang="id-ID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6" marR="91446" marT="45713" marB="45713" anchor="ctr"/>
                </a:tc>
                <a:tc>
                  <a:txBody>
                    <a:bodyPr/>
                    <a:lstStyle/>
                    <a:p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Mikroskop biasa</a:t>
                      </a:r>
                    </a:p>
                  </a:txBody>
                  <a:tcPr marL="91446" marR="91446" marT="45713" marB="45713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9282">
                <a:tc>
                  <a:txBody>
                    <a:bodyPr/>
                    <a:lstStyle/>
                    <a:p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Cara pemisahan</a:t>
                      </a:r>
                    </a:p>
                  </a:txBody>
                  <a:tcPr marL="91446" marR="91446" marT="45713" marB="45713" anchor="ctr"/>
                </a:tc>
                <a:tc>
                  <a:txBody>
                    <a:bodyPr/>
                    <a:lstStyle/>
                    <a:p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Tidak dapat disaring</a:t>
                      </a:r>
                    </a:p>
                  </a:txBody>
                  <a:tcPr marL="91446" marR="91446" marT="45713" marB="45713" anchor="ctr"/>
                </a:tc>
                <a:tc>
                  <a:txBody>
                    <a:bodyPr/>
                    <a:lstStyle/>
                    <a:p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Tidak dapat disaring,</a:t>
                      </a:r>
                      <a:r>
                        <a:rPr lang="id-ID" sz="17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kecuali dengan penyaring ultra</a:t>
                      </a:r>
                      <a:endParaRPr lang="id-ID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6" marR="91446" marT="45713" marB="45713" anchor="ctr"/>
                </a:tc>
                <a:tc>
                  <a:txBody>
                    <a:bodyPr/>
                    <a:lstStyle/>
                    <a:p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Dapat disaring</a:t>
                      </a:r>
                    </a:p>
                  </a:txBody>
                  <a:tcPr marL="91446" marR="91446" marT="45713" marB="45713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0665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</a:t>
                      </a:r>
                      <a:r>
                        <a:rPr lang="id-ID" sz="17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ontoh</a:t>
                      </a:r>
                      <a:endParaRPr lang="id-ID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6" marR="91446" marT="45713" marB="45713" anchor="ctr"/>
                </a:tc>
                <a:tc>
                  <a:txBody>
                    <a:bodyPr/>
                    <a:lstStyle/>
                    <a:p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Larutan gula</a:t>
                      </a:r>
                    </a:p>
                  </a:txBody>
                  <a:tcPr marL="91446" marR="91446" marT="45713" marB="45713" anchor="ctr"/>
                </a:tc>
                <a:tc>
                  <a:txBody>
                    <a:bodyPr/>
                    <a:lstStyle/>
                    <a:p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Tinta, susu</a:t>
                      </a:r>
                    </a:p>
                  </a:txBody>
                  <a:tcPr marL="91446" marR="91446" marT="45713" marB="45713" anchor="ctr"/>
                </a:tc>
                <a:tc>
                  <a:txBody>
                    <a:bodyPr/>
                    <a:lstStyle/>
                    <a:p>
                      <a:r>
                        <a:rPr lang="id-ID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Campuran tepung dan </a:t>
                      </a:r>
                      <a:r>
                        <a:rPr lang="id-ID" sz="17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air</a:t>
                      </a:r>
                      <a:endParaRPr lang="id-ID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6" marR="91446" marT="45713" marB="45713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1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9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" r="5923"/>
          <a:stretch/>
        </p:blipFill>
        <p:spPr>
          <a:xfrm>
            <a:off x="1197522" y="146718"/>
            <a:ext cx="3482789" cy="30123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267" y="3898447"/>
            <a:ext cx="3425667" cy="25692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45440" y="2957153"/>
            <a:ext cx="5970494" cy="941294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15334" y="313848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algn="r"/>
            <a:r>
              <a:rPr lang="en-US" sz="3600" b="1" dirty="0">
                <a:solidFill>
                  <a:srgbClr val="4F315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SISTEM </a:t>
            </a:r>
            <a:r>
              <a:rPr lang="en-US" sz="3600" b="1" dirty="0" smtClean="0">
                <a:solidFill>
                  <a:srgbClr val="4F315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KOLOID</a:t>
            </a:r>
            <a:endParaRPr lang="en-US" sz="3600" b="1" dirty="0">
              <a:solidFill>
                <a:srgbClr val="4F315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5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3542</TotalTime>
  <Words>1834</Words>
  <Application>Microsoft Office PowerPoint</Application>
  <PresentationFormat>On-screen Show (4:3)</PresentationFormat>
  <Paragraphs>349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Corbel</vt:lpstr>
      <vt:lpstr>Segoe UI</vt:lpstr>
      <vt:lpstr>Segoe UI Black</vt:lpstr>
      <vt:lpstr>Wingdings</vt:lpstr>
      <vt:lpstr>Office Theme</vt:lpstr>
      <vt:lpstr>PowerPoint Presentation</vt:lpstr>
      <vt:lpstr>Campuran berdasarkan ukuran partikelnya, dibedakan menjadi 3 golongan umum: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Aida Ramadhani</dc:creator>
  <cp:lastModifiedBy>Aida Ramadhani</cp:lastModifiedBy>
  <cp:revision>161</cp:revision>
  <dcterms:created xsi:type="dcterms:W3CDTF">2020-04-15T11:40:03Z</dcterms:created>
  <dcterms:modified xsi:type="dcterms:W3CDTF">2020-04-26T12:59:09Z</dcterms:modified>
</cp:coreProperties>
</file>