
<file path=[Content_Types].xml><?xml version="1.0" encoding="utf-8"?>
<Types xmlns="http://schemas.openxmlformats.org/package/2006/content-types">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5"/>
  </p:sldMasterIdLst>
  <p:notesMasterIdLst>
    <p:notesMasterId r:id="rId6"/>
  </p:notesMasterIdLst>
  <p:sldIdLst>
    <p:sldId id="256" r:id="rId7"/>
    <p:sldId id="257" r:id="rId8"/>
    <p:sldId id="258" r:id="rId9"/>
    <p:sldId id="259" r:id="rId10"/>
    <p:sldId id="260" r:id="rId11"/>
    <p:sldId id="261" r:id="rId12"/>
    <p:sldId id="262" r:id="rId13"/>
    <p:sldId id="263" r:id="rId14"/>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tableStyles.xml><?xml version="1.0" encoding="utf-8"?>
<a:tblStyleLst xmlns:a="http://schemas.openxmlformats.org/drawingml/2006/main" xmlns:r="http://schemas.openxmlformats.org/officeDocument/2006/relationships" def="{1F419E6E-4E08-44E1-911E-F2CA8029E844}">
  <a:tblStyle styleId="{1F419E6E-4E08-44E1-911E-F2CA8029E844}" styleName="Table_0">
    <a:wholeTbl>
      <a:tcTxStyle>
        <a:font>
          <a:latin typeface="Arial"/>
          <a:ea typeface="Arial"/>
          <a:cs typeface="Arial"/>
        </a:font>
        <a:srgbClr val="000000"/>
      </a:tcTxStyle>
      <a:tcStyle>
        <a:tcBdr>
          <a:left>
            <a:ln cap="flat" cmpd="sng" w="9525">
              <a:solidFill>
                <a:srgbClr val="9E9E9E"/>
              </a:solidFill>
              <a:prstDash val="solid"/>
              <a:round/>
              <a:headEnd len="sm" w="sm" type="none"/>
              <a:tailEnd len="sm" w="sm" type="none"/>
            </a:ln>
          </a:left>
          <a:right>
            <a:ln cap="flat" cmpd="sng" w="9525">
              <a:solidFill>
                <a:srgbClr val="9E9E9E"/>
              </a:solidFill>
              <a:prstDash val="solid"/>
              <a:round/>
              <a:headEnd len="sm" w="sm" type="none"/>
              <a:tailEnd len="sm" w="sm" type="none"/>
            </a:ln>
          </a:right>
          <a:top>
            <a:ln cap="flat" cmpd="sng" w="9525">
              <a:solidFill>
                <a:srgbClr val="9E9E9E"/>
              </a:solidFill>
              <a:prstDash val="solid"/>
              <a:round/>
              <a:headEnd len="sm" w="sm" type="none"/>
              <a:tailEnd len="sm" w="sm" type="none"/>
            </a:ln>
          </a:top>
          <a:bottom>
            <a:ln cap="flat" cmpd="sng" w="9525">
              <a:solidFill>
                <a:srgbClr val="9E9E9E"/>
              </a:solidFill>
              <a:prstDash val="solid"/>
              <a:round/>
              <a:headEnd len="sm" w="sm" type="none"/>
              <a:tailEnd len="sm" w="sm" type="none"/>
            </a:ln>
          </a:bottom>
          <a:insideH>
            <a:ln cap="flat" cmpd="sng" w="9525">
              <a:solidFill>
                <a:srgbClr val="9E9E9E"/>
              </a:solidFill>
              <a:prstDash val="solid"/>
              <a:round/>
              <a:headEnd len="sm" w="sm" type="none"/>
              <a:tailEnd len="sm" w="sm" type="none"/>
            </a:ln>
          </a:insideH>
          <a:insideV>
            <a:ln cap="flat" cmpd="sng" w="9525">
              <a:solidFill>
                <a:srgbClr val="9E9E9E"/>
              </a:solidFill>
              <a:prstDash val="solid"/>
              <a:round/>
              <a:headEnd len="sm" w="sm" type="none"/>
              <a:tailEnd len="sm" w="sm" type="none"/>
            </a:ln>
          </a:insideV>
        </a:tcBdr>
      </a:tc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5.xml"/><Relationship Id="rId10" Type="http://schemas.openxmlformats.org/officeDocument/2006/relationships/slide" Target="slides/slide4.xml"/><Relationship Id="rId13" Type="http://schemas.openxmlformats.org/officeDocument/2006/relationships/slide" Target="slides/slide7.xml"/><Relationship Id="rId12" Type="http://schemas.openxmlformats.org/officeDocument/2006/relationships/slide" Target="slides/slide6.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tableStyles" Target="tableStyles.xml"/><Relationship Id="rId9" Type="http://schemas.openxmlformats.org/officeDocument/2006/relationships/slide" Target="slides/slide3.xml"/><Relationship Id="rId14" Type="http://schemas.openxmlformats.org/officeDocument/2006/relationships/slide" Target="slides/slide8.xml"/><Relationship Id="rId5" Type="http://schemas.openxmlformats.org/officeDocument/2006/relationships/slideMaster" Target="slideMasters/slideMaster1.xml"/><Relationship Id="rId6" Type="http://schemas.openxmlformats.org/officeDocument/2006/relationships/notesMaster" Target="notesMasters/notesMaster1.xml"/><Relationship Id="rId7" Type="http://schemas.openxmlformats.org/officeDocument/2006/relationships/slide" Target="slides/slide1.xml"/><Relationship Id="rId8"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6" name="Shape 56"/>
        <p:cNvGrpSpPr/>
        <p:nvPr/>
      </p:nvGrpSpPr>
      <p:grpSpPr>
        <a:xfrm>
          <a:off x="0" y="0"/>
          <a:ext cx="0" cy="0"/>
          <a:chOff x="0" y="0"/>
          <a:chExt cx="0" cy="0"/>
        </a:xfrm>
      </p:grpSpPr>
      <p:sp>
        <p:nvSpPr>
          <p:cNvPr id="57" name="Google Shape;57;gfbfc97813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8" name="Google Shape;58;gfbfc97813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3" name="Shape 63"/>
        <p:cNvGrpSpPr/>
        <p:nvPr/>
      </p:nvGrpSpPr>
      <p:grpSpPr>
        <a:xfrm>
          <a:off x="0" y="0"/>
          <a:ext cx="0" cy="0"/>
          <a:chOff x="0" y="0"/>
          <a:chExt cx="0" cy="0"/>
        </a:xfrm>
      </p:grpSpPr>
      <p:sp>
        <p:nvSpPr>
          <p:cNvPr id="64" name="Google Shape;64;gfbfc978136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5" name="Google Shape;65;gfbfc978136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9" name="Shape 69"/>
        <p:cNvGrpSpPr/>
        <p:nvPr/>
      </p:nvGrpSpPr>
      <p:grpSpPr>
        <a:xfrm>
          <a:off x="0" y="0"/>
          <a:ext cx="0" cy="0"/>
          <a:chOff x="0" y="0"/>
          <a:chExt cx="0" cy="0"/>
        </a:xfrm>
      </p:grpSpPr>
      <p:sp>
        <p:nvSpPr>
          <p:cNvPr id="70" name="Google Shape;70;gfbfc978136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1" name="Google Shape;71;gfbfc978136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5" name="Shape 75"/>
        <p:cNvGrpSpPr/>
        <p:nvPr/>
      </p:nvGrpSpPr>
      <p:grpSpPr>
        <a:xfrm>
          <a:off x="0" y="0"/>
          <a:ext cx="0" cy="0"/>
          <a:chOff x="0" y="0"/>
          <a:chExt cx="0" cy="0"/>
        </a:xfrm>
      </p:grpSpPr>
      <p:sp>
        <p:nvSpPr>
          <p:cNvPr id="76" name="Google Shape;76;gfbfc978136_1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7" name="Google Shape;77;gfbfc978136_1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1" name="Shape 81"/>
        <p:cNvGrpSpPr/>
        <p:nvPr/>
      </p:nvGrpSpPr>
      <p:grpSpPr>
        <a:xfrm>
          <a:off x="0" y="0"/>
          <a:ext cx="0" cy="0"/>
          <a:chOff x="0" y="0"/>
          <a:chExt cx="0" cy="0"/>
        </a:xfrm>
      </p:grpSpPr>
      <p:sp>
        <p:nvSpPr>
          <p:cNvPr id="82" name="Google Shape;82;gfbfc978136_1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3" name="Google Shape;83;gfbfc978136_1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7" name="Shape 87"/>
        <p:cNvGrpSpPr/>
        <p:nvPr/>
      </p:nvGrpSpPr>
      <p:grpSpPr>
        <a:xfrm>
          <a:off x="0" y="0"/>
          <a:ext cx="0" cy="0"/>
          <a:chOff x="0" y="0"/>
          <a:chExt cx="0" cy="0"/>
        </a:xfrm>
      </p:grpSpPr>
      <p:sp>
        <p:nvSpPr>
          <p:cNvPr id="88" name="Google Shape;88;gfbfc978136_1_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9" name="Google Shape;89;gfbfc978136_1_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3" name="Shape 93"/>
        <p:cNvGrpSpPr/>
        <p:nvPr/>
      </p:nvGrpSpPr>
      <p:grpSpPr>
        <a:xfrm>
          <a:off x="0" y="0"/>
          <a:ext cx="0" cy="0"/>
          <a:chOff x="0" y="0"/>
          <a:chExt cx="0" cy="0"/>
        </a:xfrm>
      </p:grpSpPr>
      <p:sp>
        <p:nvSpPr>
          <p:cNvPr id="94" name="Google Shape;94;gfbfc978136_1_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5" name="Google Shape;95;gfbfc978136_1_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 Id="rId2" Type="http://schemas.openxmlformats.org/officeDocument/2006/relationships/notesSlide" Target="../notesSlides/notesSlide8.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13"/>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p>
            <a:pPr indent="0" lvl="0" marL="0" rtl="0" algn="ctr">
              <a:spcBef>
                <a:spcPts val="0"/>
              </a:spcBef>
              <a:spcAft>
                <a:spcPts val="0"/>
              </a:spcAft>
              <a:buNone/>
            </a:pPr>
            <a:r>
              <a:rPr lang="en"/>
              <a:t>Analisis Dampak</a:t>
            </a:r>
            <a:endParaRPr/>
          </a:p>
        </p:txBody>
      </p:sp>
      <p:sp>
        <p:nvSpPr>
          <p:cNvPr id="55" name="Google Shape;55;p13"/>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fontScale="92500"/>
          </a:bodyPr>
          <a:lstStyle/>
          <a:p>
            <a:pPr indent="0" lvl="0" marL="0" rtl="0" algn="ctr">
              <a:spcBef>
                <a:spcPts val="0"/>
              </a:spcBef>
              <a:spcAft>
                <a:spcPts val="0"/>
              </a:spcAft>
              <a:buNone/>
            </a:pPr>
            <a:r>
              <a:rPr lang="en"/>
              <a:t>Menghitung besaran dampak ternilai dan tidak ternilai</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9" name="Shape 59"/>
        <p:cNvGrpSpPr/>
        <p:nvPr/>
      </p:nvGrpSpPr>
      <p:grpSpPr>
        <a:xfrm>
          <a:off x="0" y="0"/>
          <a:ext cx="0" cy="0"/>
          <a:chOff x="0" y="0"/>
          <a:chExt cx="0" cy="0"/>
        </a:xfrm>
      </p:grpSpPr>
      <p:sp>
        <p:nvSpPr>
          <p:cNvPr id="60" name="Google Shape;60;p14"/>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Dampak Ternilai vs Dampak Tidak Ternilai</a:t>
            </a:r>
            <a:endParaRPr/>
          </a:p>
        </p:txBody>
      </p:sp>
      <p:sp>
        <p:nvSpPr>
          <p:cNvPr id="61" name="Google Shape;61;p14"/>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Dampak ternilai merupakan hal yang dapat dengan mudah dinilai ekuivalensi terhadap nilai uangnya</a:t>
            </a:r>
            <a:endParaRPr/>
          </a:p>
          <a:p>
            <a:pPr indent="0" lvl="0" marL="0" rtl="0" algn="l">
              <a:spcBef>
                <a:spcPts val="1200"/>
              </a:spcBef>
              <a:spcAft>
                <a:spcPts val="0"/>
              </a:spcAft>
              <a:buNone/>
            </a:pPr>
            <a:r>
              <a:t/>
            </a:r>
            <a:endParaRPr/>
          </a:p>
          <a:p>
            <a:pPr indent="-317500" lvl="0" marL="457200" rtl="0" algn="l">
              <a:spcBef>
                <a:spcPts val="1200"/>
              </a:spcBef>
              <a:spcAft>
                <a:spcPts val="0"/>
              </a:spcAft>
              <a:buSzPts val="1400"/>
              <a:buAutoNum type="arabicPeriod"/>
            </a:pPr>
            <a:r>
              <a:rPr lang="en"/>
              <a:t>Penurunan harga beli bahan baku</a:t>
            </a:r>
            <a:endParaRPr/>
          </a:p>
          <a:p>
            <a:pPr indent="-317500" lvl="0" marL="457200" rtl="0" algn="l">
              <a:spcBef>
                <a:spcPts val="0"/>
              </a:spcBef>
              <a:spcAft>
                <a:spcPts val="0"/>
              </a:spcAft>
              <a:buSzPts val="1400"/>
              <a:buAutoNum type="arabicPeriod"/>
            </a:pPr>
            <a:r>
              <a:rPr lang="en"/>
              <a:t>Penurunan biaya transportasi ke kantor</a:t>
            </a:r>
            <a:endParaRPr/>
          </a:p>
          <a:p>
            <a:pPr indent="-317500" lvl="0" marL="457200" rtl="0" algn="l">
              <a:spcBef>
                <a:spcPts val="0"/>
              </a:spcBef>
              <a:spcAft>
                <a:spcPts val="0"/>
              </a:spcAft>
              <a:buSzPts val="1400"/>
              <a:buAutoNum type="arabicPeriod"/>
            </a:pPr>
            <a:r>
              <a:rPr lang="en"/>
              <a:t>Biaya tambahan pengadaan kerjasama</a:t>
            </a:r>
            <a:endParaRPr/>
          </a:p>
          <a:p>
            <a:pPr indent="0" lvl="0" marL="0" rtl="0" algn="l">
              <a:spcBef>
                <a:spcPts val="1200"/>
              </a:spcBef>
              <a:spcAft>
                <a:spcPts val="1200"/>
              </a:spcAft>
              <a:buNone/>
            </a:pPr>
            <a:r>
              <a:t/>
            </a:r>
            <a:endParaRPr/>
          </a:p>
        </p:txBody>
      </p:sp>
      <p:sp>
        <p:nvSpPr>
          <p:cNvPr id="62" name="Google Shape;62;p14"/>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n"/>
              <a:t>Dampak tidak ternilai merupakan hal non-moneter yang sulit diekuivalensi terhadap nilai uang</a:t>
            </a:r>
            <a:endParaRPr/>
          </a:p>
          <a:p>
            <a:pPr indent="0" lvl="0" marL="0" rtl="0" algn="l">
              <a:spcBef>
                <a:spcPts val="1200"/>
              </a:spcBef>
              <a:spcAft>
                <a:spcPts val="0"/>
              </a:spcAft>
              <a:buNone/>
            </a:pPr>
            <a:r>
              <a:t/>
            </a:r>
            <a:endParaRPr/>
          </a:p>
          <a:p>
            <a:pPr indent="-317500" lvl="0" marL="457200" rtl="0" algn="l">
              <a:spcBef>
                <a:spcPts val="1200"/>
              </a:spcBef>
              <a:spcAft>
                <a:spcPts val="0"/>
              </a:spcAft>
              <a:buSzPts val="1400"/>
              <a:buAutoNum type="arabicPeriod"/>
            </a:pPr>
            <a:r>
              <a:rPr lang="en"/>
              <a:t>Jaminan ketersediaan suplai bahan baku</a:t>
            </a:r>
            <a:endParaRPr/>
          </a:p>
          <a:p>
            <a:pPr indent="-317500" lvl="0" marL="457200" rtl="0" algn="l">
              <a:spcBef>
                <a:spcPts val="0"/>
              </a:spcBef>
              <a:spcAft>
                <a:spcPts val="0"/>
              </a:spcAft>
              <a:buSzPts val="1400"/>
              <a:buAutoNum type="arabicPeriod"/>
            </a:pPr>
            <a:r>
              <a:rPr lang="en"/>
              <a:t>Peningkatan kenyamanan mobilitas</a:t>
            </a:r>
            <a:endParaRPr/>
          </a:p>
          <a:p>
            <a:pPr indent="-317500" lvl="0" marL="457200" rtl="0" algn="l">
              <a:spcBef>
                <a:spcPts val="0"/>
              </a:spcBef>
              <a:spcAft>
                <a:spcPts val="0"/>
              </a:spcAft>
              <a:buSzPts val="1400"/>
              <a:buAutoNum type="arabicPeriod"/>
            </a:pPr>
            <a:r>
              <a:rPr lang="en"/>
              <a:t>Deprioritasi kepentingan untuk kesepakatan (mengalah dalam beberapa hal)</a:t>
            </a:r>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6" name="Shape 66"/>
        <p:cNvGrpSpPr/>
        <p:nvPr/>
      </p:nvGrpSpPr>
      <p:grpSpPr>
        <a:xfrm>
          <a:off x="0" y="0"/>
          <a:ext cx="0" cy="0"/>
          <a:chOff x="0" y="0"/>
          <a:chExt cx="0" cy="0"/>
        </a:xfrm>
      </p:grpSpPr>
      <p:sp>
        <p:nvSpPr>
          <p:cNvPr id="67" name="Google Shape;67;p15"/>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Menghitung Dampak dalam Pendekatan Rantai</a:t>
            </a:r>
            <a:endParaRPr/>
          </a:p>
        </p:txBody>
      </p:sp>
      <p:sp>
        <p:nvSpPr>
          <p:cNvPr id="68" name="Google Shape;68;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342900" lvl="0" marL="457200" rtl="0" algn="l">
              <a:spcBef>
                <a:spcPts val="0"/>
              </a:spcBef>
              <a:spcAft>
                <a:spcPts val="0"/>
              </a:spcAft>
              <a:buSzPts val="1800"/>
              <a:buAutoNum type="arabicPeriod"/>
            </a:pPr>
            <a:r>
              <a:rPr lang="en"/>
              <a:t>Identifikasi keseluruhan hal, baik positif maupun negatif dari backward dan forward linkage kerjasama (ingat bahwa ada dampak langsung dan dampak tidak langsung, dan dampak tidak langsung bisa terjadi pada beberapa lapis)</a:t>
            </a:r>
            <a:endParaRPr/>
          </a:p>
          <a:p>
            <a:pPr indent="-342900" lvl="0" marL="457200" rtl="0" algn="l">
              <a:spcBef>
                <a:spcPts val="0"/>
              </a:spcBef>
              <a:spcAft>
                <a:spcPts val="0"/>
              </a:spcAft>
              <a:buSzPts val="1800"/>
              <a:buAutoNum type="arabicPeriod"/>
            </a:pPr>
            <a:r>
              <a:rPr lang="en"/>
              <a:t>Buat matriks “Karakteristik nilai dan Waktu”</a:t>
            </a:r>
            <a:endParaRPr/>
          </a:p>
          <a:p>
            <a:pPr indent="-342900" lvl="0" marL="457200" rtl="0" algn="l">
              <a:spcBef>
                <a:spcPts val="0"/>
              </a:spcBef>
              <a:spcAft>
                <a:spcPts val="0"/>
              </a:spcAft>
              <a:buSzPts val="1800"/>
              <a:buAutoNum type="arabicPeriod"/>
            </a:pPr>
            <a:r>
              <a:rPr lang="en"/>
              <a:t>Karakteristik nilai terdiri dari “Ternilai (moneter)” dan “Tidak Ternilai (non moneter)”</a:t>
            </a:r>
            <a:endParaRPr/>
          </a:p>
          <a:p>
            <a:pPr indent="-342900" lvl="0" marL="457200" rtl="0" algn="l">
              <a:spcBef>
                <a:spcPts val="0"/>
              </a:spcBef>
              <a:spcAft>
                <a:spcPts val="0"/>
              </a:spcAft>
              <a:buSzPts val="1800"/>
              <a:buAutoNum type="arabicPeriod"/>
            </a:pPr>
            <a:r>
              <a:rPr lang="en"/>
              <a:t>Waktu terdiri dari “Langsung” (0-1 tahun setelah kerjasama terjadi), “Jangka menengah” (1-5 tahun setelah kerjasama terjadi), “Jangka panjang” (5-10 tahun setelah kerjasama terjadi).</a:t>
            </a:r>
            <a:endParaRPr/>
          </a:p>
          <a:p>
            <a:pPr indent="-342900" lvl="0" marL="457200" rtl="0" algn="l">
              <a:spcBef>
                <a:spcPts val="0"/>
              </a:spcBef>
              <a:spcAft>
                <a:spcPts val="0"/>
              </a:spcAft>
              <a:buSzPts val="1800"/>
              <a:buAutoNum type="arabicPeriod"/>
            </a:pPr>
            <a:r>
              <a:rPr lang="en"/>
              <a:t>Petakan hal-hal dalam backward forward linkage pada matriks, beri notasi untuk hal negatif</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2" name="Shape 72"/>
        <p:cNvGrpSpPr/>
        <p:nvPr/>
      </p:nvGrpSpPr>
      <p:grpSpPr>
        <a:xfrm>
          <a:off x="0" y="0"/>
          <a:ext cx="0" cy="0"/>
          <a:chOff x="0" y="0"/>
          <a:chExt cx="0" cy="0"/>
        </a:xfrm>
      </p:grpSpPr>
      <p:sp>
        <p:nvSpPr>
          <p:cNvPr id="73" name="Google Shape;73;p16"/>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Menghitung Dampak pada Pendekatan Biaya-Manfaat</a:t>
            </a:r>
            <a:endParaRPr/>
          </a:p>
        </p:txBody>
      </p:sp>
      <p:sp>
        <p:nvSpPr>
          <p:cNvPr id="74" name="Google Shape;74;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20000"/>
          </a:bodyPr>
          <a:lstStyle/>
          <a:p>
            <a:pPr indent="-342900" lvl="0" marL="457200" rtl="0" algn="l">
              <a:spcBef>
                <a:spcPts val="0"/>
              </a:spcBef>
              <a:spcAft>
                <a:spcPts val="0"/>
              </a:spcAft>
              <a:buSzPts val="1800"/>
              <a:buAutoNum type="arabicPeriod"/>
            </a:pPr>
            <a:r>
              <a:rPr lang="en"/>
              <a:t>Identifikasi keseluruhan biaya kerjasama, termasuk biaya pengadaan kerjasama dan biaya lain yang “mungkin” muncul karena perubahan yang terjadi pasca kerjasama</a:t>
            </a:r>
            <a:endParaRPr/>
          </a:p>
          <a:p>
            <a:pPr indent="-342900" lvl="0" marL="457200" rtl="0" algn="l">
              <a:spcBef>
                <a:spcPts val="0"/>
              </a:spcBef>
              <a:spcAft>
                <a:spcPts val="0"/>
              </a:spcAft>
              <a:buSzPts val="1800"/>
              <a:buAutoNum type="arabicPeriod"/>
            </a:pPr>
            <a:r>
              <a:rPr lang="en"/>
              <a:t>Identifikasi keseluruhan manfaat kerjasama, termasuk manfaat yang muncul karena kerjasama namun bukan dinikmati oleh target kerjasama</a:t>
            </a:r>
            <a:endParaRPr/>
          </a:p>
          <a:p>
            <a:pPr indent="-342900" lvl="0" marL="457200" rtl="0" algn="l">
              <a:spcBef>
                <a:spcPts val="0"/>
              </a:spcBef>
              <a:spcAft>
                <a:spcPts val="0"/>
              </a:spcAft>
              <a:buSzPts val="1800"/>
              <a:buAutoNum type="arabicPeriod"/>
            </a:pPr>
            <a:r>
              <a:rPr lang="en"/>
              <a:t>Buat matriks “Karakteristik nilai dan Waktu”</a:t>
            </a:r>
            <a:endParaRPr/>
          </a:p>
          <a:p>
            <a:pPr indent="-342900" lvl="0" marL="457200" rtl="0" algn="l">
              <a:spcBef>
                <a:spcPts val="0"/>
              </a:spcBef>
              <a:spcAft>
                <a:spcPts val="0"/>
              </a:spcAft>
              <a:buSzPts val="1800"/>
              <a:buAutoNum type="arabicPeriod"/>
            </a:pPr>
            <a:r>
              <a:rPr lang="en"/>
              <a:t>Karakteristik nilai terdiri dari “Ternilai (moneter)” dan “Tidak Ternilai (non moneter)”</a:t>
            </a:r>
            <a:endParaRPr/>
          </a:p>
          <a:p>
            <a:pPr indent="-342900" lvl="0" marL="457200" rtl="0" algn="l">
              <a:spcBef>
                <a:spcPts val="0"/>
              </a:spcBef>
              <a:spcAft>
                <a:spcPts val="0"/>
              </a:spcAft>
              <a:buSzPts val="1800"/>
              <a:buAutoNum type="arabicPeriod"/>
            </a:pPr>
            <a:r>
              <a:rPr lang="en"/>
              <a:t>Waktu terdiri dari “Langsung” (0-1 tahun setelah kerjasama terjadi), “Jangka menengah” (1-5 tahun setelah kerjasama terjadi), “Jangka panjang” (5-10 tahun setelah kerjasama terjadi).</a:t>
            </a:r>
            <a:endParaRPr/>
          </a:p>
          <a:p>
            <a:pPr indent="-342900" lvl="0" marL="457200" rtl="0" algn="l">
              <a:spcBef>
                <a:spcPts val="0"/>
              </a:spcBef>
              <a:spcAft>
                <a:spcPts val="0"/>
              </a:spcAft>
              <a:buSzPts val="1800"/>
              <a:buAutoNum type="arabicPeriod"/>
            </a:pPr>
            <a:r>
              <a:rPr lang="en"/>
              <a:t>Petakan biaya dengan notasi negatif, dan manfaat dengan notasi positif</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8" name="Shape 78"/>
        <p:cNvGrpSpPr/>
        <p:nvPr/>
      </p:nvGrpSpPr>
      <p:grpSpPr>
        <a:xfrm>
          <a:off x="0" y="0"/>
          <a:ext cx="0" cy="0"/>
          <a:chOff x="0" y="0"/>
          <a:chExt cx="0" cy="0"/>
        </a:xfrm>
      </p:grpSpPr>
      <p:sp>
        <p:nvSpPr>
          <p:cNvPr id="79" name="Google Shape;79;p17"/>
          <p:cNvSpPr txBox="1"/>
          <p:nvPr>
            <p:ph type="title"/>
          </p:nvPr>
        </p:nvSpPr>
        <p:spPr>
          <a:xfrm>
            <a:off x="311700" y="445025"/>
            <a:ext cx="85206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Tabel 1. Identifikasi Biaya dan Dampak Negatif Kerjasama</a:t>
            </a:r>
            <a:endParaRPr/>
          </a:p>
        </p:txBody>
      </p:sp>
      <p:graphicFrame>
        <p:nvGraphicFramePr>
          <p:cNvPr id="80" name="Google Shape;80;p17"/>
          <p:cNvGraphicFramePr/>
          <p:nvPr/>
        </p:nvGraphicFramePr>
        <p:xfrm>
          <a:off x="952500" y="1809750"/>
          <a:ext cx="3000000" cy="3000000"/>
        </p:xfrm>
        <a:graphic>
          <a:graphicData uri="http://schemas.openxmlformats.org/drawingml/2006/table">
            <a:tbl>
              <a:tblPr>
                <a:noFill/>
                <a:tableStyleId>{1F419E6E-4E08-44E1-911E-F2CA8029E844}</a:tableStyleId>
              </a:tblPr>
              <a:tblGrid>
                <a:gridCol w="2413000"/>
                <a:gridCol w="2413000"/>
                <a:gridCol w="2413000"/>
              </a:tblGrid>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Ternilai</a:t>
                      </a:r>
                      <a:endParaRPr/>
                    </a:p>
                  </a:txBody>
                  <a:tcPr marT="91425" marB="91425" marR="91425" marL="91425"/>
                </a:tc>
                <a:tc>
                  <a:txBody>
                    <a:bodyPr/>
                    <a:lstStyle/>
                    <a:p>
                      <a:pPr indent="0" lvl="0" marL="0" rtl="0" algn="l">
                        <a:spcBef>
                          <a:spcPts val="0"/>
                        </a:spcBef>
                        <a:spcAft>
                          <a:spcPts val="0"/>
                        </a:spcAft>
                        <a:buNone/>
                      </a:pPr>
                      <a:r>
                        <a:rPr lang="en"/>
                        <a:t>Tidak Ternilai</a:t>
                      </a:r>
                      <a:endParaRPr/>
                    </a:p>
                  </a:txBody>
                  <a:tcPr marT="91425" marB="91425" marR="91425" marL="91425"/>
                </a:tc>
              </a:tr>
              <a:tr h="381000">
                <a:tc>
                  <a:txBody>
                    <a:bodyPr/>
                    <a:lstStyle/>
                    <a:p>
                      <a:pPr indent="0" lvl="0" marL="0" rtl="0" algn="l">
                        <a:spcBef>
                          <a:spcPts val="0"/>
                        </a:spcBef>
                        <a:spcAft>
                          <a:spcPts val="0"/>
                        </a:spcAft>
                        <a:buNone/>
                      </a:pPr>
                      <a:r>
                        <a:rPr lang="en"/>
                        <a:t>Langsung</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a:t>Jangka Menengah</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a:t>Jangka Panjang</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4" name="Shape 84"/>
        <p:cNvGrpSpPr/>
        <p:nvPr/>
      </p:nvGrpSpPr>
      <p:grpSpPr>
        <a:xfrm>
          <a:off x="0" y="0"/>
          <a:ext cx="0" cy="0"/>
          <a:chOff x="0" y="0"/>
          <a:chExt cx="0" cy="0"/>
        </a:xfrm>
      </p:grpSpPr>
      <p:sp>
        <p:nvSpPr>
          <p:cNvPr id="85" name="Google Shape;85;p18"/>
          <p:cNvSpPr txBox="1"/>
          <p:nvPr>
            <p:ph type="title"/>
          </p:nvPr>
        </p:nvSpPr>
        <p:spPr>
          <a:xfrm>
            <a:off x="311700" y="445025"/>
            <a:ext cx="8691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Tabel 2. Identifikasi Manfaat dan Dampak Positif Kerjasama</a:t>
            </a:r>
            <a:endParaRPr/>
          </a:p>
        </p:txBody>
      </p:sp>
      <p:graphicFrame>
        <p:nvGraphicFramePr>
          <p:cNvPr id="86" name="Google Shape;86;p18"/>
          <p:cNvGraphicFramePr/>
          <p:nvPr/>
        </p:nvGraphicFramePr>
        <p:xfrm>
          <a:off x="952500" y="1809750"/>
          <a:ext cx="3000000" cy="3000000"/>
        </p:xfrm>
        <a:graphic>
          <a:graphicData uri="http://schemas.openxmlformats.org/drawingml/2006/table">
            <a:tbl>
              <a:tblPr>
                <a:noFill/>
                <a:tableStyleId>{1F419E6E-4E08-44E1-911E-F2CA8029E844}</a:tableStyleId>
              </a:tblPr>
              <a:tblGrid>
                <a:gridCol w="2413000"/>
                <a:gridCol w="2413000"/>
                <a:gridCol w="2413000"/>
              </a:tblGrid>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Ternilai</a:t>
                      </a:r>
                      <a:endParaRPr/>
                    </a:p>
                  </a:txBody>
                  <a:tcPr marT="91425" marB="91425" marR="91425" marL="91425"/>
                </a:tc>
                <a:tc>
                  <a:txBody>
                    <a:bodyPr/>
                    <a:lstStyle/>
                    <a:p>
                      <a:pPr indent="0" lvl="0" marL="0" rtl="0" algn="l">
                        <a:spcBef>
                          <a:spcPts val="0"/>
                        </a:spcBef>
                        <a:spcAft>
                          <a:spcPts val="0"/>
                        </a:spcAft>
                        <a:buNone/>
                      </a:pPr>
                      <a:r>
                        <a:rPr lang="en"/>
                        <a:t>Tidak Ternilai</a:t>
                      </a:r>
                      <a:endParaRPr/>
                    </a:p>
                  </a:txBody>
                  <a:tcPr marT="91425" marB="91425" marR="91425" marL="91425"/>
                </a:tc>
              </a:tr>
              <a:tr h="381000">
                <a:tc>
                  <a:txBody>
                    <a:bodyPr/>
                    <a:lstStyle/>
                    <a:p>
                      <a:pPr indent="0" lvl="0" marL="0" rtl="0" algn="l">
                        <a:spcBef>
                          <a:spcPts val="0"/>
                        </a:spcBef>
                        <a:spcAft>
                          <a:spcPts val="0"/>
                        </a:spcAft>
                        <a:buNone/>
                      </a:pPr>
                      <a:r>
                        <a:rPr lang="en"/>
                        <a:t>Langsung</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a:t>Jangka Menengah</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a:t>Jangka Panjang</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0" name="Shape 90"/>
        <p:cNvGrpSpPr/>
        <p:nvPr/>
      </p:nvGrpSpPr>
      <p:grpSpPr>
        <a:xfrm>
          <a:off x="0" y="0"/>
          <a:ext cx="0" cy="0"/>
          <a:chOff x="0" y="0"/>
          <a:chExt cx="0" cy="0"/>
        </a:xfrm>
      </p:grpSpPr>
      <p:sp>
        <p:nvSpPr>
          <p:cNvPr id="91" name="Google Shape;91;p19"/>
          <p:cNvSpPr txBox="1"/>
          <p:nvPr>
            <p:ph type="title"/>
          </p:nvPr>
        </p:nvSpPr>
        <p:spPr>
          <a:xfrm>
            <a:off x="311700" y="445025"/>
            <a:ext cx="8691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Tabel 3. Dampak Ternilai Kerjasama (ini harus duit ya)</a:t>
            </a:r>
            <a:endParaRPr/>
          </a:p>
        </p:txBody>
      </p:sp>
      <p:graphicFrame>
        <p:nvGraphicFramePr>
          <p:cNvPr id="92" name="Google Shape;92;p19"/>
          <p:cNvGraphicFramePr/>
          <p:nvPr/>
        </p:nvGraphicFramePr>
        <p:xfrm>
          <a:off x="952500" y="1809750"/>
          <a:ext cx="3000000" cy="3000000"/>
        </p:xfrm>
        <a:graphic>
          <a:graphicData uri="http://schemas.openxmlformats.org/drawingml/2006/table">
            <a:tbl>
              <a:tblPr>
                <a:noFill/>
                <a:tableStyleId>{1F419E6E-4E08-44E1-911E-F2CA8029E844}</a:tableStyleId>
              </a:tblPr>
              <a:tblGrid>
                <a:gridCol w="1447800"/>
                <a:gridCol w="1447800"/>
                <a:gridCol w="1447800"/>
                <a:gridCol w="1447800"/>
                <a:gridCol w="1447800"/>
              </a:tblGrid>
              <a:tr h="381000">
                <a:tc>
                  <a:txBody>
                    <a:bodyPr/>
                    <a:lstStyle/>
                    <a:p>
                      <a:pPr indent="0" lvl="0" marL="0" rtl="0" algn="l">
                        <a:spcBef>
                          <a:spcPts val="0"/>
                        </a:spcBef>
                        <a:spcAft>
                          <a:spcPts val="0"/>
                        </a:spcAft>
                        <a:buNone/>
                      </a:pPr>
                      <a:r>
                        <a:t/>
                      </a:r>
                      <a:endParaRPr/>
                    </a:p>
                  </a:txBody>
                  <a:tcPr marT="91425" marB="91425" marR="91425" marL="91425"/>
                </a:tc>
                <a:tc gridSpan="2">
                  <a:txBody>
                    <a:bodyPr/>
                    <a:lstStyle/>
                    <a:p>
                      <a:pPr indent="0" lvl="0" marL="0" rtl="0" algn="l">
                        <a:spcBef>
                          <a:spcPts val="0"/>
                        </a:spcBef>
                        <a:spcAft>
                          <a:spcPts val="0"/>
                        </a:spcAft>
                        <a:buNone/>
                      </a:pPr>
                      <a:r>
                        <a:rPr lang="en"/>
                        <a:t>Positif</a:t>
                      </a:r>
                      <a:endParaRPr/>
                    </a:p>
                  </a:txBody>
                  <a:tcPr marT="91425" marB="91425" marR="91425" marL="91425"/>
                </a:tc>
                <a:tc hMerge="1"/>
                <a:tc gridSpan="2">
                  <a:txBody>
                    <a:bodyPr/>
                    <a:lstStyle/>
                    <a:p>
                      <a:pPr indent="0" lvl="0" marL="0" rtl="0" algn="l">
                        <a:spcBef>
                          <a:spcPts val="0"/>
                        </a:spcBef>
                        <a:spcAft>
                          <a:spcPts val="0"/>
                        </a:spcAft>
                        <a:buNone/>
                      </a:pPr>
                      <a:r>
                        <a:rPr lang="en"/>
                        <a:t>Negatif</a:t>
                      </a:r>
                      <a:endParaRPr/>
                    </a:p>
                  </a:txBody>
                  <a:tcPr marT="91425" marB="91425" marR="91425" marL="91425"/>
                </a:tc>
                <a:tc hMerge="1"/>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Dampak</a:t>
                      </a:r>
                      <a:endParaRPr/>
                    </a:p>
                  </a:txBody>
                  <a:tcPr marT="91425" marB="91425" marR="91425" marL="91425"/>
                </a:tc>
                <a:tc>
                  <a:txBody>
                    <a:bodyPr/>
                    <a:lstStyle/>
                    <a:p>
                      <a:pPr indent="0" lvl="0" marL="0" rtl="0" algn="l">
                        <a:spcBef>
                          <a:spcPts val="0"/>
                        </a:spcBef>
                        <a:spcAft>
                          <a:spcPts val="0"/>
                        </a:spcAft>
                        <a:buNone/>
                      </a:pPr>
                      <a:r>
                        <a:rPr lang="en"/>
                        <a:t>Nilai</a:t>
                      </a:r>
                      <a:endParaRPr/>
                    </a:p>
                  </a:txBody>
                  <a:tcPr marT="91425" marB="91425" marR="91425" marL="91425"/>
                </a:tc>
                <a:tc>
                  <a:txBody>
                    <a:bodyPr/>
                    <a:lstStyle/>
                    <a:p>
                      <a:pPr indent="0" lvl="0" marL="0" rtl="0" algn="l">
                        <a:spcBef>
                          <a:spcPts val="0"/>
                        </a:spcBef>
                        <a:spcAft>
                          <a:spcPts val="0"/>
                        </a:spcAft>
                        <a:buNone/>
                      </a:pPr>
                      <a:r>
                        <a:rPr lang="en"/>
                        <a:t>Dampak </a:t>
                      </a:r>
                      <a:endParaRPr/>
                    </a:p>
                  </a:txBody>
                  <a:tcPr marT="91425" marB="91425" marR="91425" marL="91425"/>
                </a:tc>
                <a:tc>
                  <a:txBody>
                    <a:bodyPr/>
                    <a:lstStyle/>
                    <a:p>
                      <a:pPr indent="0" lvl="0" marL="0" rtl="0" algn="l">
                        <a:spcBef>
                          <a:spcPts val="0"/>
                        </a:spcBef>
                        <a:spcAft>
                          <a:spcPts val="0"/>
                        </a:spcAft>
                        <a:buNone/>
                      </a:pPr>
                      <a:r>
                        <a:rPr lang="en"/>
                        <a:t>Nilai</a:t>
                      </a:r>
                      <a:endParaRPr/>
                    </a:p>
                  </a:txBody>
                  <a:tcPr marT="91425" marB="91425" marR="91425" marL="91425"/>
                </a:tc>
              </a:tr>
              <a:tr h="381000">
                <a:tc>
                  <a:txBody>
                    <a:bodyPr/>
                    <a:lstStyle/>
                    <a:p>
                      <a:pPr indent="0" lvl="0" marL="0" rtl="0" algn="l">
                        <a:spcBef>
                          <a:spcPts val="0"/>
                        </a:spcBef>
                        <a:spcAft>
                          <a:spcPts val="0"/>
                        </a:spcAft>
                        <a:buNone/>
                      </a:pPr>
                      <a:r>
                        <a:rPr lang="en"/>
                        <a:t>Langsung</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a:t>Jangka Menengah</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a:t>Jangka Panjang</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6" name="Shape 96"/>
        <p:cNvGrpSpPr/>
        <p:nvPr/>
      </p:nvGrpSpPr>
      <p:grpSpPr>
        <a:xfrm>
          <a:off x="0" y="0"/>
          <a:ext cx="0" cy="0"/>
          <a:chOff x="0" y="0"/>
          <a:chExt cx="0" cy="0"/>
        </a:xfrm>
      </p:grpSpPr>
      <p:sp>
        <p:nvSpPr>
          <p:cNvPr id="97" name="Google Shape;97;p20"/>
          <p:cNvSpPr txBox="1"/>
          <p:nvPr>
            <p:ph type="title"/>
          </p:nvPr>
        </p:nvSpPr>
        <p:spPr>
          <a:xfrm>
            <a:off x="311700" y="445025"/>
            <a:ext cx="8691300" cy="5727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n"/>
              <a:t>Tabel 4. Dampak Tidak Ternilai Kerjasama </a:t>
            </a:r>
            <a:r>
              <a:rPr lang="en" sz="1800"/>
              <a:t>(ini pakai weighted score-kita kerjakan di pertemuan 13 saja untuk nilainya, tapi dampak-dampaknya teridentifikasi dulu)</a:t>
            </a:r>
            <a:endParaRPr sz="1800"/>
          </a:p>
        </p:txBody>
      </p:sp>
      <p:graphicFrame>
        <p:nvGraphicFramePr>
          <p:cNvPr id="98" name="Google Shape;98;p20"/>
          <p:cNvGraphicFramePr/>
          <p:nvPr/>
        </p:nvGraphicFramePr>
        <p:xfrm>
          <a:off x="952500" y="1809750"/>
          <a:ext cx="3000000" cy="3000000"/>
        </p:xfrm>
        <a:graphic>
          <a:graphicData uri="http://schemas.openxmlformats.org/drawingml/2006/table">
            <a:tbl>
              <a:tblPr>
                <a:noFill/>
                <a:tableStyleId>{1F419E6E-4E08-44E1-911E-F2CA8029E844}</a:tableStyleId>
              </a:tblPr>
              <a:tblGrid>
                <a:gridCol w="1447800"/>
                <a:gridCol w="1447800"/>
                <a:gridCol w="1447800"/>
                <a:gridCol w="1447800"/>
                <a:gridCol w="1447800"/>
              </a:tblGrid>
              <a:tr h="381000">
                <a:tc>
                  <a:txBody>
                    <a:bodyPr/>
                    <a:lstStyle/>
                    <a:p>
                      <a:pPr indent="0" lvl="0" marL="0" rtl="0" algn="l">
                        <a:spcBef>
                          <a:spcPts val="0"/>
                        </a:spcBef>
                        <a:spcAft>
                          <a:spcPts val="0"/>
                        </a:spcAft>
                        <a:buNone/>
                      </a:pPr>
                      <a:r>
                        <a:t/>
                      </a:r>
                      <a:endParaRPr/>
                    </a:p>
                  </a:txBody>
                  <a:tcPr marT="91425" marB="91425" marR="91425" marL="91425"/>
                </a:tc>
                <a:tc gridSpan="2">
                  <a:txBody>
                    <a:bodyPr/>
                    <a:lstStyle/>
                    <a:p>
                      <a:pPr indent="0" lvl="0" marL="0" rtl="0" algn="l">
                        <a:spcBef>
                          <a:spcPts val="0"/>
                        </a:spcBef>
                        <a:spcAft>
                          <a:spcPts val="0"/>
                        </a:spcAft>
                        <a:buNone/>
                      </a:pPr>
                      <a:r>
                        <a:rPr lang="en"/>
                        <a:t>Positif</a:t>
                      </a:r>
                      <a:endParaRPr/>
                    </a:p>
                  </a:txBody>
                  <a:tcPr marT="91425" marB="91425" marR="91425" marL="91425"/>
                </a:tc>
                <a:tc hMerge="1"/>
                <a:tc gridSpan="2">
                  <a:txBody>
                    <a:bodyPr/>
                    <a:lstStyle/>
                    <a:p>
                      <a:pPr indent="0" lvl="0" marL="0" rtl="0" algn="l">
                        <a:spcBef>
                          <a:spcPts val="0"/>
                        </a:spcBef>
                        <a:spcAft>
                          <a:spcPts val="0"/>
                        </a:spcAft>
                        <a:buNone/>
                      </a:pPr>
                      <a:r>
                        <a:rPr lang="en"/>
                        <a:t>Negatif</a:t>
                      </a:r>
                      <a:endParaRPr/>
                    </a:p>
                  </a:txBody>
                  <a:tcPr marT="91425" marB="91425" marR="91425" marL="91425"/>
                </a:tc>
                <a:tc hMerge="1"/>
              </a:tr>
              <a:tr h="381000">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rPr lang="en"/>
                        <a:t>Dampak</a:t>
                      </a:r>
                      <a:endParaRPr/>
                    </a:p>
                  </a:txBody>
                  <a:tcPr marT="91425" marB="91425" marR="91425" marL="91425"/>
                </a:tc>
                <a:tc>
                  <a:txBody>
                    <a:bodyPr/>
                    <a:lstStyle/>
                    <a:p>
                      <a:pPr indent="0" lvl="0" marL="0" rtl="0" algn="l">
                        <a:spcBef>
                          <a:spcPts val="0"/>
                        </a:spcBef>
                        <a:spcAft>
                          <a:spcPts val="0"/>
                        </a:spcAft>
                        <a:buNone/>
                      </a:pPr>
                      <a:r>
                        <a:rPr lang="en"/>
                        <a:t>Nilai</a:t>
                      </a:r>
                      <a:endParaRPr/>
                    </a:p>
                  </a:txBody>
                  <a:tcPr marT="91425" marB="91425" marR="91425" marL="91425"/>
                </a:tc>
                <a:tc>
                  <a:txBody>
                    <a:bodyPr/>
                    <a:lstStyle/>
                    <a:p>
                      <a:pPr indent="0" lvl="0" marL="0" rtl="0" algn="l">
                        <a:spcBef>
                          <a:spcPts val="0"/>
                        </a:spcBef>
                        <a:spcAft>
                          <a:spcPts val="0"/>
                        </a:spcAft>
                        <a:buNone/>
                      </a:pPr>
                      <a:r>
                        <a:rPr lang="en"/>
                        <a:t>Dampak </a:t>
                      </a:r>
                      <a:endParaRPr/>
                    </a:p>
                  </a:txBody>
                  <a:tcPr marT="91425" marB="91425" marR="91425" marL="91425"/>
                </a:tc>
                <a:tc>
                  <a:txBody>
                    <a:bodyPr/>
                    <a:lstStyle/>
                    <a:p>
                      <a:pPr indent="0" lvl="0" marL="0" rtl="0" algn="l">
                        <a:spcBef>
                          <a:spcPts val="0"/>
                        </a:spcBef>
                        <a:spcAft>
                          <a:spcPts val="0"/>
                        </a:spcAft>
                        <a:buNone/>
                      </a:pPr>
                      <a:r>
                        <a:rPr lang="en"/>
                        <a:t>Nilai</a:t>
                      </a:r>
                      <a:endParaRPr/>
                    </a:p>
                  </a:txBody>
                  <a:tcPr marT="91425" marB="91425" marR="91425" marL="91425"/>
                </a:tc>
              </a:tr>
              <a:tr h="381000">
                <a:tc>
                  <a:txBody>
                    <a:bodyPr/>
                    <a:lstStyle/>
                    <a:p>
                      <a:pPr indent="0" lvl="0" marL="0" rtl="0" algn="l">
                        <a:spcBef>
                          <a:spcPts val="0"/>
                        </a:spcBef>
                        <a:spcAft>
                          <a:spcPts val="0"/>
                        </a:spcAft>
                        <a:buNone/>
                      </a:pPr>
                      <a:r>
                        <a:rPr lang="en"/>
                        <a:t>Langsung</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a:t>Jangka Menengah</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r h="381000">
                <a:tc>
                  <a:txBody>
                    <a:bodyPr/>
                    <a:lstStyle/>
                    <a:p>
                      <a:pPr indent="0" lvl="0" marL="0" rtl="0" algn="l">
                        <a:spcBef>
                          <a:spcPts val="0"/>
                        </a:spcBef>
                        <a:spcAft>
                          <a:spcPts val="0"/>
                        </a:spcAft>
                        <a:buNone/>
                      </a:pPr>
                      <a:r>
                        <a:rPr lang="en"/>
                        <a:t>Jangka Panjang</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c>
                  <a:txBody>
                    <a:bodyPr/>
                    <a:lstStyle/>
                    <a:p>
                      <a:pPr indent="0" lvl="0" marL="0" rtl="0" algn="l">
                        <a:spcBef>
                          <a:spcPts val="0"/>
                        </a:spcBef>
                        <a:spcAft>
                          <a:spcPts val="0"/>
                        </a:spcAft>
                        <a:buNone/>
                      </a:pPr>
                      <a:r>
                        <a:t/>
                      </a:r>
                      <a:endParaRPr/>
                    </a:p>
                  </a:txBody>
                  <a:tcPr marT="91425" marB="91425" marR="91425" marL="91425"/>
                </a:tc>
              </a:tr>
            </a:tbl>
          </a:graphicData>
        </a:graphic>
      </p:graphicFrame>
    </p:spTree>
  </p:cSld>
  <p:clrMapOvr>
    <a:masterClrMapping/>
  </p:clrMapOvr>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