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126B9-447B-48B3-8BF9-DC0ACA239AB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7B76CAC-B12E-4FC0-8736-7F2A335F4C3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400" b="1" dirty="0" smtClean="0">
              <a:latin typeface="Algerian" pitchFamily="82" charset="0"/>
            </a:rPr>
            <a:t>Materi </a:t>
          </a:r>
          <a:endParaRPr lang="id-ID" sz="2400" b="1" dirty="0">
            <a:latin typeface="Algerian" pitchFamily="82" charset="0"/>
          </a:endParaRPr>
        </a:p>
      </dgm:t>
    </dgm:pt>
    <dgm:pt modelId="{BCBB7160-99D1-4541-B8FD-5178F847F67F}" type="parTrans" cxnId="{50C34D16-A5BD-4C16-A3B7-24ED02D01247}">
      <dgm:prSet/>
      <dgm:spPr/>
      <dgm:t>
        <a:bodyPr/>
        <a:lstStyle/>
        <a:p>
          <a:endParaRPr lang="id-ID"/>
        </a:p>
      </dgm:t>
    </dgm:pt>
    <dgm:pt modelId="{3194B6A8-1569-47CA-9AB5-C18E74A8D957}" type="sibTrans" cxnId="{50C34D16-A5BD-4C16-A3B7-24ED02D01247}">
      <dgm:prSet/>
      <dgm:spPr/>
      <dgm:t>
        <a:bodyPr/>
        <a:lstStyle/>
        <a:p>
          <a:endParaRPr lang="id-ID"/>
        </a:p>
      </dgm:t>
    </dgm:pt>
    <dgm:pt modelId="{A3DD9CBE-AA1C-404B-B4C9-8AD68AE250B0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id-ID" sz="2400" dirty="0" smtClean="0"/>
            <a:t>- Dasar-dasar hukum </a:t>
          </a:r>
          <a:r>
            <a:rPr lang="en-US" sz="2400" dirty="0" err="1" smtClean="0"/>
            <a:t>ekonomi</a:t>
          </a:r>
          <a:r>
            <a:rPr lang="en-US" sz="2400" dirty="0" smtClean="0"/>
            <a:t> </a:t>
          </a:r>
          <a:r>
            <a:rPr lang="id-ID" sz="2400" dirty="0" smtClean="0"/>
            <a:t> Islam</a:t>
          </a:r>
        </a:p>
        <a:p>
          <a:pPr algn="just"/>
          <a:r>
            <a:rPr lang="id-ID" sz="2400" dirty="0" smtClean="0"/>
            <a:t>- Si</a:t>
          </a:r>
          <a:r>
            <a:rPr lang="en-US" sz="2400" dirty="0" smtClean="0"/>
            <a:t>stem </a:t>
          </a:r>
          <a:r>
            <a:rPr lang="en-US" sz="2400" dirty="0" err="1" smtClean="0"/>
            <a:t>ekonomi</a:t>
          </a:r>
          <a:r>
            <a:rPr lang="en-US" sz="2400" dirty="0" smtClean="0"/>
            <a:t> </a:t>
          </a:r>
          <a:r>
            <a:rPr lang="id-ID" sz="2400" dirty="0" smtClean="0"/>
            <a:t>I</a:t>
          </a:r>
          <a:r>
            <a:rPr lang="en-US" sz="2400" dirty="0" smtClean="0"/>
            <a:t>slam</a:t>
          </a:r>
          <a:r>
            <a:rPr lang="id-ID" sz="2400" dirty="0" smtClean="0"/>
            <a:t> </a:t>
          </a:r>
        </a:p>
        <a:p>
          <a:pPr algn="just"/>
          <a:r>
            <a:rPr lang="id-ID" sz="2400" dirty="0" smtClean="0"/>
            <a:t>- Prinsip-prinsip bermuamalah di dalam Islam</a:t>
          </a:r>
          <a:endParaRPr lang="id-ID" sz="2400" dirty="0"/>
        </a:p>
      </dgm:t>
    </dgm:pt>
    <dgm:pt modelId="{C45729EE-7AE9-4DBF-A138-BFDD9E51CC8D}" type="parTrans" cxnId="{9DC0C9AE-4A9E-4EE2-9DEE-265D32C7C308}">
      <dgm:prSet/>
      <dgm:spPr/>
      <dgm:t>
        <a:bodyPr/>
        <a:lstStyle/>
        <a:p>
          <a:endParaRPr lang="id-ID"/>
        </a:p>
      </dgm:t>
    </dgm:pt>
    <dgm:pt modelId="{AE7B4171-85C7-4510-93EC-FE591CB5EAA3}" type="sibTrans" cxnId="{9DC0C9AE-4A9E-4EE2-9DEE-265D32C7C308}">
      <dgm:prSet/>
      <dgm:spPr/>
      <dgm:t>
        <a:bodyPr/>
        <a:lstStyle/>
        <a:p>
          <a:endParaRPr lang="id-ID"/>
        </a:p>
      </dgm:t>
    </dgm:pt>
    <dgm:pt modelId="{FA14D7BD-E7FA-46E7-809E-99235969478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400" dirty="0" smtClean="0">
              <a:solidFill>
                <a:schemeClr val="tx1"/>
              </a:solidFill>
            </a:rPr>
            <a:t>- Dasar-dasar </a:t>
          </a:r>
          <a:r>
            <a:rPr lang="en-US" sz="2400" dirty="0" err="1" smtClean="0">
              <a:solidFill>
                <a:schemeClr val="tx1"/>
              </a:solidFill>
            </a:rPr>
            <a:t>aqad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dalam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id-ID" sz="2400" dirty="0" smtClean="0">
              <a:solidFill>
                <a:schemeClr val="tx1"/>
              </a:solidFill>
            </a:rPr>
            <a:t>hukum Islam</a:t>
          </a:r>
        </a:p>
        <a:p>
          <a:pPr algn="l"/>
          <a:r>
            <a:rPr lang="id-ID" sz="2400" dirty="0" smtClean="0">
              <a:solidFill>
                <a:schemeClr val="tx1"/>
              </a:solidFill>
            </a:rPr>
            <a:t>- Bentuk-bentuk bermuamalah di dalam Islam </a:t>
          </a:r>
          <a:endParaRPr lang="id-ID" sz="2400" dirty="0">
            <a:solidFill>
              <a:schemeClr val="tx1"/>
            </a:solidFill>
          </a:endParaRPr>
        </a:p>
      </dgm:t>
    </dgm:pt>
    <dgm:pt modelId="{A463130A-C066-4673-B850-C462073A1187}" type="parTrans" cxnId="{0BBBD884-8ACA-48A5-A6FF-70627DF16639}">
      <dgm:prSet/>
      <dgm:spPr/>
      <dgm:t>
        <a:bodyPr/>
        <a:lstStyle/>
        <a:p>
          <a:endParaRPr lang="id-ID"/>
        </a:p>
      </dgm:t>
    </dgm:pt>
    <dgm:pt modelId="{51F67D64-1CF3-4DF1-AE44-D5C781FF6073}" type="sibTrans" cxnId="{0BBBD884-8ACA-48A5-A6FF-70627DF16639}">
      <dgm:prSet/>
      <dgm:spPr/>
      <dgm:t>
        <a:bodyPr/>
        <a:lstStyle/>
        <a:p>
          <a:endParaRPr lang="id-ID"/>
        </a:p>
      </dgm:t>
    </dgm:pt>
    <dgm:pt modelId="{7DA81CDA-808F-44B2-9C04-04FB7187F9AA}" type="pres">
      <dgm:prSet presAssocID="{89E126B9-447B-48B3-8BF9-DC0ACA239AB0}" presName="linearFlow" presStyleCnt="0">
        <dgm:presLayoutVars>
          <dgm:resizeHandles val="exact"/>
        </dgm:presLayoutVars>
      </dgm:prSet>
      <dgm:spPr/>
    </dgm:pt>
    <dgm:pt modelId="{C6C2CA0A-F8A7-4236-B161-BD4D178F17A8}" type="pres">
      <dgm:prSet presAssocID="{97B76CAC-B12E-4FC0-8736-7F2A335F4C3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855A30A-942D-4F44-A7DE-DB8D60F7B70B}" type="pres">
      <dgm:prSet presAssocID="{3194B6A8-1569-47CA-9AB5-C18E74A8D957}" presName="sibTrans" presStyleLbl="sibTrans2D1" presStyleIdx="0" presStyleCnt="2"/>
      <dgm:spPr/>
      <dgm:t>
        <a:bodyPr/>
        <a:lstStyle/>
        <a:p>
          <a:endParaRPr lang="id-ID"/>
        </a:p>
      </dgm:t>
    </dgm:pt>
    <dgm:pt modelId="{A59BF34A-B8B6-434F-847E-FC37DE50F212}" type="pres">
      <dgm:prSet presAssocID="{3194B6A8-1569-47CA-9AB5-C18E74A8D957}" presName="connectorText" presStyleLbl="sibTrans2D1" presStyleIdx="0" presStyleCnt="2"/>
      <dgm:spPr/>
      <dgm:t>
        <a:bodyPr/>
        <a:lstStyle/>
        <a:p>
          <a:endParaRPr lang="id-ID"/>
        </a:p>
      </dgm:t>
    </dgm:pt>
    <dgm:pt modelId="{BA7E9A8E-1C59-47EE-B11B-CFB58234F6F2}" type="pres">
      <dgm:prSet presAssocID="{A3DD9CBE-AA1C-404B-B4C9-8AD68AE250B0}" presName="node" presStyleLbl="node1" presStyleIdx="1" presStyleCnt="3" custScaleX="13305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111176-83FD-4B66-B0AB-F402CAA9381D}" type="pres">
      <dgm:prSet presAssocID="{AE7B4171-85C7-4510-93EC-FE591CB5EAA3}" presName="sibTrans" presStyleLbl="sibTrans2D1" presStyleIdx="1" presStyleCnt="2"/>
      <dgm:spPr/>
      <dgm:t>
        <a:bodyPr/>
        <a:lstStyle/>
        <a:p>
          <a:endParaRPr lang="id-ID"/>
        </a:p>
      </dgm:t>
    </dgm:pt>
    <dgm:pt modelId="{C16CEB90-63E8-4CD4-9EAF-C7BB3AFC3953}" type="pres">
      <dgm:prSet presAssocID="{AE7B4171-85C7-4510-93EC-FE591CB5EAA3}" presName="connectorText" presStyleLbl="sibTrans2D1" presStyleIdx="1" presStyleCnt="2"/>
      <dgm:spPr/>
      <dgm:t>
        <a:bodyPr/>
        <a:lstStyle/>
        <a:p>
          <a:endParaRPr lang="id-ID"/>
        </a:p>
      </dgm:t>
    </dgm:pt>
    <dgm:pt modelId="{4F3833C2-E2E8-4680-8856-187E2AAE2E1F}" type="pres">
      <dgm:prSet presAssocID="{FA14D7BD-E7FA-46E7-809E-992359694780}" presName="node" presStyleLbl="node1" presStyleIdx="2" presStyleCnt="3" custScaleX="13063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B4C20AF-2DD6-45B2-818B-98847CE0DEA9}" type="presOf" srcId="{3194B6A8-1569-47CA-9AB5-C18E74A8D957}" destId="{E855A30A-942D-4F44-A7DE-DB8D60F7B70B}" srcOrd="0" destOrd="0" presId="urn:microsoft.com/office/officeart/2005/8/layout/process2"/>
    <dgm:cxn modelId="{0BBBD884-8ACA-48A5-A6FF-70627DF16639}" srcId="{89E126B9-447B-48B3-8BF9-DC0ACA239AB0}" destId="{FA14D7BD-E7FA-46E7-809E-992359694780}" srcOrd="2" destOrd="0" parTransId="{A463130A-C066-4673-B850-C462073A1187}" sibTransId="{51F67D64-1CF3-4DF1-AE44-D5C781FF6073}"/>
    <dgm:cxn modelId="{9DC0C9AE-4A9E-4EE2-9DEE-265D32C7C308}" srcId="{89E126B9-447B-48B3-8BF9-DC0ACA239AB0}" destId="{A3DD9CBE-AA1C-404B-B4C9-8AD68AE250B0}" srcOrd="1" destOrd="0" parTransId="{C45729EE-7AE9-4DBF-A138-BFDD9E51CC8D}" sibTransId="{AE7B4171-85C7-4510-93EC-FE591CB5EAA3}"/>
    <dgm:cxn modelId="{E268823E-8191-43FF-8DAF-7D411CE5FF1F}" type="presOf" srcId="{3194B6A8-1569-47CA-9AB5-C18E74A8D957}" destId="{A59BF34A-B8B6-434F-847E-FC37DE50F212}" srcOrd="1" destOrd="0" presId="urn:microsoft.com/office/officeart/2005/8/layout/process2"/>
    <dgm:cxn modelId="{FF2D478F-CDF4-4BB0-A11B-347E6DD7D624}" type="presOf" srcId="{AE7B4171-85C7-4510-93EC-FE591CB5EAA3}" destId="{C16CEB90-63E8-4CD4-9EAF-C7BB3AFC3953}" srcOrd="1" destOrd="0" presId="urn:microsoft.com/office/officeart/2005/8/layout/process2"/>
    <dgm:cxn modelId="{D4E76DC6-692A-483F-8408-34B904DB0C1C}" type="presOf" srcId="{AE7B4171-85C7-4510-93EC-FE591CB5EAA3}" destId="{79111176-83FD-4B66-B0AB-F402CAA9381D}" srcOrd="0" destOrd="0" presId="urn:microsoft.com/office/officeart/2005/8/layout/process2"/>
    <dgm:cxn modelId="{46B71C44-510A-487E-BA7B-FC8AB1CE3C59}" type="presOf" srcId="{97B76CAC-B12E-4FC0-8736-7F2A335F4C34}" destId="{C6C2CA0A-F8A7-4236-B161-BD4D178F17A8}" srcOrd="0" destOrd="0" presId="urn:microsoft.com/office/officeart/2005/8/layout/process2"/>
    <dgm:cxn modelId="{136DCC4F-672C-4BF9-9C94-25D59CF71E9F}" type="presOf" srcId="{89E126B9-447B-48B3-8BF9-DC0ACA239AB0}" destId="{7DA81CDA-808F-44B2-9C04-04FB7187F9AA}" srcOrd="0" destOrd="0" presId="urn:microsoft.com/office/officeart/2005/8/layout/process2"/>
    <dgm:cxn modelId="{14047DE8-C40C-42E5-89F9-5CB9656058CE}" type="presOf" srcId="{FA14D7BD-E7FA-46E7-809E-992359694780}" destId="{4F3833C2-E2E8-4680-8856-187E2AAE2E1F}" srcOrd="0" destOrd="0" presId="urn:microsoft.com/office/officeart/2005/8/layout/process2"/>
    <dgm:cxn modelId="{50C34D16-A5BD-4C16-A3B7-24ED02D01247}" srcId="{89E126B9-447B-48B3-8BF9-DC0ACA239AB0}" destId="{97B76CAC-B12E-4FC0-8736-7F2A335F4C34}" srcOrd="0" destOrd="0" parTransId="{BCBB7160-99D1-4541-B8FD-5178F847F67F}" sibTransId="{3194B6A8-1569-47CA-9AB5-C18E74A8D957}"/>
    <dgm:cxn modelId="{4DBDF579-C42A-4335-BFF6-23DF38CEB0D0}" type="presOf" srcId="{A3DD9CBE-AA1C-404B-B4C9-8AD68AE250B0}" destId="{BA7E9A8E-1C59-47EE-B11B-CFB58234F6F2}" srcOrd="0" destOrd="0" presId="urn:microsoft.com/office/officeart/2005/8/layout/process2"/>
    <dgm:cxn modelId="{8542D387-8FFC-4A7F-B602-17A10120D3B4}" type="presParOf" srcId="{7DA81CDA-808F-44B2-9C04-04FB7187F9AA}" destId="{C6C2CA0A-F8A7-4236-B161-BD4D178F17A8}" srcOrd="0" destOrd="0" presId="urn:microsoft.com/office/officeart/2005/8/layout/process2"/>
    <dgm:cxn modelId="{3CBC088E-210F-4478-A95F-F5B89F2BA4C9}" type="presParOf" srcId="{7DA81CDA-808F-44B2-9C04-04FB7187F9AA}" destId="{E855A30A-942D-4F44-A7DE-DB8D60F7B70B}" srcOrd="1" destOrd="0" presId="urn:microsoft.com/office/officeart/2005/8/layout/process2"/>
    <dgm:cxn modelId="{0EBECA56-6A1F-49EC-B196-0058F3D42233}" type="presParOf" srcId="{E855A30A-942D-4F44-A7DE-DB8D60F7B70B}" destId="{A59BF34A-B8B6-434F-847E-FC37DE50F212}" srcOrd="0" destOrd="0" presId="urn:microsoft.com/office/officeart/2005/8/layout/process2"/>
    <dgm:cxn modelId="{F970315E-52AD-4AF8-A10D-23397E5AF83E}" type="presParOf" srcId="{7DA81CDA-808F-44B2-9C04-04FB7187F9AA}" destId="{BA7E9A8E-1C59-47EE-B11B-CFB58234F6F2}" srcOrd="2" destOrd="0" presId="urn:microsoft.com/office/officeart/2005/8/layout/process2"/>
    <dgm:cxn modelId="{D14EB106-02B8-4D7F-B6F0-7FD38F15F319}" type="presParOf" srcId="{7DA81CDA-808F-44B2-9C04-04FB7187F9AA}" destId="{79111176-83FD-4B66-B0AB-F402CAA9381D}" srcOrd="3" destOrd="0" presId="urn:microsoft.com/office/officeart/2005/8/layout/process2"/>
    <dgm:cxn modelId="{03F2965C-8109-4E9A-89BD-6857E026EAEA}" type="presParOf" srcId="{79111176-83FD-4B66-B0AB-F402CAA9381D}" destId="{C16CEB90-63E8-4CD4-9EAF-C7BB3AFC3953}" srcOrd="0" destOrd="0" presId="urn:microsoft.com/office/officeart/2005/8/layout/process2"/>
    <dgm:cxn modelId="{4E733FD6-1E07-44C2-9CDB-0FC018FEB8B3}" type="presParOf" srcId="{7DA81CDA-808F-44B2-9C04-04FB7187F9AA}" destId="{4F3833C2-E2E8-4680-8856-187E2AAE2E1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F70F-480C-4E17-B6DA-71B99AB10CFE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1E1C3-BE5E-4C1A-A414-EBF7F689E00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://t3.gstatic.com/images?q=tbn:ANd9GcT2CfGeale6m7HasfSG9BI6NiUXfqpLaSC5WhaZ8ux2SiCS8ErvXpMmLt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00232" y="928670"/>
            <a:ext cx="3991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d-ID" sz="3200" dirty="0" smtClean="0"/>
              <a:t>Hukum Ekonomi Islam </a:t>
            </a:r>
            <a:endParaRPr lang="id-ID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14346" y="0"/>
            <a:ext cx="9358346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8357481" cy="8586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d-ID" sz="2400" dirty="0" smtClean="0">
                <a:latin typeface="Algerian" pitchFamily="82" charset="0"/>
              </a:rPr>
              <a:t>MATERI AKHIR SEMESTER </a:t>
            </a:r>
          </a:p>
          <a:p>
            <a:pPr lvl="0" algn="just">
              <a:buFont typeface="Wingdings" pitchFamily="2" charset="2"/>
              <a:buChar char="q"/>
            </a:pPr>
            <a:r>
              <a:rPr lang="id-ID" sz="2400" dirty="0" smtClean="0">
                <a:latin typeface="Algerian" pitchFamily="82" charset="0"/>
              </a:rPr>
              <a:t> d</a:t>
            </a:r>
            <a:r>
              <a:rPr lang="id-ID" sz="2400" dirty="0" smtClean="0"/>
              <a:t>asar-dasar </a:t>
            </a:r>
            <a:r>
              <a:rPr lang="en-US" sz="2400" dirty="0" err="1" smtClean="0"/>
              <a:t>aqad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id-ID" sz="2400" dirty="0" smtClean="0"/>
              <a:t>hukum Islam</a:t>
            </a:r>
          </a:p>
          <a:p>
            <a:r>
              <a:rPr lang="en-US" sz="2400" dirty="0" smtClean="0"/>
              <a:t> </a:t>
            </a:r>
            <a:r>
              <a:rPr lang="id-ID" sz="2400" dirty="0" smtClean="0"/>
              <a:t>   * Pengertian aqad</a:t>
            </a:r>
          </a:p>
          <a:p>
            <a:r>
              <a:rPr lang="id-ID" sz="2400" dirty="0" smtClean="0"/>
              <a:t>    * Syarat-syarat aqad</a:t>
            </a:r>
          </a:p>
          <a:p>
            <a:r>
              <a:rPr lang="id-ID" sz="2400" dirty="0" smtClean="0"/>
              <a:t>    * Rukun aqad</a:t>
            </a:r>
          </a:p>
          <a:p>
            <a:pPr lvl="0"/>
            <a:r>
              <a:rPr lang="id-ID" sz="2400" dirty="0" smtClean="0"/>
              <a:t>    * Akibat hukum aqad</a:t>
            </a:r>
          </a:p>
          <a:p>
            <a:r>
              <a:rPr lang="id-ID" sz="2400" dirty="0" smtClean="0"/>
              <a:t>    * Klasifikasi aqad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 Bentuk-bentuk bermuamalah di dalam Islam </a:t>
            </a:r>
          </a:p>
          <a:p>
            <a:pPr lvl="0"/>
            <a:r>
              <a:rPr lang="id-ID" sz="2400" dirty="0" smtClean="0"/>
              <a:t>    * Pengertian tentang bentuk-bentuk muamalah dalam aktifitas </a:t>
            </a:r>
          </a:p>
          <a:p>
            <a:pPr lvl="0"/>
            <a:r>
              <a:rPr lang="id-ID" sz="2400" dirty="0" smtClean="0"/>
              <a:t>       ekonomi</a:t>
            </a:r>
          </a:p>
          <a:p>
            <a:pPr lvl="0"/>
            <a:r>
              <a:rPr lang="id-ID" sz="2400" dirty="0" smtClean="0"/>
              <a:t>    * Kerjasama </a:t>
            </a:r>
            <a:r>
              <a:rPr lang="id-ID" sz="2400" i="1" dirty="0" smtClean="0"/>
              <a:t>mudharabah</a:t>
            </a:r>
            <a:endParaRPr lang="id-ID" sz="2400" dirty="0" smtClean="0"/>
          </a:p>
          <a:p>
            <a:r>
              <a:rPr lang="id-ID" sz="2400" dirty="0" smtClean="0"/>
              <a:t>    * Kerjasama </a:t>
            </a:r>
            <a:r>
              <a:rPr lang="id-ID" sz="2400" i="1" dirty="0" smtClean="0"/>
              <a:t>musyarakah</a:t>
            </a:r>
            <a:r>
              <a:rPr lang="id-ID" sz="2400" dirty="0" smtClean="0"/>
              <a:t> </a:t>
            </a:r>
          </a:p>
          <a:p>
            <a:r>
              <a:rPr lang="id-ID" sz="2400" dirty="0" smtClean="0"/>
              <a:t>    * </a:t>
            </a:r>
            <a:r>
              <a:rPr lang="id-ID" sz="2400" i="1" dirty="0" smtClean="0"/>
              <a:t>Murabahah</a:t>
            </a:r>
            <a:endParaRPr lang="id-ID" sz="2400" dirty="0" smtClean="0"/>
          </a:p>
          <a:p>
            <a:r>
              <a:rPr lang="id-ID" sz="2400" dirty="0" smtClean="0"/>
              <a:t>    * </a:t>
            </a:r>
            <a:r>
              <a:rPr lang="id-ID" sz="2400" i="1" dirty="0" smtClean="0"/>
              <a:t>As-salam</a:t>
            </a:r>
            <a:endParaRPr lang="id-ID" sz="2400" dirty="0" smtClean="0"/>
          </a:p>
          <a:p>
            <a:r>
              <a:rPr lang="id-ID" sz="2400" dirty="0" smtClean="0"/>
              <a:t>    * </a:t>
            </a:r>
            <a:r>
              <a:rPr lang="id-ID" sz="2400" i="1" dirty="0" smtClean="0"/>
              <a:t>Al-istisna`</a:t>
            </a:r>
            <a:endParaRPr lang="id-ID" sz="2400" dirty="0" smtClean="0"/>
          </a:p>
          <a:p>
            <a:r>
              <a:rPr lang="id-ID" sz="2400" dirty="0" smtClean="0"/>
              <a:t>    * </a:t>
            </a:r>
            <a:r>
              <a:rPr lang="id-ID" sz="2400" i="1" dirty="0" smtClean="0"/>
              <a:t>As-sharf</a:t>
            </a:r>
            <a:endParaRPr lang="id-ID" sz="2400" dirty="0" smtClean="0"/>
          </a:p>
          <a:p>
            <a:r>
              <a:rPr lang="id-ID" sz="2400" dirty="0" smtClean="0"/>
              <a:t> </a:t>
            </a:r>
          </a:p>
          <a:p>
            <a:r>
              <a:rPr lang="id-ID" sz="2400" dirty="0" smtClean="0"/>
              <a:t> </a:t>
            </a:r>
          </a:p>
          <a:p>
            <a:r>
              <a:rPr lang="id-ID" sz="2400" dirty="0" smtClean="0"/>
              <a:t> </a:t>
            </a:r>
          </a:p>
          <a:p>
            <a:r>
              <a:rPr lang="id-ID" sz="2400" dirty="0" smtClean="0"/>
              <a:t> </a:t>
            </a:r>
          </a:p>
          <a:p>
            <a:r>
              <a:rPr lang="id-ID" sz="2400" dirty="0" smtClean="0"/>
              <a:t> </a:t>
            </a:r>
          </a:p>
          <a:p>
            <a:r>
              <a:rPr lang="id-ID" sz="2400" dirty="0" smtClean="0"/>
              <a:t> </a:t>
            </a:r>
          </a:p>
          <a:p>
            <a:r>
              <a:rPr lang="id-ID" sz="2400" dirty="0" smtClean="0"/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14346" y="0"/>
            <a:ext cx="9358346" cy="6858000"/>
          </a:xfrm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14346" y="0"/>
            <a:ext cx="9510746" cy="7010400"/>
          </a:xfrm>
        </p:spPr>
      </p:pic>
      <p:sp>
        <p:nvSpPr>
          <p:cNvPr id="7" name="TextBox 6"/>
          <p:cNvSpPr txBox="1"/>
          <p:nvPr/>
        </p:nvSpPr>
        <p:spPr>
          <a:xfrm>
            <a:off x="714348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14282" y="285728"/>
            <a:ext cx="77152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400" i="1" dirty="0" smtClean="0"/>
              <a:t>* Ar-rahn</a:t>
            </a:r>
            <a:endParaRPr lang="id-ID" sz="2400" dirty="0" smtClean="0"/>
          </a:p>
          <a:p>
            <a:r>
              <a:rPr lang="id-ID" sz="2400" dirty="0" smtClean="0"/>
              <a:t>*</a:t>
            </a:r>
            <a:r>
              <a:rPr lang="id-ID" sz="2400" i="1" dirty="0" smtClean="0"/>
              <a:t>Al-ijarah</a:t>
            </a:r>
            <a:endParaRPr lang="id-ID" sz="2400" dirty="0" smtClean="0"/>
          </a:p>
          <a:p>
            <a:r>
              <a:rPr lang="id-ID" sz="2400" dirty="0" smtClean="0"/>
              <a:t>*</a:t>
            </a:r>
            <a:r>
              <a:rPr lang="id-ID" sz="2400" i="1" dirty="0" smtClean="0"/>
              <a:t>Kafalah</a:t>
            </a:r>
            <a:endParaRPr lang="id-ID" sz="2400" dirty="0" smtClean="0"/>
          </a:p>
          <a:p>
            <a:r>
              <a:rPr lang="id-ID" sz="2400" dirty="0" smtClean="0"/>
              <a:t>*</a:t>
            </a:r>
            <a:r>
              <a:rPr lang="id-ID" sz="2400" i="1" dirty="0" smtClean="0"/>
              <a:t>Hiwalah</a:t>
            </a:r>
            <a:endParaRPr lang="id-ID" sz="2400" dirty="0" smtClean="0"/>
          </a:p>
          <a:p>
            <a:r>
              <a:rPr lang="id-ID" sz="2400" dirty="0" smtClean="0"/>
              <a:t>*</a:t>
            </a:r>
            <a:r>
              <a:rPr lang="id-ID" sz="2400" i="1" dirty="0" smtClean="0"/>
              <a:t>Wadi`ah</a:t>
            </a:r>
            <a:endParaRPr lang="id-ID" sz="2400" dirty="0" smtClean="0"/>
          </a:p>
          <a:p>
            <a:r>
              <a:rPr lang="id-ID" sz="2400" dirty="0" smtClean="0"/>
              <a:t> </a:t>
            </a:r>
          </a:p>
          <a:p>
            <a:r>
              <a:rPr lang="id-ID" sz="2400" dirty="0" smtClean="0"/>
              <a:t> </a:t>
            </a:r>
          </a:p>
          <a:p>
            <a:endParaRPr lang="id-ID" sz="2400" dirty="0" smtClean="0"/>
          </a:p>
          <a:p>
            <a:pPr lvl="0" algn="just"/>
            <a:endParaRPr lang="id-ID" sz="2400" dirty="0" smtClean="0"/>
          </a:p>
          <a:p>
            <a:pPr algn="just"/>
            <a:endParaRPr lang="id-ID" sz="2400" dirty="0" smtClean="0">
              <a:latin typeface="Algerian" pitchFamily="82" charset="0"/>
            </a:endParaRP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s://encrypted-tbn2.gstatic.com/images?q=tbn:ANd9GcTM13s4rCgPWNNijAWheAHIZR7hH1ejXyhTw6qmBZYIL3rPxIFe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7788" y="1428736"/>
            <a:ext cx="87848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perkuliahan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SPADA UNS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Presensi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minimal 75% ,</a:t>
            </a:r>
            <a:r>
              <a:rPr lang="en-US" sz="2400" dirty="0" err="1" smtClean="0"/>
              <a:t>presensi</a:t>
            </a:r>
            <a:r>
              <a:rPr lang="en-US" sz="2400" dirty="0" smtClean="0"/>
              <a:t>  &lt;75 %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marL="457200" indent="-457200" algn="just"/>
            <a:r>
              <a:rPr lang="id-ID" sz="2400" dirty="0"/>
              <a:t> </a:t>
            </a:r>
            <a:r>
              <a:rPr lang="id-ID" sz="2400" dirty="0" smtClean="0"/>
              <a:t>     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endParaRPr lang="en-US" sz="2400" dirty="0" smtClean="0"/>
          </a:p>
          <a:p>
            <a:pPr marL="457200" indent="-457200" algn="just">
              <a:buAutoNum type="arabicPeriod" startAt="3"/>
            </a:pP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mengajukan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seputar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form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diskusi</a:t>
            </a:r>
            <a:endParaRPr lang="en-US" sz="2400" dirty="0"/>
          </a:p>
          <a:p>
            <a:pPr algn="just"/>
            <a:r>
              <a:rPr lang="en-US" sz="2400" dirty="0" smtClean="0"/>
              <a:t>4.  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perkuliahan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 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id-ID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marL="457200" indent="-457200" algn="just"/>
            <a:r>
              <a:rPr lang="id-ID" sz="2400" dirty="0"/>
              <a:t> </a:t>
            </a:r>
            <a:r>
              <a:rPr lang="id-ID" sz="2400" dirty="0" smtClean="0"/>
              <a:t>     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.</a:t>
            </a:r>
          </a:p>
          <a:p>
            <a:pPr algn="just"/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500042"/>
            <a:ext cx="4077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Tata Tertib Perkuliahan </a:t>
            </a:r>
            <a:endParaRPr lang="id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86050" y="428604"/>
            <a:ext cx="27135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Evaluasi</a:t>
            </a:r>
            <a:endParaRPr lang="en-US" sz="3200" dirty="0" smtClean="0"/>
          </a:p>
          <a:p>
            <a:pPr algn="ctr"/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571612"/>
            <a:ext cx="58319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09600" indent="-609600">
              <a:defRPr/>
            </a:pPr>
            <a:r>
              <a:rPr lang="en-US" sz="2800" dirty="0">
                <a:latin typeface="Arial Narrow" pitchFamily="34" charset="0"/>
              </a:rPr>
              <a:t>SKOR  =  </a:t>
            </a:r>
            <a:r>
              <a:rPr lang="id-ID" sz="2800" u="sng" dirty="0" smtClean="0">
                <a:latin typeface="Arial Narrow" pitchFamily="34" charset="0"/>
              </a:rPr>
              <a:t>Mid Semester + Akhir Semester </a:t>
            </a:r>
            <a:r>
              <a:rPr lang="en-US" sz="2800" dirty="0" smtClean="0">
                <a:latin typeface="Arial Narrow" pitchFamily="34" charset="0"/>
              </a:rPr>
              <a:t> </a:t>
            </a:r>
            <a:endParaRPr lang="en-US" sz="2800" dirty="0">
              <a:latin typeface="Arial Narrow" pitchFamily="34" charset="0"/>
            </a:endParaRPr>
          </a:p>
          <a:p>
            <a:pPr marL="609600" indent="-609600">
              <a:defRPr/>
            </a:pPr>
            <a:r>
              <a:rPr lang="en-US" sz="2800" dirty="0" err="1">
                <a:latin typeface="Arial Narrow" pitchFamily="34" charset="0"/>
              </a:rPr>
              <a:t>Akhir</a:t>
            </a:r>
            <a:r>
              <a:rPr lang="en-US" sz="2800" dirty="0">
                <a:latin typeface="Arial Narrow" pitchFamily="34" charset="0"/>
              </a:rPr>
              <a:t>                                 </a:t>
            </a:r>
            <a:r>
              <a:rPr lang="id-ID" sz="2800" dirty="0" smtClean="0">
                <a:latin typeface="Arial Narrow" pitchFamily="34" charset="0"/>
              </a:rPr>
              <a:t>2</a:t>
            </a:r>
            <a:endParaRPr lang="en-US" sz="2800" dirty="0"/>
          </a:p>
          <a:p>
            <a:endParaRPr lang="id-ID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43240" y="357166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Referensi</a:t>
            </a:r>
            <a:endParaRPr lang="en-US" sz="3200" b="1" dirty="0" smtClean="0"/>
          </a:p>
          <a:p>
            <a:pPr algn="ctr"/>
            <a:endParaRPr lang="id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911865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d-ID" sz="2400" dirty="0" smtClean="0"/>
              <a:t>- Al-Qur`an</a:t>
            </a:r>
          </a:p>
          <a:p>
            <a:pPr lvl="0"/>
            <a:r>
              <a:rPr lang="id-ID" sz="2400" dirty="0" smtClean="0"/>
              <a:t>- Al-Hadis</a:t>
            </a:r>
          </a:p>
          <a:p>
            <a:pPr lvl="0">
              <a:buFontTx/>
              <a:buChar char="-"/>
            </a:pPr>
            <a:r>
              <a:rPr lang="id-ID" sz="2400" dirty="0" smtClean="0"/>
              <a:t>Abdul Rahman Ghazali, Ghufran Ihsan, Sapiudin Siddiq. 2010. </a:t>
            </a:r>
            <a:r>
              <a:rPr lang="id-ID" sz="2400" i="1" dirty="0" smtClean="0"/>
              <a:t>Fiqh </a:t>
            </a:r>
          </a:p>
          <a:p>
            <a:pPr lvl="0"/>
            <a:r>
              <a:rPr lang="id-ID" sz="2400" i="1" dirty="0" smtClean="0"/>
              <a:t>  Muamalat</a:t>
            </a:r>
            <a:r>
              <a:rPr lang="id-ID" sz="2400" dirty="0" smtClean="0"/>
              <a:t>. Jakarta: Prenada Media Group.</a:t>
            </a:r>
          </a:p>
          <a:p>
            <a:pPr lvl="0">
              <a:buFontTx/>
              <a:buChar char="-"/>
            </a:pPr>
            <a:r>
              <a:rPr lang="id-ID" sz="2400" dirty="0" smtClean="0"/>
              <a:t>Frank E. Voegel and Samuel L Hayes, III. 1998. </a:t>
            </a:r>
            <a:r>
              <a:rPr lang="id-ID" sz="2400" i="1" dirty="0" smtClean="0"/>
              <a:t>Islamic law and Finance</a:t>
            </a:r>
            <a:r>
              <a:rPr lang="id-ID" sz="2400" dirty="0" smtClean="0"/>
              <a:t>. </a:t>
            </a:r>
          </a:p>
          <a:p>
            <a:pPr lvl="0"/>
            <a:r>
              <a:rPr lang="id-ID" sz="2400" dirty="0" smtClean="0"/>
              <a:t>  Hague: Kluwer International.</a:t>
            </a:r>
          </a:p>
          <a:p>
            <a:pPr lvl="0">
              <a:buFontTx/>
              <a:buChar char="-"/>
            </a:pPr>
            <a:r>
              <a:rPr lang="id-ID" sz="2400" dirty="0" smtClean="0"/>
              <a:t>Ibrahim Warde. 2001. </a:t>
            </a:r>
            <a:r>
              <a:rPr lang="id-ID" sz="2400" i="1" dirty="0" smtClean="0"/>
              <a:t>Islamic Finance in the global Economy</a:t>
            </a:r>
            <a:r>
              <a:rPr lang="id-ID" sz="2400" dirty="0" smtClean="0"/>
              <a:t>. </a:t>
            </a:r>
          </a:p>
          <a:p>
            <a:pPr lvl="0"/>
            <a:r>
              <a:rPr lang="id-ID" sz="2400" dirty="0" smtClean="0"/>
              <a:t>  Edinburgh: Edinburgh University Press.</a:t>
            </a:r>
          </a:p>
          <a:p>
            <a:pPr lvl="0">
              <a:buFontTx/>
              <a:buChar char="-"/>
            </a:pPr>
            <a:r>
              <a:rPr lang="id-ID" sz="2400" dirty="0" smtClean="0"/>
              <a:t>Liquat ali Khan Niazi. 1990. </a:t>
            </a:r>
            <a:r>
              <a:rPr lang="id-ID" sz="2400" i="1" dirty="0" smtClean="0"/>
              <a:t>Islamic Law of Contract</a:t>
            </a:r>
            <a:r>
              <a:rPr lang="id-ID" sz="2400" dirty="0" smtClean="0"/>
              <a:t>. New Delhi: </a:t>
            </a:r>
          </a:p>
          <a:p>
            <a:pPr lvl="0"/>
            <a:r>
              <a:rPr lang="id-ID" sz="2400" dirty="0" smtClean="0"/>
              <a:t>  Research Cell Dyal Sing Trust Library.</a:t>
            </a:r>
          </a:p>
          <a:p>
            <a:pPr lvl="0">
              <a:buFontTx/>
              <a:buChar char="-"/>
            </a:pPr>
            <a:r>
              <a:rPr lang="id-ID" sz="2400" dirty="0" smtClean="0"/>
              <a:t>Mohd. Ma`sum Billah. 2006. </a:t>
            </a:r>
            <a:r>
              <a:rPr lang="id-ID" sz="2400" i="1" dirty="0" smtClean="0"/>
              <a:t>Shari`ah standard of bussiness contract</a:t>
            </a:r>
            <a:r>
              <a:rPr lang="id-ID" sz="2400" dirty="0" smtClean="0"/>
              <a:t>. </a:t>
            </a:r>
          </a:p>
          <a:p>
            <a:pPr lvl="0"/>
            <a:r>
              <a:rPr lang="id-ID" sz="2400" dirty="0" smtClean="0"/>
              <a:t>  Malaysia: AS Noordin</a:t>
            </a:r>
          </a:p>
          <a:p>
            <a:pPr algn="just"/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42918"/>
            <a:ext cx="91664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Tx/>
              <a:buChar char="-"/>
            </a:pPr>
            <a:r>
              <a:rPr lang="id-ID" sz="2400" dirty="0" smtClean="0"/>
              <a:t>Muhammad Tahir Mansuri. 2006. </a:t>
            </a:r>
            <a:r>
              <a:rPr lang="id-ID" sz="2400" i="1" dirty="0" smtClean="0"/>
              <a:t>Islamic Law of Contract and Business </a:t>
            </a:r>
          </a:p>
          <a:p>
            <a:pPr lvl="0"/>
            <a:r>
              <a:rPr lang="id-ID" sz="2400" i="1" dirty="0" smtClean="0"/>
              <a:t> Transaction</a:t>
            </a:r>
            <a:r>
              <a:rPr lang="id-ID" sz="2400" dirty="0" smtClean="0"/>
              <a:t>. New Delhi: Adam Publisher &amp; distributors.</a:t>
            </a:r>
          </a:p>
          <a:p>
            <a:pPr lvl="0">
              <a:buFontTx/>
              <a:buChar char="-"/>
            </a:pPr>
            <a:r>
              <a:rPr lang="id-ID" sz="2400" dirty="0" smtClean="0"/>
              <a:t>Muhammad Taqi Usmani.2002. </a:t>
            </a:r>
            <a:r>
              <a:rPr lang="id-ID" sz="2400" i="1" dirty="0" smtClean="0"/>
              <a:t>An Introduction to Islamic Finance</a:t>
            </a:r>
            <a:r>
              <a:rPr lang="id-ID" sz="2400" dirty="0" smtClean="0"/>
              <a:t>. </a:t>
            </a:r>
          </a:p>
          <a:p>
            <a:pPr lvl="0"/>
            <a:r>
              <a:rPr lang="id-ID" sz="2400" dirty="0" smtClean="0"/>
              <a:t>  Hague: Kluwer Law International.</a:t>
            </a:r>
          </a:p>
          <a:p>
            <a:pPr lvl="0"/>
            <a:r>
              <a:rPr lang="id-ID" sz="2400" dirty="0" smtClean="0"/>
              <a:t>- Nasrun Haroen. 2000. </a:t>
            </a:r>
            <a:r>
              <a:rPr lang="id-ID" sz="2400" i="1" dirty="0" smtClean="0"/>
              <a:t>Fiqih Muamalah</a:t>
            </a:r>
            <a:r>
              <a:rPr lang="id-ID" sz="2400" dirty="0" smtClean="0"/>
              <a:t>. Jakarta: Gema Media Pratama.</a:t>
            </a:r>
          </a:p>
          <a:p>
            <a:r>
              <a:rPr lang="id-ID" sz="2400" dirty="0" smtClean="0"/>
              <a:t> </a:t>
            </a:r>
          </a:p>
          <a:p>
            <a:r>
              <a:rPr lang="id-ID" sz="2400" b="1" dirty="0" smtClean="0"/>
              <a:t> </a:t>
            </a:r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2" descr="https://encrypted-tbn2.gstatic.com/images?q=tbn:ANd9GcTdsM5AEBFILm61JRFjO_lnZh-6kYXFoiSaB8703c3EbAV_9SsLnBdJZ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728" y="2000240"/>
            <a:ext cx="220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Mid Semester</a:t>
            </a:r>
            <a:endParaRPr lang="id-ID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4214818"/>
            <a:ext cx="2131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Akhir Semester</a:t>
            </a:r>
            <a:endParaRPr lang="id-ID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7158" y="500042"/>
            <a:ext cx="4910447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latin typeface="Algerian" pitchFamily="82" charset="0"/>
              </a:rPr>
              <a:t>materi mid semester</a:t>
            </a:r>
          </a:p>
          <a:p>
            <a:pPr lvl="0">
              <a:buFont typeface="Wingdings" pitchFamily="2" charset="2"/>
              <a:buChar char="q"/>
            </a:pPr>
            <a:r>
              <a:rPr lang="id-ID" sz="2400" dirty="0" smtClean="0">
                <a:latin typeface="Algerian" pitchFamily="82" charset="0"/>
              </a:rPr>
              <a:t> D</a:t>
            </a:r>
            <a:r>
              <a:rPr lang="id-ID" sz="2400" dirty="0" smtClean="0"/>
              <a:t>asar-dasar hukum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id-ID" sz="2400" dirty="0" smtClean="0"/>
              <a:t> Islam</a:t>
            </a:r>
          </a:p>
          <a:p>
            <a:pPr lvl="0"/>
            <a:r>
              <a:rPr lang="id-ID" sz="2400" dirty="0" smtClean="0"/>
              <a:t>   * Islam dan ekonomi</a:t>
            </a:r>
          </a:p>
          <a:p>
            <a:pPr lvl="0"/>
            <a:r>
              <a:rPr lang="id-ID" sz="2400" dirty="0" smtClean="0"/>
              <a:t>   * Islam dan Hukum ekonomi Islam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 Si</a:t>
            </a:r>
            <a:r>
              <a:rPr lang="en-US" sz="2400" dirty="0" smtClean="0"/>
              <a:t>stem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id-ID" sz="2400" dirty="0" err="1" smtClean="0"/>
              <a:t>I</a:t>
            </a:r>
            <a:r>
              <a:rPr lang="en-US" sz="2400" dirty="0" smtClean="0"/>
              <a:t>slam</a:t>
            </a:r>
            <a:endParaRPr lang="id-ID" sz="2400" dirty="0" smtClean="0"/>
          </a:p>
          <a:p>
            <a:pPr lvl="0"/>
            <a:r>
              <a:rPr lang="id-ID" sz="2400" dirty="0" smtClean="0"/>
              <a:t>   *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kenegaraan</a:t>
            </a:r>
            <a:endParaRPr lang="id-ID" sz="2400" dirty="0" smtClean="0"/>
          </a:p>
          <a:p>
            <a:r>
              <a:rPr lang="id-ID" sz="2400" dirty="0" smtClean="0"/>
              <a:t> 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infaq</a:t>
            </a:r>
            <a:endParaRPr lang="id-ID" sz="2400" dirty="0" smtClean="0"/>
          </a:p>
          <a:p>
            <a:r>
              <a:rPr lang="id-ID" sz="2400" dirty="0" smtClean="0"/>
              <a:t> 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ghanimah</a:t>
            </a:r>
            <a:endParaRPr lang="id-ID" sz="2400" dirty="0" smtClean="0"/>
          </a:p>
          <a:p>
            <a:r>
              <a:rPr lang="id-ID" sz="2400" dirty="0" smtClean="0"/>
              <a:t> 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jizyah</a:t>
            </a:r>
            <a:endParaRPr lang="id-ID" sz="2400" dirty="0" smtClean="0"/>
          </a:p>
          <a:p>
            <a:r>
              <a:rPr lang="id-ID" sz="2400" dirty="0" smtClean="0"/>
              <a:t> 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khoroj</a:t>
            </a:r>
            <a:endParaRPr lang="id-ID" sz="2400" dirty="0" smtClean="0"/>
          </a:p>
          <a:p>
            <a:pPr lvl="0"/>
            <a:r>
              <a:rPr lang="id-ID" sz="2400" dirty="0" smtClean="0"/>
              <a:t>   *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kemasyarakatan</a:t>
            </a:r>
            <a:endParaRPr lang="id-ID" sz="2400" dirty="0" smtClean="0"/>
          </a:p>
          <a:p>
            <a:r>
              <a:rPr lang="id-ID" sz="2400" dirty="0" smtClean="0"/>
              <a:t>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zakat</a:t>
            </a:r>
            <a:endParaRPr lang="id-ID" sz="2400" dirty="0" smtClean="0"/>
          </a:p>
          <a:p>
            <a:r>
              <a:rPr lang="id-ID" sz="2400" dirty="0" smtClean="0"/>
              <a:t>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shodaqoh</a:t>
            </a:r>
            <a:endParaRPr lang="id-ID" sz="2400" dirty="0" smtClean="0"/>
          </a:p>
          <a:p>
            <a:r>
              <a:rPr lang="id-ID" sz="2400" dirty="0" smtClean="0"/>
              <a:t>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wakaf</a:t>
            </a:r>
            <a:endParaRPr lang="id-ID" sz="2400" dirty="0" smtClean="0"/>
          </a:p>
          <a:p>
            <a:r>
              <a:rPr lang="id-ID" sz="2400" dirty="0" smtClean="0"/>
              <a:t>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baitul</a:t>
            </a:r>
            <a:r>
              <a:rPr lang="en-US" sz="2400" dirty="0" smtClean="0"/>
              <a:t> </a:t>
            </a:r>
            <a:r>
              <a:rPr lang="en-US" sz="2400" dirty="0" err="1" smtClean="0"/>
              <a:t>maal</a:t>
            </a:r>
            <a:endParaRPr lang="id-ID" sz="2400" dirty="0" smtClean="0"/>
          </a:p>
          <a:p>
            <a:r>
              <a:rPr lang="id-ID" sz="2400" dirty="0" smtClean="0"/>
              <a:t>     </a:t>
            </a:r>
            <a:r>
              <a:rPr lang="en-US" sz="2400" dirty="0" smtClean="0"/>
              <a:t>-</a:t>
            </a:r>
            <a:r>
              <a:rPr lang="id-ID" sz="2400" dirty="0" smtClean="0"/>
              <a:t> </a:t>
            </a:r>
            <a:r>
              <a:rPr lang="en-US" sz="2400" dirty="0" err="1" smtClean="0"/>
              <a:t>qordul</a:t>
            </a:r>
            <a:r>
              <a:rPr lang="en-US" sz="2400" dirty="0" smtClean="0"/>
              <a:t> </a:t>
            </a:r>
            <a:r>
              <a:rPr lang="en-US" sz="2400" dirty="0" err="1" smtClean="0"/>
              <a:t>hasan</a:t>
            </a:r>
            <a:endParaRPr lang="id-ID" sz="2400" dirty="0" smtClean="0"/>
          </a:p>
          <a:p>
            <a:r>
              <a:rPr lang="en-US" sz="2400" dirty="0" smtClean="0"/>
              <a:t> </a:t>
            </a:r>
            <a:endParaRPr lang="id-ID" sz="2400" dirty="0" smtClean="0"/>
          </a:p>
          <a:p>
            <a:pPr lvl="0"/>
            <a:endParaRPr lang="id-ID" sz="2400" dirty="0" smtClean="0"/>
          </a:p>
          <a:p>
            <a:pPr lvl="0"/>
            <a:r>
              <a:rPr lang="id-ID" sz="2400" dirty="0" smtClean="0"/>
              <a:t>  </a:t>
            </a:r>
          </a:p>
          <a:p>
            <a:pPr>
              <a:buFont typeface="Wingdings" pitchFamily="2" charset="2"/>
              <a:buChar char="q"/>
            </a:pPr>
            <a:endParaRPr lang="id-ID" sz="24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85720" y="500042"/>
            <a:ext cx="238321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/>
              <a:t> E</a:t>
            </a:r>
            <a:r>
              <a:rPr lang="en-US" sz="2400" dirty="0" err="1" smtClean="0"/>
              <a:t>konomi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endParaRPr lang="id-ID" sz="2400" dirty="0" smtClean="0"/>
          </a:p>
          <a:p>
            <a:r>
              <a:rPr lang="id-ID" sz="2400" dirty="0" smtClean="0"/>
              <a:t>   - bai’</a:t>
            </a:r>
          </a:p>
          <a:p>
            <a:r>
              <a:rPr lang="id-ID" sz="2400" dirty="0" smtClean="0"/>
              <a:t>   - mudharabah</a:t>
            </a:r>
          </a:p>
          <a:p>
            <a:r>
              <a:rPr lang="id-ID" sz="2400" dirty="0" smtClean="0"/>
              <a:t>   - musyarakah</a:t>
            </a:r>
          </a:p>
          <a:p>
            <a:r>
              <a:rPr lang="id-ID" sz="2400" dirty="0" smtClean="0"/>
              <a:t>   - murabahah</a:t>
            </a:r>
          </a:p>
          <a:p>
            <a:r>
              <a:rPr lang="id-ID" sz="2400" dirty="0" smtClean="0"/>
              <a:t>   - assalam</a:t>
            </a:r>
          </a:p>
          <a:p>
            <a:r>
              <a:rPr lang="id-ID" sz="2400" dirty="0" smtClean="0"/>
              <a:t>   - rahn</a:t>
            </a:r>
          </a:p>
          <a:p>
            <a:r>
              <a:rPr lang="id-ID" sz="2400" dirty="0" smtClean="0"/>
              <a:t>   - assharf</a:t>
            </a:r>
          </a:p>
          <a:p>
            <a:r>
              <a:rPr lang="id-ID" sz="2400" dirty="0" smtClean="0"/>
              <a:t>   - wakalah</a:t>
            </a:r>
          </a:p>
          <a:p>
            <a:r>
              <a:rPr lang="id-ID" sz="2400" dirty="0" smtClean="0"/>
              <a:t>   - hawalah</a:t>
            </a:r>
          </a:p>
          <a:p>
            <a:r>
              <a:rPr lang="id-ID" sz="2400" dirty="0" smtClean="0"/>
              <a:t>   - ijarah</a:t>
            </a:r>
          </a:p>
          <a:p>
            <a:r>
              <a:rPr lang="en-US" sz="2400" dirty="0" smtClean="0"/>
              <a:t> </a:t>
            </a:r>
            <a:endParaRPr lang="id-ID" sz="2400" dirty="0" smtClean="0"/>
          </a:p>
          <a:p>
            <a:pPr lvl="0"/>
            <a:endParaRPr lang="id-ID" sz="2400" dirty="0" smtClean="0"/>
          </a:p>
          <a:p>
            <a:pPr lvl="0"/>
            <a:r>
              <a:rPr lang="id-ID" sz="2400" dirty="0" smtClean="0"/>
              <a:t>  </a:t>
            </a:r>
          </a:p>
          <a:p>
            <a:pPr>
              <a:buFont typeface="Wingdings" pitchFamily="2" charset="2"/>
              <a:buChar char="q"/>
            </a:pPr>
            <a:endParaRPr lang="id-ID" sz="2400" dirty="0" smtClean="0">
              <a:latin typeface="Algerian" pitchFamily="82" charset="0"/>
            </a:endParaRP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7158" y="357166"/>
            <a:ext cx="7255576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/>
              <a:t> Prinsip-prinsip bermuamalah di dalam Islam</a:t>
            </a:r>
          </a:p>
          <a:p>
            <a:pPr lvl="0"/>
            <a:r>
              <a:rPr lang="id-ID" sz="2400" dirty="0" smtClean="0"/>
              <a:t>   * Pengertian prinsip-prinsip bermuamalah secara Islam</a:t>
            </a:r>
          </a:p>
          <a:p>
            <a:pPr lvl="0"/>
            <a:r>
              <a:rPr lang="id-ID" sz="2400" dirty="0" smtClean="0"/>
              <a:t>   * Prinsip Kebebasan bermuamalah</a:t>
            </a:r>
          </a:p>
          <a:p>
            <a:r>
              <a:rPr lang="id-ID" sz="2400" dirty="0" smtClean="0"/>
              <a:t>   * Prinsip Kerelaan dalam bermuamalah</a:t>
            </a:r>
          </a:p>
          <a:p>
            <a:r>
              <a:rPr lang="id-ID" sz="2400" dirty="0" smtClean="0"/>
              <a:t>   * Larangan berbuat madharat</a:t>
            </a:r>
          </a:p>
          <a:p>
            <a:r>
              <a:rPr lang="id-ID" sz="2400" dirty="0" smtClean="0"/>
              <a:t>   * Larangan berbuat kebatilan</a:t>
            </a:r>
          </a:p>
          <a:p>
            <a:r>
              <a:rPr lang="id-ID" sz="2400" dirty="0" smtClean="0"/>
              <a:t>   * Larangan riba</a:t>
            </a:r>
          </a:p>
          <a:p>
            <a:pPr lvl="0"/>
            <a:r>
              <a:rPr lang="id-ID" sz="2400" dirty="0" smtClean="0"/>
              <a:t>   * Asas bebas dari eksploitasi</a:t>
            </a:r>
          </a:p>
          <a:p>
            <a:r>
              <a:rPr lang="id-ID" sz="2400" dirty="0" smtClean="0"/>
              <a:t>   * larangan </a:t>
            </a:r>
            <a:r>
              <a:rPr lang="id-ID" sz="2400" i="1" dirty="0" smtClean="0"/>
              <a:t>maisir</a:t>
            </a:r>
            <a:endParaRPr lang="id-ID" sz="2400" dirty="0" smtClean="0"/>
          </a:p>
          <a:p>
            <a:r>
              <a:rPr lang="id-ID" sz="2400" dirty="0" smtClean="0"/>
              <a:t>   * larangan adanya </a:t>
            </a:r>
            <a:r>
              <a:rPr lang="id-ID" sz="2400" i="1" dirty="0" smtClean="0"/>
              <a:t>gharar</a:t>
            </a:r>
            <a:endParaRPr lang="id-ID" sz="2400" dirty="0" smtClean="0"/>
          </a:p>
          <a:p>
            <a:r>
              <a:rPr lang="id-ID" sz="2400" dirty="0" smtClean="0"/>
              <a:t> </a:t>
            </a:r>
          </a:p>
          <a:p>
            <a:r>
              <a:rPr lang="en-US" sz="2400" dirty="0" smtClean="0"/>
              <a:t> </a:t>
            </a:r>
            <a:endParaRPr lang="id-ID" sz="2400" dirty="0" smtClean="0"/>
          </a:p>
          <a:p>
            <a:r>
              <a:rPr lang="en-US" sz="2400" dirty="0" smtClean="0"/>
              <a:t> </a:t>
            </a:r>
            <a:endParaRPr lang="id-ID" sz="2400" dirty="0" smtClean="0"/>
          </a:p>
          <a:p>
            <a:r>
              <a:rPr lang="en-US" sz="2400" dirty="0" smtClean="0"/>
              <a:t> </a:t>
            </a:r>
            <a:endParaRPr lang="id-ID" sz="2400" dirty="0" smtClean="0"/>
          </a:p>
          <a:p>
            <a:pPr lvl="0"/>
            <a:endParaRPr lang="id-ID" sz="2400" dirty="0" smtClean="0"/>
          </a:p>
          <a:p>
            <a:r>
              <a:rPr lang="id-ID" sz="2400" dirty="0" smtClean="0"/>
              <a:t> 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395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ismail - [2010]</cp:lastModifiedBy>
  <cp:revision>29</cp:revision>
  <dcterms:created xsi:type="dcterms:W3CDTF">2015-09-02T23:52:40Z</dcterms:created>
  <dcterms:modified xsi:type="dcterms:W3CDTF">2020-09-22T01:19:07Z</dcterms:modified>
</cp:coreProperties>
</file>