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65" r:id="rId2"/>
    <p:sldId id="276" r:id="rId3"/>
    <p:sldId id="258" r:id="rId4"/>
    <p:sldId id="278" r:id="rId5"/>
    <p:sldId id="279" r:id="rId6"/>
    <p:sldId id="280" r:id="rId7"/>
    <p:sldId id="277" r:id="rId8"/>
    <p:sldId id="301" r:id="rId9"/>
    <p:sldId id="302" r:id="rId10"/>
    <p:sldId id="282" r:id="rId11"/>
    <p:sldId id="283" r:id="rId12"/>
    <p:sldId id="314" r:id="rId13"/>
    <p:sldId id="281" r:id="rId14"/>
    <p:sldId id="275" r:id="rId15"/>
    <p:sldId id="273" r:id="rId16"/>
    <p:sldId id="261" r:id="rId17"/>
    <p:sldId id="262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87" r:id="rId26"/>
    <p:sldId id="284" r:id="rId27"/>
    <p:sldId id="286" r:id="rId28"/>
    <p:sldId id="285" r:id="rId29"/>
    <p:sldId id="306" r:id="rId30"/>
    <p:sldId id="307" r:id="rId31"/>
    <p:sldId id="315" r:id="rId32"/>
    <p:sldId id="308" r:id="rId33"/>
    <p:sldId id="309" r:id="rId34"/>
    <p:sldId id="310" r:id="rId35"/>
    <p:sldId id="311" r:id="rId36"/>
    <p:sldId id="312" r:id="rId37"/>
    <p:sldId id="313" r:id="rId38"/>
    <p:sldId id="304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3BBCD6-254F-4A4C-A766-7300DBC51FB4}" type="datetimeFigureOut">
              <a:rPr lang="en-GB"/>
              <a:t>29/02/2020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E73B96-0393-4DAE-BB0D-A01B8A4E82A2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FD5524-2B4C-46BB-8307-CD2C076D622B}" type="slidenum">
              <a:rPr lang="en-GB" altLang="en-US">
                <a:latin typeface="Arial" panose="020B0604020202020204" pitchFamily="34" charset="0"/>
              </a:r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D7C5B2-B9D9-482E-BBF9-7D53350A00CA}" type="slidenum">
              <a:rPr lang="en-GB" altLang="en-US">
                <a:latin typeface="Arial" panose="020B0604020202020204" pitchFamily="34" charset="0"/>
              </a:rPr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BEDEC0-45B9-42DC-BF4E-EC3F08C136CD}" type="slidenum">
              <a:rPr lang="en-GB" altLang="en-US">
                <a:latin typeface="Arial" panose="020B0604020202020204" pitchFamily="34" charset="0"/>
              </a:rPr>
              <a:t>17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6463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1113" y="44370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650" y="449319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490" y="521570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2F82-8FBB-4600-BE29-2EE10DF2159B}" type="datetimeFigureOut">
              <a:rPr lang="en-GB"/>
              <a:t>29/02/2020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C759F2-0176-42A9-A97B-5D53DF4790A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27002-C331-4772-913D-C2BEA9E78A3E}" type="datetimeFigureOut">
              <a:rPr lang="en-GB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3F2B-C979-4E04-9C7A-F0A87BD377D7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F50B-5AF6-4B39-89F4-E43BB19AE73F}" type="datetimeFigureOut">
              <a:rPr lang="en-GB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E566-857D-43D8-B200-83E8435872A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D453-C79C-4FD0-B9E8-D298DB5AC92E}" type="datetimeFigureOut">
              <a:rPr lang="en-GB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6770-796F-4B58-A15D-D27CCDE1758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D2BB-96C5-41CF-ADB6-DB64D38F27D7}" type="datetimeFigureOut">
              <a:rPr lang="en-GB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45D1-0190-4809-85BE-7B231A2A9FA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2EBE-85A5-4EC7-9B89-F7CD9B8FA368}" type="datetimeFigureOut">
              <a:rPr lang="en-GB"/>
              <a:t>29/02/2020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4B02-A76A-4761-A7D0-D7A92C5B88B7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8163-1983-4638-944D-A115FC185042}" type="datetimeFigureOut">
              <a:rPr lang="en-GB"/>
              <a:t>29/02/2020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1A81-0BE0-454E-BE3F-FCF2CE1B594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E427-4EF1-4905-9A85-34B06CB247BC}" type="datetimeFigureOut">
              <a:rPr lang="en-GB"/>
              <a:t>29/02/2020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110C-DE81-4EB5-B0ED-8ECAA4811595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7B56-2B11-4133-BC95-BBE2D3C73189}" type="datetimeFigureOut">
              <a:rPr lang="en-GB"/>
              <a:t>29/02/2020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1468-CEE5-4817-AD27-205C11DCE804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52758-4B64-4BB5-95B0-D1AF5EBA8927}" type="datetimeFigureOut">
              <a:rPr lang="en-GB"/>
              <a:t>29/02/2020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0BB3-14EC-4515-8101-4F853FDC7D0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F070-5322-4D13-9796-D998003037B2}" type="datetimeFigureOut">
              <a:rPr lang="en-GB"/>
              <a:t>29/02/2020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0C84-0C2D-4734-8ECF-A7E01DAF836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7B8CFC-CF28-4B8C-8C4D-30375C277EA2}" type="datetimeFigureOut">
              <a:rPr lang="en-GB"/>
              <a:t>29/02/2020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6A82C6-3B68-4879-B3A7-4F32B1079804}" type="slidenum">
              <a:rPr lang="en-GB" altLang="en-US"/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-1588"/>
            <a:ext cx="2027237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84DA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73063" y="4492625"/>
            <a:ext cx="7772400" cy="722313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084DA9"/>
                </a:solidFill>
              </a:rPr>
              <a:t>ALTERNATIF PENYELESAIAN SENGKETA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175" y="5214938"/>
            <a:ext cx="6400800" cy="1022374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GB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err="1"/>
              <a:t>anjar</a:t>
            </a:r>
            <a:r>
              <a:rPr lang="en-GB" dirty="0"/>
              <a:t> </a:t>
            </a:r>
            <a:r>
              <a:rPr lang="en-GB" dirty="0" err="1"/>
              <a:t>sc</a:t>
            </a:r>
            <a:r>
              <a:rPr lang="en-GB" dirty="0"/>
              <a:t> </a:t>
            </a:r>
            <a:r>
              <a:rPr lang="en-GB" dirty="0" err="1"/>
              <a:t>nugraheni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beda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yang </a:t>
            </a:r>
            <a:r>
              <a:rPr lang="en-US" sz="2400" dirty="0" err="1"/>
              <a:t>disepakati</a:t>
            </a:r>
            <a:r>
              <a:rPr lang="en-US" sz="2400" dirty="0"/>
              <a:t> para </a:t>
            </a:r>
            <a:r>
              <a:rPr lang="en-US" sz="2400" dirty="0" err="1"/>
              <a:t>pihak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pengadilan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konsultasi</a:t>
            </a:r>
            <a:r>
              <a:rPr lang="en-US" sz="2400" dirty="0"/>
              <a:t>, negosiasi, </a:t>
            </a:r>
            <a:r>
              <a:rPr lang="en-US" sz="2400" dirty="0" err="1"/>
              <a:t>mediasi</a:t>
            </a:r>
            <a:r>
              <a:rPr lang="en-US" sz="2400" dirty="0"/>
              <a:t>, </a:t>
            </a:r>
            <a:r>
              <a:rPr lang="en-US" sz="2400" dirty="0" err="1"/>
              <a:t>konsolidasi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(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angka</a:t>
            </a:r>
            <a:r>
              <a:rPr lang="en-US" sz="2400" dirty="0"/>
              <a:t> 10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30 </a:t>
            </a:r>
            <a:r>
              <a:rPr lang="en-US" sz="2400" dirty="0" err="1"/>
              <a:t>Tahun</a:t>
            </a:r>
            <a:r>
              <a:rPr lang="en-US" sz="2400" dirty="0"/>
              <a:t> 1999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Arbitrase</a:t>
            </a:r>
            <a:r>
              <a:rPr lang="en-US" sz="2400" dirty="0"/>
              <a:t> dan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oleh </a:t>
            </a:r>
            <a:r>
              <a:rPr lang="en-US" sz="2400" dirty="0" err="1"/>
              <a:t>majelis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 yang </a:t>
            </a:r>
            <a:r>
              <a:rPr lang="en-US" sz="2400" dirty="0" err="1"/>
              <a:t>disepakati</a:t>
            </a:r>
            <a:r>
              <a:rPr lang="en-US" sz="2400" dirty="0"/>
              <a:t> oleh para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menghemat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perkara</a:t>
            </a:r>
            <a:r>
              <a:rPr lang="en-US" sz="2400" dirty="0"/>
              <a:t>, </a:t>
            </a:r>
            <a:r>
              <a:rPr lang="en-US" sz="2400" dirty="0" err="1"/>
              <a:t>meniadakan</a:t>
            </a:r>
            <a:r>
              <a:rPr lang="en-US" sz="2400" dirty="0"/>
              <a:t> </a:t>
            </a:r>
            <a:r>
              <a:rPr lang="en-US" sz="2400" dirty="0" err="1"/>
              <a:t>publisitas</a:t>
            </a:r>
            <a:r>
              <a:rPr lang="en-US" sz="2400" dirty="0"/>
              <a:t> dan </a:t>
            </a:r>
            <a:r>
              <a:rPr lang="en-US" sz="2400" dirty="0" err="1"/>
              <a:t>meniadakan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yang </a:t>
            </a:r>
            <a:r>
              <a:rPr lang="en-US" sz="2400" dirty="0" err="1"/>
              <a:t>bertele</a:t>
            </a:r>
            <a:r>
              <a:rPr lang="en-US" sz="2400" dirty="0"/>
              <a:t>-tele. (</a:t>
            </a:r>
            <a:r>
              <a:rPr lang="en-US" sz="2400" dirty="0" err="1"/>
              <a:t>Altschul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Reglement</a:t>
            </a:r>
            <a:r>
              <a:rPr lang="en-US" sz="2000" dirty="0"/>
              <a:t> op de </a:t>
            </a:r>
            <a:r>
              <a:rPr lang="en-US" sz="2000" dirty="0" err="1"/>
              <a:t>Rechtverordering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wasit</a:t>
            </a:r>
            <a:r>
              <a:rPr lang="en-US" sz="2000" dirty="0"/>
              <a:t>/arbiter,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615 s/d </a:t>
            </a:r>
            <a:r>
              <a:rPr lang="en-US" sz="2000" dirty="0" err="1"/>
              <a:t>Pasal</a:t>
            </a:r>
            <a:r>
              <a:rPr lang="en-US" sz="2000" dirty="0"/>
              <a:t> 651 RV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2000" dirty="0" err="1"/>
              <a:t>Pasal</a:t>
            </a:r>
            <a:r>
              <a:rPr lang="es-ES" sz="2000" dirty="0"/>
              <a:t> 377 HIR/705 </a:t>
            </a:r>
            <a:r>
              <a:rPr lang="es-ES" sz="2000" dirty="0" err="1"/>
              <a:t>Rbg</a:t>
            </a:r>
            <a:r>
              <a:rPr lang="es-ES" sz="2000" dirty="0"/>
              <a:t>: “apabila </a:t>
            </a:r>
            <a:r>
              <a:rPr lang="es-ES" sz="2000" dirty="0" err="1"/>
              <a:t>orang</a:t>
            </a:r>
            <a:r>
              <a:rPr lang="es-ES" sz="2000" dirty="0"/>
              <a:t> Indonesia dan </a:t>
            </a:r>
            <a:r>
              <a:rPr lang="es-ES" sz="2000" dirty="0" err="1"/>
              <a:t>Timur</a:t>
            </a:r>
            <a:r>
              <a:rPr lang="es-ES" sz="2000" dirty="0"/>
              <a:t> </a:t>
            </a:r>
            <a:r>
              <a:rPr lang="es-ES" sz="2000" dirty="0" err="1"/>
              <a:t>asing</a:t>
            </a:r>
            <a:r>
              <a:rPr lang="es-ES" sz="2000" dirty="0"/>
              <a:t> </a:t>
            </a:r>
            <a:r>
              <a:rPr lang="es-ES" sz="2000" dirty="0" err="1"/>
              <a:t>menghendaki</a:t>
            </a:r>
            <a:r>
              <a:rPr lang="es-ES" sz="2000" dirty="0"/>
              <a:t> </a:t>
            </a:r>
            <a:r>
              <a:rPr lang="es-ES" sz="2000" dirty="0" err="1"/>
              <a:t>perselisihan</a:t>
            </a:r>
            <a:r>
              <a:rPr lang="es-ES" sz="2000" dirty="0"/>
              <a:t> </a:t>
            </a:r>
            <a:r>
              <a:rPr lang="es-ES" sz="2000" dirty="0" err="1"/>
              <a:t>mereka</a:t>
            </a:r>
            <a:r>
              <a:rPr lang="es-ES" sz="2000" dirty="0"/>
              <a:t> </a:t>
            </a:r>
            <a:r>
              <a:rPr lang="es-ES" sz="2000" dirty="0" err="1"/>
              <a:t>diputus</a:t>
            </a:r>
            <a:r>
              <a:rPr lang="es-ES" sz="2000" dirty="0"/>
              <a:t> </a:t>
            </a:r>
            <a:r>
              <a:rPr lang="es-ES" sz="2000" dirty="0" err="1"/>
              <a:t>oleh</a:t>
            </a:r>
            <a:r>
              <a:rPr lang="es-ES" sz="2000" dirty="0"/>
              <a:t> </a:t>
            </a:r>
            <a:r>
              <a:rPr lang="es-ES" sz="2000" dirty="0" err="1"/>
              <a:t>juru</a:t>
            </a:r>
            <a:r>
              <a:rPr lang="es-ES" sz="2000" dirty="0"/>
              <a:t> </a:t>
            </a:r>
            <a:r>
              <a:rPr lang="es-ES" sz="2000" dirty="0" err="1"/>
              <a:t>pisah</a:t>
            </a:r>
            <a:r>
              <a:rPr lang="es-ES" sz="2000" dirty="0"/>
              <a:t> (arbitrase), </a:t>
            </a:r>
            <a:r>
              <a:rPr lang="es-ES" sz="2000" dirty="0" err="1"/>
              <a:t>maka</a:t>
            </a:r>
            <a:r>
              <a:rPr lang="es-ES" sz="2000" dirty="0"/>
              <a:t> </a:t>
            </a:r>
            <a:r>
              <a:rPr lang="es-ES" sz="2000" dirty="0" err="1"/>
              <a:t>mereka</a:t>
            </a:r>
            <a:r>
              <a:rPr lang="es-ES" sz="2000" dirty="0"/>
              <a:t> </a:t>
            </a:r>
            <a:r>
              <a:rPr lang="es-ES" sz="2000" dirty="0" err="1"/>
              <a:t>wajib</a:t>
            </a:r>
            <a:r>
              <a:rPr lang="es-ES" sz="2000" dirty="0"/>
              <a:t> </a:t>
            </a:r>
            <a:r>
              <a:rPr lang="es-ES" sz="2000" dirty="0" err="1"/>
              <a:t>menuruti</a:t>
            </a:r>
            <a:r>
              <a:rPr lang="es-ES" sz="2000" dirty="0"/>
              <a:t> </a:t>
            </a:r>
            <a:r>
              <a:rPr lang="es-ES" sz="2000" dirty="0" err="1"/>
              <a:t>peraturan</a:t>
            </a:r>
            <a:r>
              <a:rPr lang="es-ES" sz="2000" dirty="0"/>
              <a:t> </a:t>
            </a:r>
            <a:r>
              <a:rPr lang="es-ES" sz="2000" dirty="0" err="1"/>
              <a:t>Pengadilan</a:t>
            </a:r>
            <a:r>
              <a:rPr lang="es-ES" sz="2000" dirty="0"/>
              <a:t> </a:t>
            </a:r>
            <a:r>
              <a:rPr lang="es-ES" sz="2000" dirty="0" err="1"/>
              <a:t>perkara</a:t>
            </a:r>
            <a:r>
              <a:rPr lang="es-ES" sz="2000" dirty="0"/>
              <a:t> yang </a:t>
            </a:r>
            <a:r>
              <a:rPr lang="es-ES" sz="2000" dirty="0" err="1"/>
              <a:t>berlaku</a:t>
            </a:r>
            <a:r>
              <a:rPr lang="es-ES" sz="2000" dirty="0"/>
              <a:t> </a:t>
            </a:r>
            <a:r>
              <a:rPr lang="es-ES" sz="2000" dirty="0" err="1"/>
              <a:t>bagi</a:t>
            </a:r>
            <a:r>
              <a:rPr lang="es-ES" sz="2000" dirty="0"/>
              <a:t> </a:t>
            </a:r>
            <a:r>
              <a:rPr lang="es-ES" sz="2000" dirty="0" err="1"/>
              <a:t>bangsa</a:t>
            </a:r>
            <a:r>
              <a:rPr lang="es-ES" sz="2000" dirty="0"/>
              <a:t> </a:t>
            </a:r>
            <a:r>
              <a:rPr lang="es-ES" sz="2000" dirty="0" err="1"/>
              <a:t>Eropa</a:t>
            </a:r>
            <a:endParaRPr lang="es-E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sz="2000" dirty="0"/>
              <a:t>KUH </a:t>
            </a:r>
            <a:r>
              <a:rPr lang="es-ES" sz="2000" dirty="0" err="1"/>
              <a:t>Perdata</a:t>
            </a:r>
            <a:r>
              <a:rPr lang="es-ES" sz="2000" dirty="0"/>
              <a:t> </a:t>
            </a:r>
            <a:r>
              <a:rPr lang="es-ES" sz="2000" dirty="0" err="1"/>
              <a:t>Pasal</a:t>
            </a:r>
            <a:r>
              <a:rPr lang="es-ES" sz="2000" dirty="0"/>
              <a:t> 1851-1864 (</a:t>
            </a:r>
            <a:r>
              <a:rPr lang="es-ES" sz="2000" dirty="0" err="1"/>
              <a:t>dading</a:t>
            </a:r>
            <a:r>
              <a:rPr lang="es-ES" sz="2000" dirty="0"/>
              <a:t>/</a:t>
            </a:r>
            <a:r>
              <a:rPr lang="es-ES" sz="2000" dirty="0" err="1"/>
              <a:t>perjanjian</a:t>
            </a:r>
            <a:r>
              <a:rPr lang="es-ES" sz="2000" dirty="0"/>
              <a:t> </a:t>
            </a:r>
            <a:r>
              <a:rPr lang="es-ES" sz="2000" dirty="0" err="1"/>
              <a:t>perdamaian</a:t>
            </a:r>
            <a:r>
              <a:rPr lang="es-ES" sz="2000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Undang-Undang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14 </a:t>
            </a:r>
            <a:r>
              <a:rPr lang="en-US" sz="2000" dirty="0" err="1"/>
              <a:t>tahun</a:t>
            </a:r>
            <a:r>
              <a:rPr lang="en-US" sz="2000" dirty="0"/>
              <a:t> 1970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Kehakiman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Pasal</a:t>
            </a:r>
            <a:r>
              <a:rPr lang="en-US" sz="2000" dirty="0"/>
              <a:t> 3 </a:t>
            </a:r>
            <a:r>
              <a:rPr lang="en-US" sz="2000" dirty="0" err="1"/>
              <a:t>Undang-Undang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, “</a:t>
            </a:r>
            <a:r>
              <a:rPr lang="en-US" sz="2000" dirty="0" err="1"/>
              <a:t>Penyelesaian</a:t>
            </a:r>
            <a:r>
              <a:rPr lang="en-US" sz="2000" dirty="0"/>
              <a:t> </a:t>
            </a:r>
            <a:r>
              <a:rPr lang="en-US" sz="2000" dirty="0" err="1"/>
              <a:t>perkara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pengadilan</a:t>
            </a:r>
            <a:r>
              <a:rPr lang="en-US" sz="2000" dirty="0"/>
              <a:t>,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perdamaian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wasit</a:t>
            </a:r>
            <a:r>
              <a:rPr lang="en-US" sz="2000" dirty="0"/>
              <a:t> (</a:t>
            </a:r>
            <a:r>
              <a:rPr lang="en-US" sz="2000" dirty="0" err="1"/>
              <a:t>arbitrase</a:t>
            </a:r>
            <a:r>
              <a:rPr lang="en-US" sz="2000" dirty="0"/>
              <a:t>),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diperbolehkan</a:t>
            </a:r>
            <a:r>
              <a:rPr lang="en-US" sz="2000" dirty="0"/>
              <a:t>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Undang-Undang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30 </a:t>
            </a:r>
            <a:r>
              <a:rPr lang="en-US" sz="2000" dirty="0" err="1"/>
              <a:t>Tahun</a:t>
            </a:r>
            <a:r>
              <a:rPr lang="en-US" sz="2000" dirty="0"/>
              <a:t> 1999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Arbitrase</a:t>
            </a:r>
            <a:r>
              <a:rPr lang="en-US" sz="2000" dirty="0"/>
              <a:t> dan APS</a:t>
            </a:r>
          </a:p>
          <a:p>
            <a:pPr marL="339725" indent="-339725">
              <a:buNone/>
            </a:pPr>
            <a:endParaRPr lang="en-US" dirty="0"/>
          </a:p>
          <a:p>
            <a:pPr marL="339725" indent="-3397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43A9-A79E-463D-ADDD-25BD2F74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ALASAN PERKEMBANGAN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AB93E-0A7E-4466-AAA8-986407880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Ketidakpuasan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system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litigasi</a:t>
            </a:r>
            <a:r>
              <a:rPr lang="en-US" dirty="0"/>
              <a:t> yang </a:t>
            </a:r>
            <a:r>
              <a:rPr lang="en-US" dirty="0" err="1"/>
              <a:t>ada</a:t>
            </a:r>
            <a:br>
              <a:rPr lang="en-US" dirty="0"/>
            </a:br>
            <a:r>
              <a:rPr lang="en-US" dirty="0"/>
              <a:t>	1. </a:t>
            </a:r>
            <a:r>
              <a:rPr lang="en-US" dirty="0" err="1"/>
              <a:t>lambat</a:t>
            </a:r>
            <a:r>
              <a:rPr lang="en-US" dirty="0"/>
              <a:t> dan </a:t>
            </a:r>
            <a:r>
              <a:rPr lang="en-US" dirty="0" err="1"/>
              <a:t>kaku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2. mahal</a:t>
            </a:r>
          </a:p>
          <a:p>
            <a:pPr marL="0" indent="0">
              <a:buNone/>
            </a:pPr>
            <a:r>
              <a:rPr lang="en-US" dirty="0"/>
              <a:t>	3. win-lose</a:t>
            </a:r>
          </a:p>
          <a:p>
            <a:pPr marL="0" indent="0">
              <a:buNone/>
            </a:pPr>
            <a:r>
              <a:rPr lang="en-US" dirty="0"/>
              <a:t>	4. unpredictable (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hokum)</a:t>
            </a:r>
          </a:p>
          <a:p>
            <a:pPr marL="0" indent="0">
              <a:buNone/>
            </a:pPr>
            <a:r>
              <a:rPr lang="en-US" dirty="0"/>
              <a:t>	5. </a:t>
            </a:r>
            <a:r>
              <a:rPr lang="en-US" dirty="0" err="1"/>
              <a:t>kemampuan</a:t>
            </a:r>
            <a:r>
              <a:rPr lang="en-US" dirty="0"/>
              <a:t> hakim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generalis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4002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- </a:t>
            </a:r>
            <a:r>
              <a:rPr lang="en-US" dirty="0" err="1"/>
              <a:t>bentuk</a:t>
            </a:r>
            <a:r>
              <a:rPr lang="en-US" dirty="0"/>
              <a:t>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Suyud</a:t>
            </a:r>
            <a:r>
              <a:rPr lang="en-US" sz="2400" dirty="0"/>
              <a:t> </a:t>
            </a:r>
            <a:r>
              <a:rPr lang="en-US" sz="2400" dirty="0" err="1"/>
              <a:t>Margono</a:t>
            </a:r>
            <a:r>
              <a:rPr lang="en-US" sz="2400" dirty="0"/>
              <a:t>: </a:t>
            </a:r>
            <a:r>
              <a:rPr lang="en-US" sz="2400" dirty="0" err="1"/>
              <a:t>negosiasi</a:t>
            </a:r>
            <a:r>
              <a:rPr lang="en-US" sz="2400" dirty="0"/>
              <a:t>, </a:t>
            </a:r>
            <a:r>
              <a:rPr lang="en-US" sz="2400" dirty="0" err="1"/>
              <a:t>mediasi</a:t>
            </a:r>
            <a:r>
              <a:rPr lang="en-US" sz="2400" dirty="0"/>
              <a:t>, </a:t>
            </a:r>
            <a:r>
              <a:rPr lang="en-US" sz="2400" dirty="0" err="1"/>
              <a:t>konsiliasi</a:t>
            </a:r>
            <a:r>
              <a:rPr lang="en-US" sz="2400" dirty="0"/>
              <a:t>, </a:t>
            </a:r>
            <a:r>
              <a:rPr lang="en-US" sz="2400" i="1" dirty="0"/>
              <a:t>good </a:t>
            </a:r>
            <a:r>
              <a:rPr lang="en-US" sz="2400" i="1" dirty="0" err="1"/>
              <a:t>officess</a:t>
            </a:r>
            <a:r>
              <a:rPr lang="en-US" sz="2400" dirty="0"/>
              <a:t>, </a:t>
            </a:r>
            <a:r>
              <a:rPr lang="en-US" sz="2400" i="1" dirty="0"/>
              <a:t>mini trial</a:t>
            </a:r>
            <a:r>
              <a:rPr lang="en-US" sz="2400" dirty="0"/>
              <a:t>, </a:t>
            </a:r>
            <a:r>
              <a:rPr lang="en-US" sz="2400" i="1" dirty="0"/>
              <a:t>summary jury trial,</a:t>
            </a:r>
            <a:r>
              <a:rPr lang="en-US" sz="2400" dirty="0"/>
              <a:t> </a:t>
            </a:r>
            <a:r>
              <a:rPr lang="en-US" sz="2400" i="1" dirty="0"/>
              <a:t>rent a judge,</a:t>
            </a:r>
            <a:r>
              <a:rPr lang="en-US" sz="2400" dirty="0"/>
              <a:t> dan </a:t>
            </a:r>
            <a:r>
              <a:rPr lang="en-US" sz="2400" i="1" dirty="0"/>
              <a:t>med arb</a:t>
            </a:r>
            <a:endParaRPr lang="en-US" sz="2400" dirty="0"/>
          </a:p>
          <a:p>
            <a:r>
              <a:rPr lang="en-US" sz="2400" dirty="0" err="1"/>
              <a:t>Priyatna</a:t>
            </a:r>
            <a:r>
              <a:rPr lang="en-US" sz="2400" dirty="0"/>
              <a:t> </a:t>
            </a:r>
            <a:r>
              <a:rPr lang="en-US" sz="2400" dirty="0" err="1"/>
              <a:t>Abdurrasyid</a:t>
            </a:r>
            <a:r>
              <a:rPr lang="en-US" sz="2400" dirty="0"/>
              <a:t> </a:t>
            </a:r>
            <a:r>
              <a:rPr lang="en-US" sz="2400" dirty="0" err="1"/>
              <a:t>menyimpulkan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mediasi</a:t>
            </a:r>
            <a:r>
              <a:rPr lang="en-US" sz="2400" dirty="0"/>
              <a:t>, </a:t>
            </a:r>
            <a:r>
              <a:rPr lang="en-US" sz="2400" dirty="0" err="1"/>
              <a:t>negosiasi</a:t>
            </a:r>
            <a:r>
              <a:rPr lang="en-US" sz="2400" dirty="0"/>
              <a:t>, </a:t>
            </a:r>
            <a:r>
              <a:rPr lang="en-US" sz="2400" dirty="0" err="1"/>
              <a:t>konsiliasi</a:t>
            </a:r>
            <a:r>
              <a:rPr lang="en-US" sz="2400" dirty="0"/>
              <a:t>, </a:t>
            </a:r>
            <a:r>
              <a:rPr lang="en-US" sz="2400" dirty="0" err="1"/>
              <a:t>pencegahan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(</a:t>
            </a:r>
            <a:r>
              <a:rPr lang="en-US" sz="2400" i="1" dirty="0"/>
              <a:t>Disputes prevention</a:t>
            </a:r>
            <a:r>
              <a:rPr lang="en-US" sz="2400" dirty="0"/>
              <a:t>),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mengikat</a:t>
            </a:r>
            <a:r>
              <a:rPr lang="en-US" sz="2400" dirty="0"/>
              <a:t> (</a:t>
            </a:r>
            <a:r>
              <a:rPr lang="en-US" sz="2400" i="1" dirty="0"/>
              <a:t>binding opinion</a:t>
            </a:r>
            <a:r>
              <a:rPr lang="en-US" sz="2400" dirty="0"/>
              <a:t>), </a:t>
            </a:r>
            <a:r>
              <a:rPr lang="en-US" sz="2400" dirty="0" err="1"/>
              <a:t>valuasi</a:t>
            </a:r>
            <a:r>
              <a:rPr lang="en-US" sz="2400" dirty="0"/>
              <a:t> (</a:t>
            </a:r>
            <a:r>
              <a:rPr lang="en-US" sz="2400" i="1" dirty="0"/>
              <a:t>valuation</a:t>
            </a:r>
            <a:r>
              <a:rPr lang="en-US" sz="2400" dirty="0"/>
              <a:t>), </a:t>
            </a:r>
            <a:r>
              <a:rPr lang="en-US" sz="2400" dirty="0" err="1"/>
              <a:t>penilaian</a:t>
            </a:r>
            <a:r>
              <a:rPr lang="en-US" sz="2400" dirty="0"/>
              <a:t> (</a:t>
            </a:r>
            <a:r>
              <a:rPr lang="en-US" sz="2400" i="1" dirty="0"/>
              <a:t>appraisal</a:t>
            </a:r>
            <a:r>
              <a:rPr lang="en-US" sz="2400" dirty="0"/>
              <a:t>),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(</a:t>
            </a:r>
            <a:r>
              <a:rPr lang="en-US" sz="2400" i="1" dirty="0"/>
              <a:t>special masters</a:t>
            </a:r>
            <a:r>
              <a:rPr lang="en-US" sz="2400" dirty="0"/>
              <a:t>), ombudsman, </a:t>
            </a:r>
            <a:r>
              <a:rPr lang="en-US" sz="2400" dirty="0" err="1"/>
              <a:t>peradilan</a:t>
            </a:r>
            <a:r>
              <a:rPr lang="en-US" sz="2400" dirty="0"/>
              <a:t> mini (</a:t>
            </a:r>
            <a:r>
              <a:rPr lang="en-US" sz="2400" i="1" dirty="0"/>
              <a:t>mini trial</a:t>
            </a:r>
            <a:r>
              <a:rPr lang="en-US" sz="2400" dirty="0"/>
              <a:t>), hakim </a:t>
            </a:r>
            <a:r>
              <a:rPr lang="en-US" sz="2400" dirty="0" err="1"/>
              <a:t>swasta</a:t>
            </a:r>
            <a:r>
              <a:rPr lang="en-US" sz="2400" dirty="0"/>
              <a:t> (</a:t>
            </a:r>
            <a:r>
              <a:rPr lang="en-US" sz="2400" i="1" dirty="0"/>
              <a:t>private judges</a:t>
            </a:r>
            <a:r>
              <a:rPr lang="en-US" sz="2400" dirty="0"/>
              <a:t>), </a:t>
            </a:r>
            <a:r>
              <a:rPr lang="en-US" sz="2400" dirty="0" err="1"/>
              <a:t>peradilan</a:t>
            </a:r>
            <a:r>
              <a:rPr lang="en-US" sz="2400" dirty="0"/>
              <a:t> </a:t>
            </a:r>
            <a:r>
              <a:rPr lang="en-US" sz="2400" dirty="0" err="1"/>
              <a:t>juri</a:t>
            </a:r>
            <a:r>
              <a:rPr lang="en-US" sz="2400" dirty="0"/>
              <a:t> </a:t>
            </a:r>
            <a:r>
              <a:rPr lang="en-US" sz="2400" dirty="0" err="1"/>
              <a:t>sumir</a:t>
            </a:r>
            <a:r>
              <a:rPr lang="en-US" sz="2400" dirty="0"/>
              <a:t> (</a:t>
            </a:r>
            <a:r>
              <a:rPr lang="en-US" sz="2400" i="1" dirty="0"/>
              <a:t>summary jury trial</a:t>
            </a:r>
            <a:r>
              <a:rPr lang="en-US" sz="2400" dirty="0"/>
              <a:t>), </a:t>
            </a:r>
            <a:r>
              <a:rPr lang="en-US" sz="2400" dirty="0" err="1"/>
              <a:t>arbitrase</a:t>
            </a:r>
            <a:r>
              <a:rPr lang="en-US" sz="2400" dirty="0"/>
              <a:t> </a:t>
            </a:r>
            <a:r>
              <a:rPr lang="en-US" sz="2400" dirty="0" err="1"/>
              <a:t>kwalitas</a:t>
            </a:r>
            <a:r>
              <a:rPr lang="en-US" sz="2400" dirty="0"/>
              <a:t> (</a:t>
            </a:r>
            <a:r>
              <a:rPr lang="en-US" sz="2400" i="1" dirty="0"/>
              <a:t>quality arbitration</a:t>
            </a:r>
            <a:r>
              <a:rPr lang="en-US" sz="2400" dirty="0"/>
              <a:t>) dan </a:t>
            </a:r>
            <a:r>
              <a:rPr lang="en-US" sz="2400" dirty="0" err="1"/>
              <a:t>arbitrase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KONSULTASI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NEGOSIASI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KONSILIASI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PENILAIAN AHLI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Permohonan pendapat atau nasihat untuk menyelesaikan suatu sengketa secara kekeluargaan yang dilakukan oleh para pihak yang bersengketa kepada pihak ketiga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Diskusi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langsung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antar</a:t>
                      </a:r>
                      <a:r>
                        <a:rPr lang="en-US" sz="1400" dirty="0"/>
                        <a:t> para </a:t>
                      </a:r>
                      <a:r>
                        <a:rPr lang="en-US" sz="1400" dirty="0" err="1"/>
                        <a:t>pihak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tanpa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keterlibatan</a:t>
                      </a:r>
                      <a:r>
                        <a:rPr lang="en-US" sz="1400" dirty="0"/>
                        <a:t> mediator, </a:t>
                      </a:r>
                      <a:r>
                        <a:rPr lang="en-US" sz="1400" dirty="0" err="1"/>
                        <a:t>konsiliator</a:t>
                      </a:r>
                      <a:r>
                        <a:rPr lang="en-US" sz="1400" dirty="0"/>
                        <a:t>, arbitrator</a:t>
                      </a:r>
                    </a:p>
                    <a:p>
                      <a:r>
                        <a:rPr lang="en-US" sz="1400" dirty="0" err="1"/>
                        <a:t>atau</a:t>
                      </a:r>
                      <a:r>
                        <a:rPr lang="en-US" sz="1400" dirty="0"/>
                        <a:t> orang </a:t>
                      </a:r>
                      <a:r>
                        <a:rPr lang="en-US" sz="1400" dirty="0" err="1"/>
                        <a:t>luar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harapan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bahwa</a:t>
                      </a:r>
                      <a:r>
                        <a:rPr lang="en-US" sz="1400" dirty="0"/>
                        <a:t> para </a:t>
                      </a:r>
                      <a:r>
                        <a:rPr lang="en-US" sz="1400" dirty="0" err="1"/>
                        <a:t>pembuat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keputusan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bisnis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dapat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menyelesaikan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sengketa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mereka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tanpa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persidangan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formil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atau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ada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luar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lingkup</a:t>
                      </a:r>
                      <a:r>
                        <a:rPr lang="en-US" sz="1400" dirty="0"/>
                        <a:t> para </a:t>
                      </a:r>
                      <a:r>
                        <a:rPr lang="en-US" sz="1400" dirty="0" err="1"/>
                        <a:t>pihak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sz="1400" dirty="0" err="1"/>
                        <a:t>prosedur</a:t>
                      </a:r>
                      <a:r>
                        <a:rPr lang="en-US" sz="1400" dirty="0"/>
                        <a:t>    ‘</a:t>
                      </a:r>
                      <a:r>
                        <a:rPr lang="en-US" sz="1400" dirty="0" err="1"/>
                        <a:t>penengahan</a:t>
                      </a:r>
                      <a:r>
                        <a:rPr lang="en-US" sz="1400" dirty="0"/>
                        <a:t>’   </a:t>
                      </a:r>
                      <a:r>
                        <a:rPr lang="en-US" sz="1400" dirty="0" err="1"/>
                        <a:t>dimana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seorang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bertindak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sebagai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kendaraan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untuk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komunikasi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antara</a:t>
                      </a:r>
                      <a:r>
                        <a:rPr lang="en-US" sz="1400" dirty="0"/>
                        <a:t> para </a:t>
                      </a:r>
                      <a:r>
                        <a:rPr lang="en-US" sz="1400" dirty="0" err="1"/>
                        <a:t>pihak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sehingga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pandangan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berbeda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atas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sengketa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dapat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dipahami</a:t>
                      </a:r>
                      <a:r>
                        <a:rPr lang="en-US" sz="1400" dirty="0"/>
                        <a:t> dan</a:t>
                      </a:r>
                    </a:p>
                    <a:p>
                      <a:r>
                        <a:rPr lang="en-US" sz="1400" dirty="0" err="1"/>
                        <a:t>mungkin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didamaikan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namun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tanggung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jawab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utama</a:t>
                      </a:r>
                      <a:r>
                        <a:rPr lang="en-US" sz="1400" dirty="0"/>
                        <a:t> agar </a:t>
                      </a:r>
                      <a:r>
                        <a:rPr lang="en-US" sz="1400" dirty="0" err="1"/>
                        <a:t>tercapai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suatu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perdamaian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tetap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berada</a:t>
                      </a:r>
                      <a:r>
                        <a:rPr lang="en-US" sz="1400" dirty="0"/>
                        <a:t> di </a:t>
                      </a:r>
                      <a:r>
                        <a:rPr lang="en-US" sz="1400" dirty="0" err="1"/>
                        <a:t>tangan</a:t>
                      </a:r>
                      <a:r>
                        <a:rPr lang="en-US" sz="1400" dirty="0"/>
                        <a:t> para </a:t>
                      </a:r>
                      <a:r>
                        <a:rPr lang="en-US" sz="1400" dirty="0" err="1"/>
                        <a:t>pihak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sendiri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Prosedur</a:t>
                      </a:r>
                      <a:r>
                        <a:rPr lang="en-US" sz="1200" dirty="0"/>
                        <a:t> yang </a:t>
                      </a:r>
                      <a:r>
                        <a:rPr lang="en-US" sz="1200" dirty="0" err="1"/>
                        <a:t>terlebih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tidak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formil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dari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pada </a:t>
                      </a:r>
                      <a:r>
                        <a:rPr lang="en-US" sz="1200" dirty="0" err="1"/>
                        <a:t>arbitrase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atau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litigasi</a:t>
                      </a:r>
                      <a:r>
                        <a:rPr lang="en-US" sz="1200" dirty="0"/>
                        <a:t> dan yang </a:t>
                      </a:r>
                      <a:r>
                        <a:rPr lang="en-US" sz="1200" dirty="0" err="1"/>
                        <a:t>melibatkan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seseorang</a:t>
                      </a:r>
                      <a:r>
                        <a:rPr lang="en-US" sz="1200" dirty="0"/>
                        <a:t> yang </a:t>
                      </a:r>
                      <a:r>
                        <a:rPr lang="en-US" sz="1200" dirty="0" err="1"/>
                        <a:t>meninjau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ulang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tuntutan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kedua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belah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pihak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dalam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suatu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sengketa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dan </a:t>
                      </a:r>
                      <a:r>
                        <a:rPr lang="en-US" sz="1200" dirty="0" err="1"/>
                        <a:t>menawarkan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kesimpulan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penyelesaian</a:t>
                      </a:r>
                      <a:r>
                        <a:rPr lang="en-US" sz="1200" dirty="0"/>
                        <a:t> yang </a:t>
                      </a:r>
                      <a:r>
                        <a:rPr lang="en-US" sz="1200" dirty="0" err="1"/>
                        <a:t>secara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prinsip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tidak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berfokus</a:t>
                      </a:r>
                      <a:r>
                        <a:rPr lang="en-US" sz="1200" dirty="0"/>
                        <a:t> pada </a:t>
                      </a:r>
                      <a:r>
                        <a:rPr lang="en-US" sz="1200" dirty="0" err="1"/>
                        <a:t>pengalokasian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kesalahan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namun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terhadap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perbaikan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kerugian</a:t>
                      </a:r>
                      <a:r>
                        <a:rPr lang="en-US" sz="1200" dirty="0"/>
                        <a:t>/</a:t>
                      </a:r>
                      <a:r>
                        <a:rPr lang="en-US" sz="1200" dirty="0" err="1"/>
                        <a:t>penderitaan</a:t>
                      </a:r>
                      <a:r>
                        <a:rPr lang="en-US" sz="1200" dirty="0"/>
                        <a:t> yang </a:t>
                      </a:r>
                      <a:r>
                        <a:rPr lang="en-US" sz="1200" dirty="0" err="1"/>
                        <a:t>telah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diakibatkan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ataupun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diancam</a:t>
                      </a:r>
                      <a:r>
                        <a:rPr lang="en-US" sz="1200" dirty="0"/>
                        <a:t> oleh </a:t>
                      </a:r>
                      <a:r>
                        <a:rPr lang="en-US" sz="1200" dirty="0" err="1"/>
                        <a:t>sengketa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terhadap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hubungan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bisnis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antara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para </a:t>
                      </a:r>
                      <a:r>
                        <a:rPr lang="en-US" sz="1200" dirty="0" err="1"/>
                        <a:t>pihak</a:t>
                      </a:r>
                      <a:r>
                        <a:rPr lang="en-US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Pendapat para ahli untuk sesuatu yang bersifat teknis sesuai dengan bidang keahliannya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sengketa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antar</a:t>
            </a:r>
            <a:r>
              <a:rPr lang="en-US" dirty="0">
                <a:solidFill>
                  <a:srgbClr val="FF0000"/>
                </a:solidFill>
              </a:rPr>
              <a:t> para </a:t>
            </a:r>
            <a:r>
              <a:rPr lang="en-US" dirty="0" err="1">
                <a:solidFill>
                  <a:srgbClr val="FF0000"/>
                </a:solidFill>
              </a:rPr>
              <a:t>pihak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b="1" dirty="0"/>
              <a:t>yang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mengadakan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perjanjian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C000"/>
                </a:solidFill>
              </a:rPr>
              <a:t>arbitrase</a:t>
            </a:r>
            <a:r>
              <a:rPr lang="en-US" dirty="0"/>
              <a:t> </a:t>
            </a:r>
            <a:r>
              <a:rPr lang="en-US" b="1" dirty="0"/>
              <a:t>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tegas</a:t>
            </a:r>
            <a:r>
              <a:rPr lang="en-US" b="1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sengketa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b="1" dirty="0"/>
              <a:t>perjanjian: tertulis/tidak tertulis</a:t>
            </a:r>
          </a:p>
          <a:p>
            <a:pPr marL="0" indent="0" algn="ctr">
              <a:buNone/>
            </a:pPr>
            <a:r>
              <a:rPr lang="en-US" sz="2000" b="1" dirty="0"/>
              <a:t>tegas: eksplisit, tidak implisit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3996055" y="5445125"/>
            <a:ext cx="50419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PASAL 6 </a:t>
            </a:r>
            <a:r>
              <a:rPr lang="en-GB" altLang="en-US" dirty="0" err="1"/>
              <a:t>ayat</a:t>
            </a:r>
            <a:r>
              <a:rPr lang="en-GB" altLang="en-US" dirty="0"/>
              <a:t> (1)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err="1"/>
              <a:t>Sengketa</a:t>
            </a:r>
            <a:r>
              <a:rPr lang="en-GB" altLang="en-US" dirty="0"/>
              <a:t> </a:t>
            </a:r>
            <a:r>
              <a:rPr lang="en-GB" altLang="en-US" dirty="0" err="1"/>
              <a:t>atau</a:t>
            </a:r>
            <a:r>
              <a:rPr lang="en-GB" altLang="en-US" dirty="0"/>
              <a:t> </a:t>
            </a:r>
            <a:r>
              <a:rPr lang="en-GB" altLang="en-US" dirty="0" err="1"/>
              <a:t>beda</a:t>
            </a:r>
            <a:r>
              <a:rPr lang="en-GB" altLang="en-US" dirty="0"/>
              <a:t> </a:t>
            </a:r>
            <a:r>
              <a:rPr lang="en-GB" altLang="en-US" dirty="0" err="1"/>
              <a:t>pendapat</a:t>
            </a:r>
            <a:r>
              <a:rPr lang="en-GB" altLang="en-US" dirty="0"/>
              <a:t> </a:t>
            </a:r>
            <a:r>
              <a:rPr lang="en-GB" altLang="en-US" b="1" dirty="0" err="1"/>
              <a:t>perdata</a:t>
            </a:r>
            <a:r>
              <a:rPr lang="en-GB" altLang="en-US" dirty="0"/>
              <a:t> </a:t>
            </a:r>
            <a:r>
              <a:rPr lang="en-GB" altLang="en-US" dirty="0" err="1"/>
              <a:t>dapat</a:t>
            </a:r>
            <a:r>
              <a:rPr lang="en-GB" altLang="en-US" dirty="0"/>
              <a:t> </a:t>
            </a:r>
            <a:r>
              <a:rPr lang="en-GB" altLang="en-US" dirty="0" err="1"/>
              <a:t>diselesaikan</a:t>
            </a:r>
            <a:r>
              <a:rPr lang="en-GB" altLang="en-US" dirty="0"/>
              <a:t> oleh para </a:t>
            </a:r>
            <a:r>
              <a:rPr lang="en-GB" altLang="en-US" dirty="0" err="1"/>
              <a:t>pihak</a:t>
            </a:r>
            <a:r>
              <a:rPr lang="en-GB" altLang="en-US" dirty="0"/>
              <a:t> </a:t>
            </a:r>
            <a:r>
              <a:rPr lang="en-GB" altLang="en-US" dirty="0" err="1"/>
              <a:t>melalui</a:t>
            </a:r>
            <a:r>
              <a:rPr lang="en-GB" altLang="en-US" dirty="0"/>
              <a:t> </a:t>
            </a:r>
            <a:r>
              <a:rPr lang="en-GB" altLang="en-US" b="1" dirty="0" err="1"/>
              <a:t>alternatif</a:t>
            </a:r>
            <a:endParaRPr lang="en-GB" altLang="en-US" b="1" dirty="0"/>
          </a:p>
          <a:p>
            <a:pPr marL="0" indent="0" eaLnBrk="1" hangingPunct="1">
              <a:buNone/>
            </a:pPr>
            <a:r>
              <a:rPr lang="en-GB" altLang="en-US" b="1" dirty="0" err="1"/>
              <a:t>penyelesaian</a:t>
            </a:r>
            <a:r>
              <a:rPr lang="en-GB" altLang="en-US" b="1" dirty="0"/>
              <a:t> </a:t>
            </a:r>
            <a:r>
              <a:rPr lang="en-GB" altLang="en-US" b="1" dirty="0" err="1"/>
              <a:t>sengketa</a:t>
            </a:r>
            <a:r>
              <a:rPr lang="en-GB" altLang="en-US" dirty="0"/>
              <a:t> yang </a:t>
            </a:r>
            <a:r>
              <a:rPr lang="en-GB" altLang="en-US" dirty="0" err="1"/>
              <a:t>didasarkan</a:t>
            </a:r>
            <a:r>
              <a:rPr lang="en-GB" altLang="en-US" dirty="0"/>
              <a:t> pada </a:t>
            </a:r>
            <a:r>
              <a:rPr lang="en-GB" altLang="en-US" dirty="0" err="1"/>
              <a:t>itikad</a:t>
            </a:r>
            <a:r>
              <a:rPr lang="en-GB" altLang="en-US" dirty="0"/>
              <a:t> </a:t>
            </a:r>
            <a:r>
              <a:rPr lang="en-GB" altLang="en-US" dirty="0" err="1"/>
              <a:t>baik</a:t>
            </a:r>
            <a:r>
              <a:rPr lang="en-GB" altLang="en-US" dirty="0"/>
              <a:t> </a:t>
            </a:r>
            <a:r>
              <a:rPr lang="en-GB" altLang="en-US" dirty="0" err="1"/>
              <a:t>dengan</a:t>
            </a:r>
            <a:r>
              <a:rPr lang="en-GB" altLang="en-US" dirty="0"/>
              <a:t> </a:t>
            </a:r>
            <a:r>
              <a:rPr lang="en-GB" altLang="en-US" b="1" dirty="0" err="1"/>
              <a:t>mengesampingkan</a:t>
            </a:r>
            <a:endParaRPr lang="en-GB" altLang="en-US" b="1" dirty="0"/>
          </a:p>
          <a:p>
            <a:pPr marL="0" indent="0" eaLnBrk="1" hangingPunct="1">
              <a:buNone/>
            </a:pPr>
            <a:r>
              <a:rPr lang="en-GB" altLang="en-US" dirty="0" err="1"/>
              <a:t>penyelesaian</a:t>
            </a:r>
            <a:r>
              <a:rPr lang="en-GB" altLang="en-US" dirty="0"/>
              <a:t> </a:t>
            </a:r>
            <a:r>
              <a:rPr lang="en-GB" altLang="en-US" dirty="0" err="1"/>
              <a:t>secara</a:t>
            </a:r>
            <a:r>
              <a:rPr lang="en-GB" altLang="en-US" dirty="0"/>
              <a:t> </a:t>
            </a:r>
            <a:r>
              <a:rPr lang="en-GB" altLang="en-US" dirty="0" err="1"/>
              <a:t>litigasi</a:t>
            </a:r>
            <a:r>
              <a:rPr lang="en-GB" altLang="en-US" dirty="0"/>
              <a:t> di </a:t>
            </a:r>
            <a:r>
              <a:rPr lang="en-GB" altLang="en-US" dirty="0" err="1"/>
              <a:t>Pengadilan</a:t>
            </a:r>
            <a:r>
              <a:rPr lang="en-GB" altLang="en-US" dirty="0"/>
              <a:t> Negeri.</a:t>
            </a:r>
          </a:p>
          <a:p>
            <a:pPr marL="0" indent="0" eaLnBrk="1" hangingPunct="1">
              <a:buNone/>
            </a:pPr>
            <a:endParaRPr lang="en-GB" altLang="en-US" dirty="0"/>
          </a:p>
          <a:p>
            <a:pPr marL="0" indent="0" eaLnBrk="1" hangingPunct="1">
              <a:buNone/>
            </a:pPr>
            <a:r>
              <a:rPr lang="en-US" altLang="en-GB" dirty="0"/>
              <a:t>perdata: orang, keluarga, harta kekayaan, warisan</a:t>
            </a:r>
          </a:p>
          <a:p>
            <a:pPr marL="0" indent="0" eaLnBrk="1" hangingPunct="1">
              <a:buNone/>
            </a:pPr>
            <a:r>
              <a:rPr lang="en-US" altLang="en-GB" dirty="0"/>
              <a:t>alternatif penyelesaian sengketa: arbitrase?</a:t>
            </a:r>
          </a:p>
          <a:p>
            <a:pPr marL="0" indent="0" eaLnBrk="1" hangingPunct="1">
              <a:buNone/>
            </a:pPr>
            <a:r>
              <a:rPr lang="en-US" altLang="en-GB" dirty="0"/>
              <a:t>mengesampingkan: sinkron dengan ayat (7)</a:t>
            </a:r>
          </a:p>
        </p:txBody>
      </p:sp>
      <p:sp>
        <p:nvSpPr>
          <p:cNvPr id="2" name="Down Arrow 1"/>
          <p:cNvSpPr/>
          <p:nvPr/>
        </p:nvSpPr>
        <p:spPr>
          <a:xfrm>
            <a:off x="4356100" y="3933190"/>
            <a:ext cx="360045" cy="503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PASAL 6 </a:t>
            </a:r>
            <a:r>
              <a:rPr lang="en-US" altLang="en-US" dirty="0" err="1"/>
              <a:t>ayat</a:t>
            </a:r>
            <a:r>
              <a:rPr lang="en-US" altLang="en-US" dirty="0"/>
              <a:t> (2)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dirty="0"/>
              <a:t>oleh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b="1" dirty="0"/>
              <a:t>paling lama </a:t>
            </a:r>
            <a:r>
              <a:rPr lang="en-US" dirty="0"/>
              <a:t>14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dan </a:t>
            </a:r>
            <a:r>
              <a:rPr lang="en-US" b="1" dirty="0" err="1"/>
              <a:t>hasilnya</a:t>
            </a:r>
            <a:r>
              <a:rPr lang="en-US" b="1" dirty="0"/>
              <a:t> </a:t>
            </a:r>
            <a:r>
              <a:rPr lang="en-US" b="1" dirty="0" err="1"/>
              <a:t>dituangkan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diselesaikan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 err="1"/>
              <a:t>bantuan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penasehat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mediator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Apabila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14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penasehat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mediator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berhasil</a:t>
            </a:r>
            <a:r>
              <a:rPr lang="en-US" b="1" dirty="0"/>
              <a:t> </a:t>
            </a:r>
            <a:r>
              <a:rPr lang="en-US" dirty="0" err="1"/>
              <a:t>mencapai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kata </a:t>
            </a:r>
            <a:r>
              <a:rPr lang="en-US" dirty="0" err="1"/>
              <a:t>sepakat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mediator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mempertemukan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menghubungi</a:t>
            </a:r>
            <a:r>
              <a:rPr lang="en-US" b="1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mediator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Abdul Hakim </a:t>
            </a:r>
            <a:r>
              <a:rPr lang="en-US" dirty="0" err="1"/>
              <a:t>Siagian</a:t>
            </a:r>
            <a:r>
              <a:rPr lang="en-US" dirty="0"/>
              <a:t>.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endParaRPr lang="en-US" dirty="0"/>
          </a:p>
          <a:p>
            <a:r>
              <a:rPr lang="en-US" dirty="0" err="1"/>
              <a:t>Gatot</a:t>
            </a:r>
            <a:r>
              <a:rPr lang="en-US" dirty="0"/>
              <a:t> P. </a:t>
            </a:r>
            <a:r>
              <a:rPr lang="en-US" dirty="0" err="1"/>
              <a:t>Soemartono</a:t>
            </a:r>
            <a:r>
              <a:rPr lang="en-US" dirty="0"/>
              <a:t>.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dan </a:t>
            </a:r>
            <a:r>
              <a:rPr lang="en-US" dirty="0" err="1"/>
              <a:t>Arbitrase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Setelah </a:t>
            </a:r>
            <a:r>
              <a:rPr lang="en-US" dirty="0" err="1"/>
              <a:t>penunjukan</a:t>
            </a:r>
            <a:r>
              <a:rPr lang="en-US" dirty="0"/>
              <a:t> mediator oleh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arbitrase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sengketa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lama 7 (</a:t>
            </a:r>
            <a:r>
              <a:rPr lang="en-US" dirty="0" err="1"/>
              <a:t>tujuh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b="1" dirty="0" err="1"/>
              <a:t>mediasi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dimulai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Usaha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mediator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(5)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memegang</a:t>
            </a:r>
            <a:r>
              <a:rPr lang="en-US" b="1" dirty="0"/>
              <a:t> </a:t>
            </a:r>
            <a:r>
              <a:rPr lang="en-US" b="1" dirty="0" err="1"/>
              <a:t>teguh</a:t>
            </a:r>
            <a:r>
              <a:rPr lang="en-US" b="1" dirty="0"/>
              <a:t> </a:t>
            </a:r>
            <a:r>
              <a:rPr lang="en-US" b="1" dirty="0" err="1"/>
              <a:t>kerahasiaan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b="1" dirty="0"/>
              <a:t>paling lama 30 (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puluh</a:t>
            </a:r>
            <a:r>
              <a:rPr lang="en-US" b="1" dirty="0"/>
              <a:t>) </a:t>
            </a:r>
            <a:r>
              <a:rPr lang="en-US" b="1" dirty="0" err="1"/>
              <a:t>hari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b="1" dirty="0" err="1"/>
              <a:t>ditandatangani</a:t>
            </a:r>
            <a:r>
              <a:rPr lang="en-US" b="1" dirty="0"/>
              <a:t> oleh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yang </a:t>
            </a:r>
            <a:r>
              <a:rPr lang="en-US" b="1" dirty="0" err="1"/>
              <a:t>terkait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Kesepakatan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beda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tertulis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/>
              <a:t>final dan </a:t>
            </a:r>
            <a:r>
              <a:rPr lang="en-US" sz="2400" b="1" dirty="0" err="1"/>
              <a:t>mengikat</a:t>
            </a:r>
            <a:r>
              <a:rPr lang="en-US" sz="2400" b="1" dirty="0"/>
              <a:t> para </a:t>
            </a:r>
            <a:r>
              <a:rPr lang="en-US" sz="2400" b="1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itikad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b="1" dirty="0" err="1"/>
              <a:t>wajib</a:t>
            </a:r>
            <a:r>
              <a:rPr lang="en-US" sz="2400" b="1" dirty="0"/>
              <a:t> </a:t>
            </a:r>
            <a:r>
              <a:rPr lang="en-US" sz="2400" b="1" dirty="0" err="1"/>
              <a:t>didaftarkan</a:t>
            </a:r>
            <a:r>
              <a:rPr lang="en-US" sz="2400" b="1" dirty="0"/>
              <a:t> di </a:t>
            </a:r>
            <a:r>
              <a:rPr lang="en-US" sz="2400" b="1" dirty="0" err="1"/>
              <a:t>Pengadilan</a:t>
            </a:r>
            <a:r>
              <a:rPr lang="en-US" sz="2400" b="1" dirty="0"/>
              <a:t> Negeri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waktu</a:t>
            </a:r>
            <a:r>
              <a:rPr lang="en-US" sz="2400" b="1" dirty="0"/>
              <a:t> paling lama 30 (</a:t>
            </a:r>
            <a:r>
              <a:rPr lang="en-US" sz="2400" b="1" dirty="0" err="1"/>
              <a:t>tiga</a:t>
            </a:r>
            <a:r>
              <a:rPr lang="en-US" sz="2400" b="1" dirty="0"/>
              <a:t> </a:t>
            </a:r>
            <a:r>
              <a:rPr lang="en-US" sz="2400" b="1" dirty="0" err="1"/>
              <a:t>puluh</a:t>
            </a:r>
            <a:r>
              <a:rPr lang="en-US" sz="2400" b="1" dirty="0"/>
              <a:t>) </a:t>
            </a:r>
            <a:r>
              <a:rPr lang="en-US" sz="2400" b="1" dirty="0" err="1"/>
              <a:t>hari</a:t>
            </a:r>
            <a:r>
              <a:rPr lang="en-US" sz="2400" b="1" dirty="0"/>
              <a:t> </a:t>
            </a:r>
            <a:r>
              <a:rPr lang="en-US" sz="2400" b="1" dirty="0" err="1"/>
              <a:t>sejak</a:t>
            </a:r>
            <a:r>
              <a:rPr lang="en-US" sz="2400" b="1" dirty="0"/>
              <a:t> </a:t>
            </a:r>
            <a:r>
              <a:rPr lang="en-US" sz="2400" b="1" dirty="0" err="1"/>
              <a:t>penandatanganan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pihak-pihak</a:t>
            </a:r>
            <a:r>
              <a:rPr lang="en-US" sz="2400" dirty="0"/>
              <a:t> yang </a:t>
            </a:r>
            <a:r>
              <a:rPr lang="en-US" sz="2400" dirty="0" err="1"/>
              <a:t>bersangkutan</a:t>
            </a:r>
            <a:r>
              <a:rPr lang="en-US" sz="2400" dirty="0"/>
              <a:t>,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perdamaian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Hakim pada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 </a:t>
            </a:r>
            <a:r>
              <a:rPr lang="en-US" sz="2400" dirty="0" err="1"/>
              <a:t>Perdamaian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dibantah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alasan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kekeliruan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dirugikan</a:t>
            </a:r>
            <a:r>
              <a:rPr lang="en-US" sz="2400" dirty="0"/>
              <a:t> (Ps 1858 KUH </a:t>
            </a:r>
            <a:r>
              <a:rPr lang="en-US" sz="2400" dirty="0" err="1"/>
              <a:t>Perdata</a:t>
            </a:r>
            <a:r>
              <a:rPr lang="en-US" sz="2400" dirty="0"/>
              <a:t>)</a:t>
            </a:r>
          </a:p>
        </p:txBody>
      </p:sp>
      <p:sp>
        <p:nvSpPr>
          <p:cNvPr id="4" name="Arrow: Down 3"/>
          <p:cNvSpPr/>
          <p:nvPr/>
        </p:nvSpPr>
        <p:spPr>
          <a:xfrm>
            <a:off x="3956309" y="3565835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(7) </a:t>
            </a:r>
            <a:r>
              <a:rPr lang="en-US" b="1" dirty="0" err="1">
                <a:solidFill>
                  <a:srgbClr val="FFC000"/>
                </a:solidFill>
              </a:rPr>
              <a:t>wajib</a:t>
            </a:r>
            <a:r>
              <a:rPr lang="en-US" b="1" dirty="0"/>
              <a:t> </a:t>
            </a:r>
            <a:r>
              <a:rPr lang="en-US" b="1" dirty="0" err="1"/>
              <a:t>selesai</a:t>
            </a:r>
            <a:r>
              <a:rPr lang="en-US" b="1" dirty="0"/>
              <a:t> </a:t>
            </a:r>
            <a:r>
              <a:rPr lang="en-US" b="1" dirty="0" err="1"/>
              <a:t>dilaksanakan</a:t>
            </a:r>
            <a:r>
              <a:rPr lang="en-US" b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b="1" dirty="0"/>
              <a:t>paling lama 30 (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puluh</a:t>
            </a:r>
            <a:r>
              <a:rPr lang="en-US" b="1" dirty="0"/>
              <a:t>)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pendaftaran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setelah dideponir, maka dalam waktu 30 hari harus sudah dieksekusi?</a:t>
            </a:r>
          </a:p>
          <a:p>
            <a:pPr marL="0" indent="0">
              <a:buNone/>
            </a:pPr>
            <a:r>
              <a:rPr lang="en-US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ini pesan untuk siapa? para pihak atau hakim?</a:t>
            </a:r>
          </a:p>
        </p:txBody>
      </p:sp>
      <p:sp>
        <p:nvSpPr>
          <p:cNvPr id="4" name="Down Arrow 3"/>
          <p:cNvSpPr/>
          <p:nvPr/>
        </p:nvSpPr>
        <p:spPr>
          <a:xfrm>
            <a:off x="3780155" y="3429000"/>
            <a:ext cx="647700" cy="864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PASAL 6 </a:t>
            </a:r>
            <a:r>
              <a:rPr lang="en-US" dirty="0" err="1"/>
              <a:t>ayat</a:t>
            </a:r>
            <a:r>
              <a:rPr lang="en-US" dirty="0"/>
              <a:t> (9)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(6)</a:t>
            </a:r>
          </a:p>
          <a:p>
            <a:pPr marL="0" indent="0">
              <a:buNone/>
            </a:pP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dicapai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b="1" dirty="0" err="1"/>
              <a:t>kesepakatan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penyelesaiannya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arbitrase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arbitrase</a:t>
            </a:r>
            <a:r>
              <a:rPr lang="en-US" b="1" dirty="0"/>
              <a:t> ad–hoc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Fasilitas Med-Arb di Bani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51910" y="4364990"/>
            <a:ext cx="648335" cy="575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TAHAPAN NEGOSIASI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Gatot</a:t>
            </a:r>
            <a:r>
              <a:rPr lang="en-US" dirty="0"/>
              <a:t> </a:t>
            </a:r>
            <a:r>
              <a:rPr lang="en-US" dirty="0" err="1"/>
              <a:t>Soemartono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negosiasi</a:t>
            </a:r>
            <a:endParaRPr lang="en-US" dirty="0"/>
          </a:p>
          <a:p>
            <a:pPr marL="0" indent="0">
              <a:buNone/>
            </a:pPr>
            <a:r>
              <a:rPr lang="fi-FI" dirty="0"/>
              <a:t>2. Mendefinisikan Isu atau Persoalan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Isu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/</a:t>
            </a:r>
            <a:r>
              <a:rPr lang="en-US" dirty="0" err="1"/>
              <a:t>kepentingan</a:t>
            </a:r>
            <a:endParaRPr lang="en-US" dirty="0"/>
          </a:p>
          <a:p>
            <a:pPr marL="0" indent="0">
              <a:buNone/>
            </a:pPr>
            <a:r>
              <a:rPr lang="fi-FI" dirty="0"/>
              <a:t>5. </a:t>
            </a:r>
            <a:r>
              <a:rPr lang="fi-FI"/>
              <a:t>Berkonsultasi dengan pihak lain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PROSEDUR/TAHAPAN MEDIASI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PADA DASARNYA : BEBAS</a:t>
            </a:r>
          </a:p>
          <a:p>
            <a:r>
              <a:rPr lang="en-US" dirty="0"/>
              <a:t>Joni </a:t>
            </a:r>
            <a:r>
              <a:rPr lang="en-US" dirty="0" err="1"/>
              <a:t>Emerzon</a:t>
            </a:r>
            <a:endParaRPr lang="en-US" dirty="0"/>
          </a:p>
          <a:p>
            <a:pPr marL="862330" indent="-522605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pembentukan</a:t>
            </a:r>
            <a:r>
              <a:rPr lang="en-US" dirty="0"/>
              <a:t> forum: </a:t>
            </a:r>
            <a:r>
              <a:rPr lang="en-US" dirty="0" err="1"/>
              <a:t>perkenalan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kedudukan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, </a:t>
            </a:r>
            <a:r>
              <a:rPr lang="en-US" sz="2000" dirty="0" err="1"/>
              <a:t>aturan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, </a:t>
            </a:r>
            <a:r>
              <a:rPr lang="en-US" sz="2000" dirty="0" err="1"/>
              <a:t>tanya</a:t>
            </a:r>
            <a:r>
              <a:rPr lang="en-US" sz="2000" dirty="0"/>
              <a:t> </a:t>
            </a:r>
            <a:r>
              <a:rPr lang="en-US" sz="2000" dirty="0" err="1"/>
              <a:t>jawab</a:t>
            </a:r>
            <a:r>
              <a:rPr lang="en-US" sz="2000" dirty="0"/>
              <a:t>, </a:t>
            </a:r>
            <a:r>
              <a:rPr lang="en-US" sz="2000" dirty="0" err="1"/>
              <a:t>kesepakatan</a:t>
            </a:r>
            <a:r>
              <a:rPr lang="en-US" sz="2000" dirty="0"/>
              <a:t> </a:t>
            </a:r>
            <a:r>
              <a:rPr lang="en-US" sz="2000" dirty="0" err="1"/>
              <a:t>melanjutkan</a:t>
            </a:r>
            <a:r>
              <a:rPr lang="en-US" sz="2000" dirty="0"/>
              <a:t> proses)</a:t>
            </a:r>
          </a:p>
          <a:p>
            <a:pPr marL="862330" indent="-522605">
              <a:buFont typeface="+mj-lt"/>
              <a:buAutoNum type="arabicPeriod"/>
            </a:pP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dan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kasus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)</a:t>
            </a:r>
          </a:p>
          <a:p>
            <a:pPr marL="862330" indent="-522605">
              <a:buFont typeface="+mj-lt"/>
              <a:buAutoNum type="arabicPeriod"/>
            </a:pPr>
            <a:r>
              <a:rPr lang="en-US" dirty="0" err="1"/>
              <a:t>Tawar</a:t>
            </a:r>
            <a:r>
              <a:rPr lang="en-US" dirty="0"/>
              <a:t> </a:t>
            </a:r>
            <a:r>
              <a:rPr lang="en-US" dirty="0" err="1"/>
              <a:t>menawar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pengajuan</a:t>
            </a:r>
            <a:r>
              <a:rPr lang="en-US" sz="2000" dirty="0"/>
              <a:t> alternative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)</a:t>
            </a:r>
          </a:p>
          <a:p>
            <a:pPr marL="862330" indent="-522605">
              <a:buFont typeface="+mj-lt"/>
              <a:buAutoNum type="arabicPeriod"/>
            </a:pP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Kovach </a:t>
            </a:r>
            <a:r>
              <a:rPr lang="en-US" sz="2400" dirty="0" err="1"/>
              <a:t>membagi</a:t>
            </a:r>
            <a:r>
              <a:rPr lang="en-US" sz="2400" dirty="0"/>
              <a:t> proses </a:t>
            </a:r>
            <a:r>
              <a:rPr lang="en-US" sz="2400" dirty="0" err="1"/>
              <a:t>mediasi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9 (</a:t>
            </a:r>
            <a:r>
              <a:rPr lang="en-US" sz="2400" dirty="0" err="1"/>
              <a:t>sembilan</a:t>
            </a:r>
            <a:r>
              <a:rPr lang="en-US" sz="2400" dirty="0"/>
              <a:t>)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en-US" sz="2400" dirty="0" err="1"/>
              <a:t>Penataan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Pengantar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oleh mediator.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pembukaan</a:t>
            </a:r>
            <a:r>
              <a:rPr lang="en-US" sz="2400" dirty="0"/>
              <a:t> oleh para </a:t>
            </a:r>
            <a:r>
              <a:rPr lang="en-US" sz="2400" dirty="0" err="1"/>
              <a:t>pihak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Pengumpulan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, </a:t>
            </a:r>
            <a:r>
              <a:rPr lang="en-US" sz="2400" dirty="0" err="1"/>
              <a:t>penyusunan</a:t>
            </a:r>
            <a:r>
              <a:rPr lang="en-US" sz="2400" dirty="0"/>
              <a:t> agenda, dan </a:t>
            </a:r>
            <a:r>
              <a:rPr lang="en-US" sz="2400" dirty="0" err="1"/>
              <a:t>kaukus</a:t>
            </a:r>
            <a:r>
              <a:rPr lang="en-US" sz="2400" dirty="0"/>
              <a:t>/</a:t>
            </a:r>
            <a:r>
              <a:rPr lang="en-US" sz="2400" i="1" dirty="0"/>
              <a:t>caucus</a:t>
            </a:r>
            <a:r>
              <a:rPr lang="en-US" sz="2400" dirty="0"/>
              <a:t> (</a:t>
            </a:r>
            <a:r>
              <a:rPr lang="en-US" sz="2400" dirty="0" err="1"/>
              <a:t>bilik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r>
              <a:rPr lang="en-US" sz="2400" dirty="0"/>
              <a:t>6. </a:t>
            </a:r>
            <a:r>
              <a:rPr lang="en-US" sz="2400" dirty="0" err="1"/>
              <a:t>Membangkitkan</a:t>
            </a:r>
            <a:r>
              <a:rPr lang="en-US" sz="2400" dirty="0"/>
              <a:t> </a:t>
            </a:r>
            <a:r>
              <a:rPr lang="en-US" sz="2400" dirty="0" err="1"/>
              <a:t>pilihan-pilihan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7.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tawar</a:t>
            </a:r>
            <a:r>
              <a:rPr lang="en-US" sz="2400" dirty="0"/>
              <a:t> </a:t>
            </a:r>
            <a:r>
              <a:rPr lang="en-US" sz="2400" dirty="0" err="1"/>
              <a:t>menawar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8. </a:t>
            </a:r>
            <a:r>
              <a:rPr lang="en-US" sz="2400" dirty="0" err="1"/>
              <a:t>Kesepakatan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9. </a:t>
            </a:r>
            <a:r>
              <a:rPr lang="en-US" sz="2400" dirty="0" err="1"/>
              <a:t>Penutupan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BERAKHIRNYA MEDIASI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Penarikan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tercapai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KEUNTUNGAN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PENGERTIAN SENGKETA/KONFLIK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err="1"/>
              <a:t>Gatot</a:t>
            </a:r>
            <a:r>
              <a:rPr lang="en-US" altLang="en-US" dirty="0"/>
              <a:t> P. </a:t>
            </a:r>
            <a:r>
              <a:rPr lang="en-US" altLang="en-US" dirty="0" err="1"/>
              <a:t>Soemartono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sengketa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perselisihan</a:t>
            </a:r>
            <a:r>
              <a:rPr lang="en-US" altLang="en-US" dirty="0"/>
              <a:t> yang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err="1"/>
              <a:t>Achmad</a:t>
            </a:r>
            <a:r>
              <a:rPr lang="en-US" altLang="en-US" dirty="0"/>
              <a:t> Ali </a:t>
            </a:r>
            <a:r>
              <a:rPr lang="en-US" altLang="en-US" dirty="0" err="1"/>
              <a:t>mendefinisikan</a:t>
            </a:r>
            <a:r>
              <a:rPr lang="en-US" altLang="en-US" dirty="0"/>
              <a:t>:</a:t>
            </a:r>
          </a:p>
          <a:p>
            <a:pPr marL="0" indent="0" eaLnBrk="1" hangingPunct="1">
              <a:buNone/>
            </a:pPr>
            <a:r>
              <a:rPr lang="en-US" altLang="en-US" dirty="0"/>
              <a:t>”</a:t>
            </a:r>
            <a:r>
              <a:rPr lang="en-US" altLang="en-US" dirty="0" err="1"/>
              <a:t>Konflik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situasi</a:t>
            </a:r>
            <a:r>
              <a:rPr lang="en-US" altLang="en-US" dirty="0"/>
              <a:t> di mana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pihak</a:t>
            </a:r>
            <a:r>
              <a:rPr lang="en-US" altLang="en-US" dirty="0"/>
              <a:t> yang </a:t>
            </a:r>
            <a:r>
              <a:rPr lang="en-US" altLang="en-US" dirty="0" err="1"/>
              <a:t>memperjuangkan</a:t>
            </a:r>
            <a:r>
              <a:rPr lang="en-US" altLang="en-US" dirty="0"/>
              <a:t> </a:t>
            </a:r>
            <a:r>
              <a:rPr lang="en-US" altLang="en-US" dirty="0" err="1"/>
              <a:t>tujuan-tujuan</a:t>
            </a:r>
            <a:r>
              <a:rPr lang="en-US" altLang="en-US" dirty="0"/>
              <a:t> </a:t>
            </a:r>
            <a:r>
              <a:rPr lang="en-US" altLang="en-US" dirty="0" err="1"/>
              <a:t>pokok</a:t>
            </a:r>
            <a:r>
              <a:rPr lang="en-US" altLang="en-US" dirty="0"/>
              <a:t> </a:t>
            </a:r>
            <a:r>
              <a:rPr lang="en-US" altLang="en-US" dirty="0" err="1"/>
              <a:t>tertentu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pihak</a:t>
            </a:r>
            <a:r>
              <a:rPr lang="en-US" altLang="en-US" dirty="0"/>
              <a:t>,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tekanan</a:t>
            </a:r>
            <a:r>
              <a:rPr lang="en-US" altLang="en-US" dirty="0"/>
              <a:t> dan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lain </a:t>
            </a:r>
            <a:r>
              <a:rPr lang="en-US" altLang="en-US" dirty="0" err="1"/>
              <a:t>gagal</a:t>
            </a:r>
            <a:r>
              <a:rPr lang="en-US" altLang="en-US" dirty="0"/>
              <a:t> </a:t>
            </a:r>
            <a:r>
              <a:rPr lang="en-US" altLang="en-US" dirty="0" err="1"/>
              <a:t>mencapai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pendapat</a:t>
            </a:r>
            <a:r>
              <a:rPr lang="en-US" altLang="en-US" dirty="0"/>
              <a:t> dan </a:t>
            </a:r>
            <a:r>
              <a:rPr lang="en-US" altLang="en-US" dirty="0" err="1"/>
              <a:t>masing-masing</a:t>
            </a:r>
            <a:r>
              <a:rPr lang="en-US" altLang="en-US" dirty="0"/>
              <a:t> </a:t>
            </a:r>
            <a:r>
              <a:rPr lang="en-US" altLang="en-US" dirty="0" err="1"/>
              <a:t>pihak</a:t>
            </a:r>
            <a:r>
              <a:rPr lang="en-US" altLang="en-US" dirty="0"/>
              <a:t>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berusaha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memperjuangkan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sadar</a:t>
            </a:r>
            <a:r>
              <a:rPr lang="en-US" altLang="en-US" dirty="0"/>
              <a:t> </a:t>
            </a:r>
            <a:r>
              <a:rPr lang="en-US" altLang="en-US" dirty="0" err="1"/>
              <a:t>tujuan-tujuan</a:t>
            </a:r>
            <a:r>
              <a:rPr lang="en-US" altLang="en-US" dirty="0"/>
              <a:t> </a:t>
            </a:r>
            <a:r>
              <a:rPr lang="en-US" altLang="en-US" dirty="0" err="1"/>
              <a:t>pokok</a:t>
            </a:r>
            <a:r>
              <a:rPr lang="en-US" altLang="en-US" dirty="0"/>
              <a:t> </a:t>
            </a:r>
            <a:r>
              <a:rPr lang="en-US" altLang="en-US" dirty="0" err="1"/>
              <a:t>mereka</a:t>
            </a:r>
            <a:r>
              <a:rPr lang="en-US" altLang="en-US" dirty="0"/>
              <a:t>.”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KELEMAHAN 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D2DA-74BD-4349-AEE1-DBBA75DA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1F8F-962F-4483-A1B6-58175A32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TERIMAKASIH</a:t>
            </a:r>
          </a:p>
          <a:p>
            <a:pPr marL="0" indent="0" algn="ctr">
              <a:buNone/>
            </a:pPr>
            <a:endParaRPr lang="en-US" sz="440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RENCANA PERTEMUAN BERIKUTNYA</a:t>
            </a:r>
          </a:p>
        </p:txBody>
      </p:sp>
    </p:spTree>
    <p:extLst>
      <p:ext uri="{BB962C8B-B14F-4D97-AF65-F5344CB8AC3E}">
        <p14:creationId xmlns:p14="http://schemas.microsoft.com/office/powerpoint/2010/main" val="3882179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PERKEMBANGAN ADR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DISPUTE RESOLUTION</a:t>
            </a:r>
          </a:p>
          <a:p>
            <a:r>
              <a:rPr lang="en-US" dirty="0"/>
              <a:t>COURT CONNECTED DISPUTE RESOLUTION(CDR)/COURT ANNEXED DISPUTE RESOLUTION (CADR): </a:t>
            </a:r>
            <a:r>
              <a:rPr lang="en-US" dirty="0" err="1"/>
              <a:t>Pasal</a:t>
            </a:r>
            <a:r>
              <a:rPr lang="en-US" dirty="0"/>
              <a:t> 130 HIR, </a:t>
            </a:r>
            <a:r>
              <a:rPr lang="en-US" dirty="0" err="1"/>
              <a:t>Perma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/>
              <a:t> 2016</a:t>
            </a:r>
            <a:endParaRPr lang="en-US" dirty="0"/>
          </a:p>
          <a:p>
            <a:r>
              <a:rPr lang="en-US" dirty="0"/>
              <a:t>MEDIASI PENAL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DFA47-78BC-430A-A6CE-498672F85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POTENSI OBYEK ADR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C0B62-6B9E-43A8-8906-F41436CA2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masalah-masalah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konstitusi</a:t>
            </a:r>
            <a:r>
              <a:rPr lang="en-US" sz="2000" dirty="0"/>
              <a:t>, </a:t>
            </a:r>
            <a:r>
              <a:rPr lang="en-US" sz="2000" dirty="0" err="1"/>
              <a:t>administratif</a:t>
            </a:r>
            <a:r>
              <a:rPr lang="en-US" sz="2000" dirty="0"/>
              <a:t> dan </a:t>
            </a:r>
            <a:r>
              <a:rPr lang="en-US" sz="2000" dirty="0" err="1"/>
              <a:t>fiskal</a:t>
            </a:r>
            <a:r>
              <a:rPr lang="en-US" sz="2000" dirty="0"/>
              <a:t>, yang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isu-isu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kewarganegaraan</a:t>
            </a:r>
            <a:r>
              <a:rPr lang="en-US" sz="2000" dirty="0"/>
              <a:t> dan status personal, </a:t>
            </a:r>
            <a:r>
              <a:rPr lang="en-US" sz="2000" dirty="0" err="1"/>
              <a:t>kewenangan</a:t>
            </a:r>
            <a:r>
              <a:rPr lang="en-US" sz="2000" dirty="0"/>
              <a:t> </a:t>
            </a:r>
            <a:r>
              <a:rPr lang="en-US" sz="2000" dirty="0" err="1"/>
              <a:t>lokal</a:t>
            </a:r>
            <a:r>
              <a:rPr lang="en-US" sz="2000" dirty="0"/>
              <a:t> </a:t>
            </a:r>
            <a:r>
              <a:rPr lang="en-US" sz="2000" dirty="0" err="1"/>
              <a:t>lembaga-lembaga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dan semi </a:t>
            </a:r>
            <a:r>
              <a:rPr lang="en-US" sz="2000" dirty="0" err="1"/>
              <a:t>pemerintah</a:t>
            </a:r>
            <a:r>
              <a:rPr lang="en-US" sz="2000" dirty="0"/>
              <a:t>, </a:t>
            </a:r>
            <a:r>
              <a:rPr lang="en-US" sz="2000" dirty="0" err="1"/>
              <a:t>perijinan</a:t>
            </a:r>
            <a:r>
              <a:rPr lang="en-US" sz="2000" dirty="0"/>
              <a:t>, </a:t>
            </a:r>
            <a:r>
              <a:rPr lang="en-US" sz="2000" dirty="0" err="1"/>
              <a:t>perpajakan</a:t>
            </a:r>
            <a:r>
              <a:rPr lang="en-US" sz="2000" dirty="0"/>
              <a:t> dan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Sengketa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didalam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, </a:t>
            </a:r>
            <a:r>
              <a:rPr lang="en-US" sz="2000" dirty="0" err="1"/>
              <a:t>struktur</a:t>
            </a:r>
            <a:r>
              <a:rPr lang="en-US" sz="2000" dirty="0"/>
              <a:t> dan </a:t>
            </a:r>
            <a:r>
              <a:rPr lang="en-US" sz="2000" dirty="0" err="1"/>
              <a:t>prosedur</a:t>
            </a:r>
            <a:r>
              <a:rPr lang="en-US" sz="2000" dirty="0"/>
              <a:t> dan </a:t>
            </a: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perburuhan</a:t>
            </a:r>
            <a:r>
              <a:rPr lang="en-US" sz="2000" dirty="0"/>
              <a:t> yang m </a:t>
            </a:r>
            <a:r>
              <a:rPr lang="en-US" sz="2000" dirty="0" err="1"/>
              <a:t>eliputi</a:t>
            </a:r>
            <a:r>
              <a:rPr lang="en-US" sz="2000" dirty="0"/>
              <a:t> </a:t>
            </a:r>
            <a:r>
              <a:rPr lang="en-US" sz="2000" dirty="0" err="1"/>
              <a:t>tuntutan-tuntutan</a:t>
            </a:r>
            <a:r>
              <a:rPr lang="en-US" sz="2000" dirty="0"/>
              <a:t> </a:t>
            </a:r>
            <a:r>
              <a:rPr lang="en-US" sz="2000" dirty="0" err="1"/>
              <a:t>pembayaran</a:t>
            </a:r>
            <a:r>
              <a:rPr lang="en-US" sz="2000" dirty="0"/>
              <a:t> dan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industrial.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perusahaaan</a:t>
            </a:r>
            <a:r>
              <a:rPr lang="en-US" sz="2000" dirty="0"/>
              <a:t>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pemegang</a:t>
            </a:r>
            <a:r>
              <a:rPr lang="en-US" sz="2000" dirty="0"/>
              <a:t> </a:t>
            </a:r>
            <a:r>
              <a:rPr lang="en-US" sz="2000" dirty="0" err="1"/>
              <a:t>saham</a:t>
            </a:r>
            <a:r>
              <a:rPr lang="en-US" sz="2000" dirty="0"/>
              <a:t> dan </a:t>
            </a:r>
            <a:r>
              <a:rPr lang="en-US" sz="2000" dirty="0" err="1"/>
              <a:t>masalah-masalah</a:t>
            </a:r>
            <a:r>
              <a:rPr lang="en-US" sz="2000" dirty="0"/>
              <a:t> yang </a:t>
            </a:r>
            <a:r>
              <a:rPr lang="en-US" sz="2000" dirty="0" err="1"/>
              <a:t>timbul</a:t>
            </a:r>
            <a:r>
              <a:rPr lang="en-US" sz="2000" dirty="0"/>
              <a:t> pada </a:t>
            </a:r>
            <a:r>
              <a:rPr lang="en-US" sz="2000" dirty="0" err="1"/>
              <a:t>likuidasi</a:t>
            </a:r>
            <a:r>
              <a:rPr lang="en-US" sz="2000" dirty="0"/>
              <a:t> dan </a:t>
            </a:r>
            <a:r>
              <a:rPr lang="en-US" sz="2000" dirty="0" err="1"/>
              <a:t>penerimaan-penerimaan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9984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6BA5-A9FB-4CCE-A788-557E241B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606F3-C575-43C2-8D3F-015EAAB72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>
              <a:buNone/>
            </a:pPr>
            <a:r>
              <a:rPr lang="en-US" sz="2000" dirty="0"/>
              <a:t>6. </a:t>
            </a: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komersial</a:t>
            </a:r>
            <a:r>
              <a:rPr lang="en-US" sz="2000" dirty="0"/>
              <a:t> yang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kontraktual</a:t>
            </a:r>
            <a:r>
              <a:rPr lang="en-US" sz="2000" dirty="0"/>
              <a:t>, </a:t>
            </a:r>
            <a:r>
              <a:rPr lang="en-US" sz="2000" dirty="0" err="1"/>
              <a:t>sengketa-sengketa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yang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komersial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persekutuan</a:t>
            </a:r>
            <a:r>
              <a:rPr lang="en-US" sz="2000" dirty="0"/>
              <a:t>,</a:t>
            </a:r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patungan</a:t>
            </a:r>
            <a:r>
              <a:rPr lang="en-US" sz="2000" dirty="0"/>
              <a:t> dan lain-lain. </a:t>
            </a:r>
            <a:r>
              <a:rPr lang="en-US" sz="2000" dirty="0" err="1"/>
              <a:t>Masalah-masalah</a:t>
            </a:r>
            <a:r>
              <a:rPr lang="en-US" sz="2000" dirty="0"/>
              <a:t> lain yang</a:t>
            </a:r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yang </a:t>
            </a:r>
            <a:r>
              <a:rPr lang="en-US" sz="2000" dirty="0" err="1"/>
              <a:t>berbeda-beda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perbankan</a:t>
            </a:r>
            <a:r>
              <a:rPr lang="en-US" sz="2000" dirty="0"/>
              <a:t>, </a:t>
            </a:r>
            <a:r>
              <a:rPr lang="en-US" sz="2000" dirty="0" err="1"/>
              <a:t>pengangkutan</a:t>
            </a:r>
            <a:r>
              <a:rPr lang="en-US" sz="2000" dirty="0"/>
              <a:t>, </a:t>
            </a:r>
            <a:r>
              <a:rPr lang="en-US" sz="2000" dirty="0" err="1"/>
              <a:t>komoditi</a:t>
            </a:r>
            <a:r>
              <a:rPr lang="en-US" sz="2000" dirty="0"/>
              <a:t>,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kekayaan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intelektual</a:t>
            </a:r>
            <a:r>
              <a:rPr lang="en-US" sz="2000" dirty="0"/>
              <a:t>, </a:t>
            </a:r>
            <a:r>
              <a:rPr lang="en-US" sz="2000" dirty="0" err="1"/>
              <a:t>industri</a:t>
            </a:r>
            <a:r>
              <a:rPr lang="en-US" sz="2000" dirty="0"/>
              <a:t> </a:t>
            </a:r>
            <a:r>
              <a:rPr lang="en-US" sz="2000" dirty="0" err="1"/>
              <a:t>konstruksi</a:t>
            </a:r>
            <a:r>
              <a:rPr lang="en-US" sz="2000" dirty="0"/>
              <a:t> dan lain-lain.</a:t>
            </a:r>
          </a:p>
          <a:p>
            <a:pPr marL="287338" indent="-287338">
              <a:buNone/>
            </a:pPr>
            <a:r>
              <a:rPr lang="en-US" sz="2000" dirty="0"/>
              <a:t>7.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konsumen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produsen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pemasok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dan </a:t>
            </a:r>
            <a:r>
              <a:rPr lang="en-US" sz="2000" dirty="0" err="1"/>
              <a:t>konsumen</a:t>
            </a:r>
            <a:r>
              <a:rPr lang="en-US" sz="2000" dirty="0"/>
              <a:t>.</a:t>
            </a:r>
          </a:p>
          <a:p>
            <a:pPr marL="287338" indent="-287338">
              <a:buNone/>
            </a:pPr>
            <a:r>
              <a:rPr lang="en-US" sz="2000" dirty="0"/>
              <a:t>8.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perumahan</a:t>
            </a:r>
            <a:r>
              <a:rPr lang="en-US" sz="2000" dirty="0"/>
              <a:t>,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sengketa-sengketa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pemilik</a:t>
            </a:r>
            <a:r>
              <a:rPr lang="en-US" sz="2000" dirty="0"/>
              <a:t> dan </a:t>
            </a:r>
            <a:r>
              <a:rPr lang="en-US" sz="2000" dirty="0" err="1"/>
              <a:t>penyewa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penyewa</a:t>
            </a:r>
            <a:r>
              <a:rPr lang="en-US" sz="2000" dirty="0"/>
              <a:t>, </a:t>
            </a:r>
            <a:r>
              <a:rPr lang="en-US" sz="2000" dirty="0" err="1"/>
              <a:t>peninjauan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ongkos</a:t>
            </a:r>
            <a:r>
              <a:rPr lang="en-US" sz="2000" dirty="0"/>
              <a:t> </a:t>
            </a:r>
            <a:r>
              <a:rPr lang="en-US" sz="2000" dirty="0" err="1"/>
              <a:t>sewa</a:t>
            </a:r>
            <a:r>
              <a:rPr lang="en-US" sz="2000" dirty="0"/>
              <a:t>, </a:t>
            </a: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dan </a:t>
            </a:r>
            <a:r>
              <a:rPr lang="en-US" sz="2000" dirty="0" err="1"/>
              <a:t>sebagainya</a:t>
            </a:r>
            <a:r>
              <a:rPr lang="en-US" sz="2000" dirty="0"/>
              <a:t>.</a:t>
            </a:r>
          </a:p>
          <a:p>
            <a:pPr marL="287338" indent="-287338">
              <a:buNone/>
            </a:pPr>
            <a:r>
              <a:rPr lang="en-US" sz="2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459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85AF-9B18-4AB5-AC02-5C637894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5D55-BD34-4A85-B207-1790920E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>
              <a:buNone/>
            </a:pPr>
            <a:r>
              <a:rPr lang="en-US" sz="2000" dirty="0"/>
              <a:t>9. </a:t>
            </a:r>
            <a:r>
              <a:rPr lang="en-US" sz="2000" dirty="0" err="1"/>
              <a:t>Sengketa-sengketa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melawan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hukum</a:t>
            </a:r>
            <a:r>
              <a:rPr lang="en-US" sz="2000" dirty="0"/>
              <a:t> (tort),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kelalaian</a:t>
            </a:r>
            <a:r>
              <a:rPr lang="en-US" sz="2000" dirty="0"/>
              <a:t> dan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kewajiban</a:t>
            </a:r>
            <a:r>
              <a:rPr lang="en-US" sz="2000" dirty="0"/>
              <a:t> dan </a:t>
            </a:r>
            <a:r>
              <a:rPr lang="en-US" sz="2000" dirty="0" err="1"/>
              <a:t>termasuk</a:t>
            </a:r>
            <a:r>
              <a:rPr lang="en-US" sz="2000" dirty="0"/>
              <a:t> juga </a:t>
            </a:r>
            <a:r>
              <a:rPr lang="en-US" sz="2000" dirty="0" err="1"/>
              <a:t>klaim-klaim</a:t>
            </a:r>
            <a:r>
              <a:rPr lang="en-US" sz="2000" dirty="0"/>
              <a:t> </a:t>
            </a:r>
            <a:r>
              <a:rPr lang="en-US" sz="2000" dirty="0" err="1"/>
              <a:t>asuransi</a:t>
            </a:r>
            <a:r>
              <a:rPr lang="en-US" sz="2000" dirty="0"/>
              <a:t> yang</a:t>
            </a:r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dengannya</a:t>
            </a:r>
            <a:r>
              <a:rPr lang="en-US" sz="2000" dirty="0"/>
              <a:t>.</a:t>
            </a:r>
          </a:p>
          <a:p>
            <a:pPr marL="287338" indent="-287338">
              <a:buNone/>
            </a:pPr>
            <a:r>
              <a:rPr lang="en-US" sz="2000" dirty="0"/>
              <a:t>10. </a:t>
            </a:r>
            <a:r>
              <a:rPr lang="en-US" sz="2000" dirty="0" err="1"/>
              <a:t>Sengketa-sengketa</a:t>
            </a:r>
            <a:r>
              <a:rPr lang="en-US" sz="2000" dirty="0"/>
              <a:t> yang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perceraian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r>
              <a:rPr lang="en-US" sz="2000" dirty="0"/>
              <a:t> yang</a:t>
            </a:r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, </a:t>
            </a:r>
            <a:r>
              <a:rPr lang="en-US" sz="2000" dirty="0" err="1"/>
              <a:t>harta</a:t>
            </a:r>
            <a:r>
              <a:rPr lang="en-US" sz="2000" dirty="0"/>
              <a:t> </a:t>
            </a:r>
            <a:r>
              <a:rPr lang="en-US" sz="2000" dirty="0" err="1"/>
              <a:t>kekayaan</a:t>
            </a:r>
            <a:r>
              <a:rPr lang="en-US" sz="2000" dirty="0"/>
              <a:t> dan </a:t>
            </a:r>
            <a:r>
              <a:rPr lang="en-US" sz="2000" dirty="0" err="1"/>
              <a:t>masalah-masalah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keuangan</a:t>
            </a:r>
            <a:r>
              <a:rPr lang="en-US" sz="2000" dirty="0"/>
              <a:t>.</a:t>
            </a:r>
          </a:p>
          <a:p>
            <a:pPr marL="287338" indent="-287338">
              <a:buNone/>
            </a:pPr>
            <a:r>
              <a:rPr lang="en-US" sz="2000" dirty="0"/>
              <a:t>11.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lain,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klaim-klaim</a:t>
            </a:r>
            <a:r>
              <a:rPr lang="en-US" sz="2000" dirty="0"/>
              <a:t> </a:t>
            </a:r>
            <a:r>
              <a:rPr lang="en-US" sz="2000" dirty="0" err="1"/>
              <a:t>warisan</a:t>
            </a:r>
            <a:r>
              <a:rPr lang="en-US" sz="2000" dirty="0"/>
              <a:t>,</a:t>
            </a:r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dan </a:t>
            </a:r>
            <a:r>
              <a:rPr lang="en-US" sz="2000" dirty="0" err="1"/>
              <a:t>sengketa-sengketa</a:t>
            </a:r>
            <a:r>
              <a:rPr lang="en-US" sz="2000" dirty="0"/>
              <a:t> lain </a:t>
            </a:r>
            <a:r>
              <a:rPr lang="en-US" sz="2000" dirty="0" err="1"/>
              <a:t>didalam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endParaRPr lang="en-US" sz="2000" dirty="0"/>
          </a:p>
          <a:p>
            <a:pPr marL="287338" indent="-287338">
              <a:buNone/>
            </a:pPr>
            <a:r>
              <a:rPr lang="en-US" sz="2000" dirty="0"/>
              <a:t>	</a:t>
            </a:r>
            <a:r>
              <a:rPr lang="en-US" sz="2000" dirty="0" err="1"/>
              <a:t>keluarga</a:t>
            </a:r>
            <a:r>
              <a:rPr lang="en-US" sz="2000" dirty="0"/>
              <a:t>.</a:t>
            </a:r>
          </a:p>
          <a:p>
            <a:pPr marL="287338" indent="-287338">
              <a:buNone/>
            </a:pPr>
            <a:r>
              <a:rPr lang="en-US" sz="2000" dirty="0"/>
              <a:t>12. </a:t>
            </a:r>
            <a:r>
              <a:rPr lang="en-US" sz="2000" dirty="0" err="1"/>
              <a:t>Sengkata-sengketa</a:t>
            </a:r>
            <a:r>
              <a:rPr lang="en-US" sz="2000" dirty="0"/>
              <a:t> trust,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sengketa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trus­tees dan beneficiaries.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01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A03C-2FA7-4217-8C37-C419B12D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25068-C70A-49F6-8595-8DA9D4EB4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4813" indent="-404813">
              <a:buNone/>
            </a:pPr>
            <a:r>
              <a:rPr lang="en-US" sz="2000" dirty="0"/>
              <a:t>13. S </a:t>
            </a:r>
            <a:r>
              <a:rPr lang="en-US" sz="2000" dirty="0" err="1"/>
              <a:t>en</a:t>
            </a:r>
            <a:r>
              <a:rPr lang="en-US" sz="2000" dirty="0"/>
              <a:t> g k eta-</a:t>
            </a:r>
            <a:r>
              <a:rPr lang="en-US" sz="2000" dirty="0" err="1"/>
              <a:t>sen</a:t>
            </a:r>
            <a:r>
              <a:rPr lang="en-US" sz="2000" dirty="0"/>
              <a:t> g k eta yang m </a:t>
            </a:r>
            <a:r>
              <a:rPr lang="en-US" sz="2000" dirty="0" err="1"/>
              <a:t>enim</a:t>
            </a:r>
            <a:r>
              <a:rPr lang="en-US" sz="2000" dirty="0"/>
              <a:t> </a:t>
            </a:r>
            <a:r>
              <a:rPr lang="en-US" sz="2000" dirty="0" err="1"/>
              <a:t>bulkan</a:t>
            </a:r>
            <a:r>
              <a:rPr lang="en-US" sz="2000" dirty="0"/>
              <a:t> k o n </a:t>
            </a:r>
            <a:r>
              <a:rPr lang="en-US" sz="2000" dirty="0" err="1"/>
              <a:t>sek</a:t>
            </a:r>
            <a:r>
              <a:rPr lang="en-US" sz="2000" dirty="0"/>
              <a:t> u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-</a:t>
            </a:r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konsekuensi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pidana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14. </a:t>
            </a:r>
            <a:r>
              <a:rPr lang="en-US" sz="2000" dirty="0" err="1"/>
              <a:t>Sengketa-sengketa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masalah-masalah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tetangga</a:t>
            </a:r>
            <a:r>
              <a:rPr lang="en-US" sz="2000" dirty="0"/>
              <a:t>,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, gender, </a:t>
            </a:r>
            <a:r>
              <a:rPr lang="en-US" sz="2000" dirty="0" err="1"/>
              <a:t>ras</a:t>
            </a:r>
            <a:r>
              <a:rPr lang="en-US" sz="2000" dirty="0"/>
              <a:t> dan </a:t>
            </a:r>
            <a:r>
              <a:rPr lang="en-US" sz="2000" dirty="0" err="1"/>
              <a:t>etnis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15.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16.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, 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kredibilitas</a:t>
            </a:r>
            <a:r>
              <a:rPr lang="en-US" sz="2000" dirty="0"/>
              <a:t> para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yang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dari</a:t>
            </a:r>
            <a:r>
              <a:rPr lang="en-US" sz="2000" dirty="0"/>
              <a:t> data yang </a:t>
            </a:r>
            <a:r>
              <a:rPr lang="en-US" sz="2000" dirty="0" err="1"/>
              <a:t>diberikan</a:t>
            </a:r>
            <a:r>
              <a:rPr lang="en-US" sz="2000" dirty="0"/>
              <a:t> oleh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interpretasi-intrepretasi</a:t>
            </a:r>
            <a:r>
              <a:rPr lang="en-US" sz="2000" dirty="0"/>
              <a:t> data yang </a:t>
            </a:r>
            <a:r>
              <a:rPr lang="en-US" sz="2000" dirty="0" err="1"/>
              <a:t>bersangkutan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17. </a:t>
            </a:r>
            <a:r>
              <a:rPr lang="en-US" sz="2000" dirty="0" err="1"/>
              <a:t>Sengketa-sengketa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yang pada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opini-opini</a:t>
            </a:r>
            <a:r>
              <a:rPr lang="en-US" sz="2000" dirty="0"/>
              <a:t> yang </a:t>
            </a:r>
            <a:r>
              <a:rPr lang="en-US" sz="2000" dirty="0" err="1"/>
              <a:t>Dikemukakan</a:t>
            </a:r>
            <a:r>
              <a:rPr lang="en-US" sz="2000" dirty="0"/>
              <a:t> oleh </a:t>
            </a:r>
            <a:r>
              <a:rPr lang="en-US" sz="2000" dirty="0" err="1"/>
              <a:t>kuasa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yang </a:t>
            </a:r>
            <a:r>
              <a:rPr lang="en-US" sz="2000" dirty="0" err="1"/>
              <a:t>bersangkutan</a:t>
            </a:r>
            <a:r>
              <a:rPr lang="en-US" sz="20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71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77BA-F8A8-4FDC-AA42-9EFC33A35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1442-3354-4F33-83A9-10D363B4E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4813" indent="-404813">
              <a:buNone/>
            </a:pPr>
            <a:endParaRPr lang="en-US" dirty="0"/>
          </a:p>
          <a:p>
            <a:pPr marL="404813" indent="-404813">
              <a:buNone/>
            </a:pPr>
            <a:r>
              <a:rPr lang="en-US" sz="2000" dirty="0"/>
              <a:t>18. </a:t>
            </a:r>
            <a:r>
              <a:rPr lang="en-US" sz="2000" dirty="0" err="1"/>
              <a:t>Sengketa-sengketa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 yang </a:t>
            </a:r>
            <a:r>
              <a:rPr lang="en-US" sz="2000" dirty="0" err="1"/>
              <a:t>meliputi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pendapat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profesional</a:t>
            </a:r>
            <a:r>
              <a:rPr lang="en-US" sz="2000" dirty="0"/>
              <a:t> dan </a:t>
            </a:r>
            <a:r>
              <a:rPr lang="en-US" sz="2000" dirty="0" err="1"/>
              <a:t>ahli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19.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pengertian</a:t>
            </a:r>
            <a:r>
              <a:rPr lang="en-US" sz="2000" dirty="0"/>
              <a:t>, </a:t>
            </a:r>
            <a:r>
              <a:rPr lang="en-US" sz="2000" dirty="0" err="1"/>
              <a:t>misalnya</a:t>
            </a:r>
            <a:r>
              <a:rPr lang="en-US" sz="2000" dirty="0"/>
              <a:t> yang </a:t>
            </a:r>
            <a:r>
              <a:rPr lang="en-US" sz="2000" dirty="0" err="1"/>
              <a:t>timbiul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kata-kata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asumsi-asumsi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.</a:t>
            </a:r>
          </a:p>
          <a:p>
            <a:pPr marL="404813" indent="-404813">
              <a:buNone/>
            </a:pPr>
            <a:r>
              <a:rPr lang="en-US" sz="2000" dirty="0"/>
              <a:t>20.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kew</a:t>
            </a:r>
            <a:r>
              <a:rPr lang="en-US" sz="2000" dirty="0"/>
              <a:t> </a:t>
            </a:r>
            <a:r>
              <a:rPr lang="en-US" sz="2000" dirty="0" err="1"/>
              <a:t>ajaran</a:t>
            </a:r>
            <a:r>
              <a:rPr lang="en-US" sz="2000" dirty="0"/>
              <a:t>, </a:t>
            </a:r>
            <a:r>
              <a:rPr lang="en-US" sz="2000" dirty="0" err="1"/>
              <a:t>konsep-konsep</a:t>
            </a:r>
            <a:endParaRPr lang="en-US" sz="2000" dirty="0"/>
          </a:p>
          <a:p>
            <a:pPr marL="404813" indent="-404813">
              <a:buNone/>
            </a:pPr>
            <a:r>
              <a:rPr lang="en-US" sz="2000" dirty="0"/>
              <a:t>	</a:t>
            </a:r>
            <a:r>
              <a:rPr lang="en-US" sz="2000" dirty="0" err="1"/>
              <a:t>keadilan</a:t>
            </a:r>
            <a:r>
              <a:rPr lang="en-US" sz="2000" dirty="0"/>
              <a:t> dan </a:t>
            </a:r>
            <a:r>
              <a:rPr lang="en-US" sz="2000" dirty="0" err="1"/>
              <a:t>moralitas</a:t>
            </a:r>
            <a:r>
              <a:rPr lang="en-US" sz="2000" dirty="0"/>
              <a:t>, kultur dan </a:t>
            </a:r>
            <a:r>
              <a:rPr lang="en-US" sz="2000" dirty="0" err="1"/>
              <a:t>nilai-nilai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67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/>
              <a:t>TERIMAKASIH</a:t>
            </a:r>
          </a:p>
          <a:p>
            <a:pPr marL="0" indent="0" algn="ctr">
              <a:buNone/>
            </a:pPr>
            <a:endParaRPr lang="en-US" sz="4400"/>
          </a:p>
          <a:p>
            <a:pPr marL="0" indent="0" algn="ctr">
              <a:buNone/>
            </a:pPr>
            <a:endParaRPr lang="en-US" sz="4400"/>
          </a:p>
          <a:p>
            <a:pPr marL="0" indent="0" algn="ctr">
              <a:buNone/>
            </a:pPr>
            <a:r>
              <a:rPr lang="en-US" sz="4400"/>
              <a:t>SEMOGA BERJUMPA DI PERTEMUAN SELANJUTNYA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MENYELESAIKAN SENGKETA </a:t>
            </a:r>
            <a:br>
              <a:rPr lang="en-US" dirty="0"/>
            </a:b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Politica</a:t>
            </a:r>
            <a:r>
              <a:rPr lang="en-US" dirty="0"/>
              <a:t>: </a:t>
            </a:r>
            <a:r>
              <a:rPr lang="en-US" dirty="0" err="1"/>
              <a:t>Montesqieue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Eksekutif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Legislatif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Yudikatif</a:t>
            </a:r>
            <a:r>
              <a:rPr lang="en-US" dirty="0"/>
              <a:t> : </a:t>
            </a:r>
          </a:p>
          <a:p>
            <a:pPr marL="862330" indent="-352425">
              <a:buNone/>
            </a:pPr>
            <a:r>
              <a:rPr lang="en-US" dirty="0"/>
              <a:t>a. </a:t>
            </a:r>
            <a:r>
              <a:rPr lang="en-US" dirty="0" err="1"/>
              <a:t>Peradilan</a:t>
            </a:r>
            <a:r>
              <a:rPr lang="en-US" dirty="0"/>
              <a:t>: UU No 48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kehakiman</a:t>
            </a:r>
            <a:endParaRPr lang="en-US" dirty="0"/>
          </a:p>
          <a:p>
            <a:pPr marL="509905" indent="0">
              <a:buNone/>
            </a:pPr>
            <a:r>
              <a:rPr lang="en-US" dirty="0"/>
              <a:t>b. Quasi </a:t>
            </a:r>
            <a:r>
              <a:rPr lang="en-US" dirty="0" err="1"/>
              <a:t>Peradilan</a:t>
            </a:r>
            <a:r>
              <a:rPr lang="en-US" dirty="0"/>
              <a:t>: </a:t>
            </a:r>
            <a:r>
              <a:rPr lang="en-US" dirty="0" err="1"/>
              <a:t>Pasal</a:t>
            </a:r>
            <a:r>
              <a:rPr lang="en-US" dirty="0"/>
              <a:t> 24 </a:t>
            </a:r>
            <a:r>
              <a:rPr lang="en-US" dirty="0" err="1"/>
              <a:t>ayat</a:t>
            </a:r>
            <a:r>
              <a:rPr lang="en-US" dirty="0"/>
              <a:t> (3) UUD N RI</a:t>
            </a:r>
          </a:p>
          <a:p>
            <a:pPr marL="509905" indent="0">
              <a:buNone/>
            </a:pPr>
            <a:r>
              <a:rPr lang="en-US" dirty="0"/>
              <a:t>c. APS: UU No 30 </a:t>
            </a:r>
            <a:r>
              <a:rPr lang="en-US" dirty="0" err="1"/>
              <a:t>Tahun</a:t>
            </a:r>
            <a:r>
              <a:rPr lang="en-US" dirty="0"/>
              <a:t> 1999 </a:t>
            </a:r>
          </a:p>
          <a:p>
            <a:pPr marL="509905" indent="0">
              <a:buNone/>
            </a:pPr>
            <a:r>
              <a:rPr lang="en-US" dirty="0"/>
              <a:t>d. </a:t>
            </a:r>
            <a:r>
              <a:rPr lang="en-US" dirty="0" err="1"/>
              <a:t>Arbitrase</a:t>
            </a:r>
            <a:r>
              <a:rPr lang="en-US" dirty="0"/>
              <a:t>: UU No 30 </a:t>
            </a:r>
            <a:r>
              <a:rPr lang="en-US" dirty="0" err="1"/>
              <a:t>Tahun</a:t>
            </a:r>
            <a:r>
              <a:rPr lang="en-US" dirty="0"/>
              <a:t> 1999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PERADILAN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MAHKAMAH AGUNG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0" indent="0">
              <a:buNone/>
            </a:pP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: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Anak</a:t>
            </a:r>
            <a:r>
              <a:rPr lang="en-US" sz="1400" dirty="0"/>
              <a:t>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pidana</a:t>
            </a:r>
            <a:r>
              <a:rPr lang="en-US" sz="1400" dirty="0"/>
              <a:t>),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Tindak</a:t>
            </a:r>
            <a:r>
              <a:rPr lang="en-US" sz="1400" dirty="0"/>
              <a:t> </a:t>
            </a:r>
            <a:r>
              <a:rPr lang="en-US" sz="1400" dirty="0" err="1"/>
              <a:t>Pidana</a:t>
            </a:r>
            <a:r>
              <a:rPr lang="en-US" sz="1400" dirty="0"/>
              <a:t> </a:t>
            </a:r>
            <a:r>
              <a:rPr lang="en-US" sz="1400" dirty="0" err="1"/>
              <a:t>Korupsi</a:t>
            </a:r>
            <a:r>
              <a:rPr lang="en-US" sz="1400" dirty="0"/>
              <a:t>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pidana</a:t>
            </a:r>
            <a:r>
              <a:rPr lang="en-US" sz="1400" dirty="0"/>
              <a:t>),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Perikanan</a:t>
            </a:r>
            <a:r>
              <a:rPr lang="en-US" sz="1400" dirty="0"/>
              <a:t>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pidana</a:t>
            </a:r>
            <a:r>
              <a:rPr lang="en-US" sz="1400" dirty="0"/>
              <a:t>), </a:t>
            </a:r>
            <a:r>
              <a:rPr lang="en-US" sz="1400" dirty="0" err="1"/>
              <a:t>Pengadilan</a:t>
            </a:r>
            <a:r>
              <a:rPr lang="en-US" sz="1400" dirty="0"/>
              <a:t> HAM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pidana</a:t>
            </a:r>
            <a:r>
              <a:rPr lang="en-US" sz="1400" dirty="0"/>
              <a:t>),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Niaga</a:t>
            </a:r>
            <a:r>
              <a:rPr lang="en-US" sz="1400" dirty="0"/>
              <a:t>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perdata</a:t>
            </a:r>
            <a:r>
              <a:rPr lang="en-US" sz="1400" dirty="0"/>
              <a:t>),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Industrial (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hukum</a:t>
            </a:r>
            <a:r>
              <a:rPr lang="en-US" sz="1400" dirty="0"/>
              <a:t> </a:t>
            </a:r>
            <a:r>
              <a:rPr lang="en-US" sz="1400" dirty="0" err="1"/>
              <a:t>perdata</a:t>
            </a:r>
            <a:r>
              <a:rPr lang="en-US" sz="1400" dirty="0"/>
              <a:t>)</a:t>
            </a:r>
          </a:p>
          <a:p>
            <a:r>
              <a:rPr lang="en-US" dirty="0" err="1"/>
              <a:t>Peradilan</a:t>
            </a:r>
            <a:r>
              <a:rPr lang="en-US" dirty="0"/>
              <a:t> Agama</a:t>
            </a:r>
          </a:p>
          <a:p>
            <a:pPr marL="0" indent="0">
              <a:buNone/>
            </a:pP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: </a:t>
            </a:r>
            <a:r>
              <a:rPr lang="en-US" sz="1400" dirty="0" err="1"/>
              <a:t>Mahkamah</a:t>
            </a:r>
            <a:r>
              <a:rPr lang="en-US" sz="1400" dirty="0"/>
              <a:t> Syariah</a:t>
            </a:r>
          </a:p>
          <a:p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Militer</a:t>
            </a:r>
            <a:endParaRPr lang="en-US" dirty="0"/>
          </a:p>
          <a:p>
            <a:r>
              <a:rPr lang="en-US" dirty="0" err="1"/>
              <a:t>Peradilan</a:t>
            </a:r>
            <a:r>
              <a:rPr lang="en-US" dirty="0"/>
              <a:t> TUN</a:t>
            </a:r>
          </a:p>
          <a:p>
            <a:pPr marL="0" indent="0">
              <a:buNone/>
            </a:pP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Khusus</a:t>
            </a:r>
            <a:r>
              <a:rPr lang="en-US" sz="1400" dirty="0"/>
              <a:t>: </a:t>
            </a:r>
            <a:r>
              <a:rPr lang="en-US" sz="1400" dirty="0" err="1"/>
              <a:t>Pengadilan</a:t>
            </a:r>
            <a:r>
              <a:rPr lang="en-US" sz="1400" dirty="0"/>
              <a:t> </a:t>
            </a:r>
            <a:r>
              <a:rPr lang="en-US" sz="1400" dirty="0" err="1"/>
              <a:t>pajak</a:t>
            </a: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MAHKAMAH KONSTITUSI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PSEUDO/QUASI PERADILAN/PERADILAN SEMU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Lembaga-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mengadili</a:t>
            </a:r>
            <a:r>
              <a:rPr lang="en-US" dirty="0"/>
              <a:t>,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 dan/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Usaha (KPPU),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Indonesia (KPI),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Pusat (KIP), Badan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Bawaslu</a:t>
            </a:r>
            <a:r>
              <a:rPr lang="en-US" dirty="0"/>
              <a:t>), Ombudsman </a:t>
            </a:r>
            <a:r>
              <a:rPr lang="en-US" dirty="0" err="1"/>
              <a:t>Republik</a:t>
            </a:r>
            <a:r>
              <a:rPr lang="en-US" dirty="0"/>
              <a:t> Indonesia (ORI),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Pelayaran</a:t>
            </a:r>
            <a:r>
              <a:rPr lang="en-US" dirty="0"/>
              <a:t> dan lain-lain.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ALTERNATIF </a:t>
            </a:r>
            <a:r>
              <a:rPr lang="en-US" dirty="0"/>
              <a:t>PENYELESAIAN SENGKETA (APS)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(</a:t>
            </a:r>
            <a:r>
              <a:rPr lang="en-US" i="1" dirty="0"/>
              <a:t>alternative to litigation</a:t>
            </a:r>
            <a:r>
              <a:rPr lang="en-US" dirty="0"/>
              <a:t>), APS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arbitrase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(</a:t>
            </a:r>
            <a:r>
              <a:rPr lang="en-US" i="1" dirty="0"/>
              <a:t>alternative to adjudication</a:t>
            </a:r>
            <a:r>
              <a:rPr lang="en-US" dirty="0"/>
              <a:t>), APS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arbitrase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DASAR HUKUM KEBEBASAN MEMILIH CARA PENYELESAIAN SENGKETA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ASAS KEBEBASAN BERKONTRAK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Bebas mengadakan perjanjian atau tidak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Bebas mengadakan perjanjian dengan siapapun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Bebas menentukan bentuk perjanjian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Bebas menentukan isi perjanjian</a:t>
            </a:r>
          </a:p>
          <a:p>
            <a:pPr marL="0" indent="0">
              <a:buFont typeface="+mj-lt"/>
              <a:buNone/>
            </a:pPr>
            <a:r>
              <a:rPr lang="en-US"/>
              <a:t>	- </a:t>
            </a:r>
            <a:r>
              <a:rPr lang="en-US" i="1"/>
              <a:t>choice of law, choice of forum</a:t>
            </a:r>
            <a:endParaRPr lang="en-US"/>
          </a:p>
          <a:p>
            <a:pPr marL="535305" indent="-535305">
              <a:buFont typeface="+mj-lt"/>
              <a:buNone/>
            </a:pPr>
            <a:r>
              <a:rPr lang="en-US"/>
              <a:t>5.  Bebas menyimpangi hukum perjanjian yang bersifat pelengkap (</a:t>
            </a:r>
            <a:r>
              <a:rPr lang="en-US" i="1"/>
              <a:t>aanvullend</a:t>
            </a:r>
            <a:r>
              <a:rPr lang="en-US"/>
              <a:t>)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IMPLIKASI ASAS TERSEBUT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/>
              <a:t>Pasal 1853 KUH Perdata</a:t>
            </a:r>
          </a:p>
          <a:p>
            <a:pPr marL="0" indent="0">
              <a:buNone/>
            </a:pPr>
            <a:r>
              <a:rPr lang="en-US" sz="1800"/>
              <a:t>(1) Perdamaian dapat diadakan mengenai </a:t>
            </a:r>
            <a:r>
              <a:rPr lang="en-US" sz="1800" b="1"/>
              <a:t>kepentingan keperdataan</a:t>
            </a:r>
            <a:r>
              <a:rPr lang="en-US" sz="1800"/>
              <a:t> yang timbul dari satu kejahatan atau pelanggaran.</a:t>
            </a:r>
          </a:p>
          <a:p>
            <a:pPr marL="0" indent="0">
              <a:buNone/>
            </a:pPr>
            <a:r>
              <a:rPr lang="en-US" sz="1800"/>
              <a:t>(2) Dalam hal ini perdamaian sekali-kali tidak menghalangi pihak Kejaksaan untuk menuntut kejahatan atau pelanggaran yang bersangkutan.</a:t>
            </a:r>
          </a:p>
          <a:p>
            <a:pPr marL="0" indent="0">
              <a:buNone/>
            </a:pPr>
            <a:r>
              <a:rPr lang="en-US" sz="1800"/>
              <a:t>Pasal 6 (1) UU 30-1999</a:t>
            </a:r>
          </a:p>
          <a:p>
            <a:pPr marL="0" indent="0">
              <a:buNone/>
            </a:pPr>
            <a:r>
              <a:rPr lang="en-US" sz="1800"/>
              <a:t>(1) </a:t>
            </a:r>
            <a:r>
              <a:rPr lang="en-US" sz="1800" b="1"/>
              <a:t>Sengketa atau beda pendapat perdata</a:t>
            </a:r>
            <a:r>
              <a:rPr lang="en-US" sz="1800"/>
              <a:t> dapat diselesaikan oleh para pihak melalui alternatif penyelesaian sengketa yang didasarkan pada itikad baik dengan mengesampingkan penyelesaian secara litigasi di Pengadilan Negeri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76555" y="4617720"/>
            <a:ext cx="8261350" cy="17532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/>
              <a:t>BANDINGKAN PASAL 5 UU NO 30 TAHUN 1999</a:t>
            </a:r>
          </a:p>
          <a:p>
            <a:r>
              <a:rPr lang="en-US"/>
              <a:t>(1) Sengketa yang dapat diselesaikan melalui arbitrase hanya sengketa di bidang perdagangan dan mengenai hak yang menurut hukum dan peraturan perundang-undangan dikuasai sepenuhnya oleh pihak yang bersengketa.</a:t>
            </a:r>
          </a:p>
          <a:p>
            <a:r>
              <a:rPr lang="en-US"/>
              <a:t>(2) Sengketa yang tidak dapat diselesaikan melalui arbitrase adalah sengketa yang menurut peraturan perundang-undangan tidak dapat diadakan perdamaian.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0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EB6D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1850</Words>
  <Application>Microsoft Office PowerPoint</Application>
  <PresentationFormat>On-screen Show (4:3)</PresentationFormat>
  <Paragraphs>231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ALTERNATIF PENYELESAIAN SENGKETA</vt:lpstr>
      <vt:lpstr>REFERENSI</vt:lpstr>
      <vt:lpstr>PENGERTIAN SENGKETA/KONFLIK</vt:lpstr>
      <vt:lpstr>CARA MENYELESAIKAN SENGKETA  Trias Politica: Montesqieue </vt:lpstr>
      <vt:lpstr>PERADILAN</vt:lpstr>
      <vt:lpstr>PSEUDO/QUASI PERADILAN/PERADILAN SEMU</vt:lpstr>
      <vt:lpstr>ALTERNATIF PENYELESAIAN SENGKETA (APS)</vt:lpstr>
      <vt:lpstr>DASAR HUKUM KEBEBASAN MEMILIH CARA PENYELESAIAN SENGKETA</vt:lpstr>
      <vt:lpstr>IMPLIKASI ASAS TERSEBUT</vt:lpstr>
      <vt:lpstr>PENGERTIAN APS</vt:lpstr>
      <vt:lpstr>SEJARAH APS</vt:lpstr>
      <vt:lpstr>ALASAN PERKEMBANGAN APS</vt:lpstr>
      <vt:lpstr>Bentuk- bentuk APS</vt:lpstr>
      <vt:lpstr>PowerPoint Presentation</vt:lpstr>
      <vt:lpstr>PASAL 2</vt:lpstr>
      <vt:lpstr>PASAL 6 ayat (1)</vt:lpstr>
      <vt:lpstr>PASAL 6 ayat (2)</vt:lpstr>
      <vt:lpstr>PASAL 6 ayat (3)</vt:lpstr>
      <vt:lpstr>PASAL 6 ayat (4)</vt:lpstr>
      <vt:lpstr>PASAL 6 ayat (5)</vt:lpstr>
      <vt:lpstr>PASAL 6 ayat (6)</vt:lpstr>
      <vt:lpstr>PASAL 6 ayat (7)</vt:lpstr>
      <vt:lpstr>PASAL 6 ayat (8)</vt:lpstr>
      <vt:lpstr>PASAL 6 ayat (9)</vt:lpstr>
      <vt:lpstr>TAHAPAN NEGOSIASI</vt:lpstr>
      <vt:lpstr>PROSEDUR/TAHAPAN MEDIASI</vt:lpstr>
      <vt:lpstr>PowerPoint Presentation</vt:lpstr>
      <vt:lpstr>BERAKHIRNYA MEDIASI</vt:lpstr>
      <vt:lpstr>KEUNTUNGAN APS</vt:lpstr>
      <vt:lpstr>KELEMAHAN APS</vt:lpstr>
      <vt:lpstr>PowerPoint Presentation</vt:lpstr>
      <vt:lpstr>PERKEMBANGAN ADR</vt:lpstr>
      <vt:lpstr>POTENSI OBYEK ADR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USER</cp:lastModifiedBy>
  <cp:revision>53</cp:revision>
  <dcterms:created xsi:type="dcterms:W3CDTF">2011-07-11T11:56:00Z</dcterms:created>
  <dcterms:modified xsi:type="dcterms:W3CDTF">2020-02-29T03:45:02Z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1033-11.2.0.9150</vt:lpwstr>
  </property>
</Properties>
</file>