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81" r:id="rId6"/>
    <p:sldId id="260" r:id="rId7"/>
    <p:sldId id="282" r:id="rId8"/>
    <p:sldId id="275" r:id="rId9"/>
    <p:sldId id="276" r:id="rId10"/>
    <p:sldId id="277" r:id="rId11"/>
    <p:sldId id="278" r:id="rId12"/>
    <p:sldId id="279" r:id="rId13"/>
    <p:sldId id="280" r:id="rId14"/>
    <p:sldId id="261" r:id="rId15"/>
    <p:sldId id="262" r:id="rId16"/>
    <p:sldId id="263" r:id="rId17"/>
    <p:sldId id="264" r:id="rId18"/>
    <p:sldId id="265" r:id="rId19"/>
    <p:sldId id="27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C57CA-F650-4376-8EFC-BFC9737DA7E1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BDE41-0604-44EA-99C1-16ACC0FC0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7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BDE41-0604-44EA-99C1-16ACC0FC03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9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516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294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1204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2729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92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144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3552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042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6732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928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263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00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571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4909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976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885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9EC0C-5847-4D2D-A932-613C8CD58AEB}" type="datetimeFigureOut">
              <a:rPr lang="id-ID" smtClean="0"/>
              <a:pPr/>
              <a:t>21/09/2021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9CECD6-470F-4164-B92A-BC71EF15E3C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10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Teori Organisasi Klasik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5. </a:t>
            </a:r>
            <a:r>
              <a:rPr lang="id-ID" sz="3200" dirty="0" smtClean="0"/>
              <a:t>Birokrasi </a:t>
            </a:r>
            <a:r>
              <a:rPr lang="id-ID" sz="3200" b="1" dirty="0" smtClean="0"/>
              <a:t>identik dengan administrasi negara</a:t>
            </a:r>
            <a:r>
              <a:rPr lang="id-ID" sz="3200" dirty="0" smtClean="0"/>
              <a:t> (Mark Turner &amp; David Hulme)</a:t>
            </a:r>
          </a:p>
          <a:p>
            <a:pPr>
              <a:buNone/>
            </a:pPr>
            <a:r>
              <a:rPr lang="id-ID" sz="3200" dirty="0" smtClean="0"/>
              <a:t>   -birokasi sama dengan AN dengan alasan :</a:t>
            </a:r>
          </a:p>
          <a:p>
            <a:pPr>
              <a:buNone/>
            </a:pPr>
            <a:r>
              <a:rPr lang="id-ID" sz="3200" dirty="0" smtClean="0"/>
              <a:t>    a. Keterkaitan AN dengan pemerintah/ negara</a:t>
            </a:r>
          </a:p>
          <a:p>
            <a:pPr>
              <a:buNone/>
            </a:pPr>
            <a:r>
              <a:rPr lang="id-ID" sz="3200" dirty="0"/>
              <a:t> </a:t>
            </a:r>
            <a:r>
              <a:rPr lang="id-ID" sz="3200" dirty="0" smtClean="0"/>
              <a:t>   b. Keterkaitan dengan hukum</a:t>
            </a:r>
          </a:p>
          <a:p>
            <a:pPr>
              <a:buNone/>
            </a:pPr>
            <a:r>
              <a:rPr lang="id-ID" sz="3200" dirty="0"/>
              <a:t> </a:t>
            </a:r>
            <a:r>
              <a:rPr lang="id-ID" sz="3200" dirty="0" smtClean="0"/>
              <a:t>   c. Aspek akuntabilitas publik</a:t>
            </a:r>
          </a:p>
          <a:p>
            <a:pPr>
              <a:buNone/>
            </a:pPr>
            <a:r>
              <a:rPr lang="id-ID" sz="3200" dirty="0"/>
              <a:t> </a:t>
            </a:r>
            <a:r>
              <a:rPr lang="id-ID" sz="3200" dirty="0" smtClean="0"/>
              <a:t>   d. Lebih cenderung menitikberatkan pada sektor publik</a:t>
            </a:r>
            <a:endParaRPr lang="id-ID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258" y="186117"/>
            <a:ext cx="6347713" cy="1320800"/>
          </a:xfrm>
        </p:spPr>
        <p:txBody>
          <a:bodyPr/>
          <a:lstStyle/>
          <a:p>
            <a:r>
              <a:rPr lang="id-ID" dirty="0" smtClean="0"/>
              <a:t>Birokrasi - WEberian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343163" cy="4680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Ciri :</a:t>
            </a:r>
          </a:p>
          <a:p>
            <a:pPr marL="514350" indent="-514350">
              <a:buAutoNum type="arabicPeriod"/>
            </a:pPr>
            <a:r>
              <a:rPr lang="id-ID" sz="2000" b="1" dirty="0" smtClean="0"/>
              <a:t>Pembidangan tugas yg jelas berdasarkan aturan/ hukum.</a:t>
            </a:r>
          </a:p>
          <a:p>
            <a:pPr marL="514350" indent="-51435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Hal ini mencakup : pembagian tugas, pendelegasian wewenang, spesialisasi berdasar keahlian tertentu</a:t>
            </a:r>
          </a:p>
          <a:p>
            <a:pPr>
              <a:buNone/>
            </a:pPr>
            <a:r>
              <a:rPr lang="id-ID" sz="2000" dirty="0" smtClean="0"/>
              <a:t>2. </a:t>
            </a:r>
            <a:r>
              <a:rPr lang="id-ID" sz="2000" b="1" dirty="0" smtClean="0"/>
              <a:t>Prinsip hierarkhi : </a:t>
            </a:r>
            <a:r>
              <a:rPr lang="id-ID" sz="2000" dirty="0" smtClean="0"/>
              <a:t>jabatan yang lebih rendah dibawah pengawasan jabatan yang lebih tinggi.</a:t>
            </a:r>
          </a:p>
          <a:p>
            <a:pPr>
              <a:buNone/>
            </a:pPr>
            <a:r>
              <a:rPr lang="id-ID" sz="2000" dirty="0"/>
              <a:t> </a:t>
            </a:r>
            <a:r>
              <a:rPr lang="id-ID" sz="2000" dirty="0" smtClean="0"/>
              <a:t>    pelimpahan wewenang mengalir dari atas kebawah sedangkan pertanggungjawaban dari bawah keatas</a:t>
            </a:r>
            <a:endParaRPr lang="id-ID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3. </a:t>
            </a:r>
            <a:r>
              <a:rPr lang="id-ID" sz="2800" dirty="0" smtClean="0"/>
              <a:t>Bekerja berdasarkan </a:t>
            </a:r>
            <a:r>
              <a:rPr lang="id-ID" sz="2800" b="1" dirty="0" smtClean="0"/>
              <a:t>dokumen tertulis </a:t>
            </a:r>
            <a:r>
              <a:rPr lang="id-ID" sz="2800" dirty="0" smtClean="0"/>
              <a:t>(arsip)</a:t>
            </a:r>
          </a:p>
          <a:p>
            <a:pPr>
              <a:buNone/>
            </a:pPr>
            <a:r>
              <a:rPr lang="id-ID" sz="2800" dirty="0"/>
              <a:t> </a:t>
            </a:r>
            <a:r>
              <a:rPr lang="id-ID" sz="2800" dirty="0" smtClean="0"/>
              <a:t>    ini menunjuk adanya formalisasi pekerjaan</a:t>
            </a:r>
          </a:p>
          <a:p>
            <a:pPr>
              <a:buNone/>
            </a:pPr>
            <a:r>
              <a:rPr lang="id-ID" sz="2800" dirty="0" smtClean="0"/>
              <a:t>4. Penempatan pegawai berdasarkan </a:t>
            </a:r>
            <a:r>
              <a:rPr lang="id-ID" sz="2800" b="1" dirty="0" smtClean="0"/>
              <a:t>kualifikasi tehnis,</a:t>
            </a:r>
          </a:p>
          <a:p>
            <a:pPr>
              <a:buNone/>
            </a:pPr>
            <a:r>
              <a:rPr lang="id-ID" sz="2800" dirty="0"/>
              <a:t> </a:t>
            </a:r>
            <a:r>
              <a:rPr lang="id-ID" sz="2800" dirty="0" smtClean="0"/>
              <a:t>   - menggun</a:t>
            </a:r>
            <a:r>
              <a:rPr lang="en-US" sz="2800" dirty="0" smtClean="0"/>
              <a:t>a</a:t>
            </a:r>
            <a:r>
              <a:rPr lang="id-ID" sz="2800" dirty="0" smtClean="0"/>
              <a:t>kan </a:t>
            </a:r>
            <a:r>
              <a:rPr lang="id-ID" sz="2800" b="1" dirty="0" smtClean="0"/>
              <a:t>prinsip the right man of the right place</a:t>
            </a:r>
          </a:p>
          <a:p>
            <a:pPr>
              <a:buNone/>
            </a:pPr>
            <a:r>
              <a:rPr lang="id-ID" sz="2800" b="1" dirty="0"/>
              <a:t> </a:t>
            </a:r>
            <a:r>
              <a:rPr lang="id-ID" sz="2800" b="1" dirty="0" smtClean="0"/>
              <a:t>   - tidak ada nepotisme</a:t>
            </a:r>
          </a:p>
          <a:p>
            <a:pPr>
              <a:buNone/>
            </a:pPr>
            <a:r>
              <a:rPr lang="id-ID" sz="2800" b="1" dirty="0"/>
              <a:t> </a:t>
            </a:r>
            <a:r>
              <a:rPr lang="id-ID" sz="2800" b="1" dirty="0" smtClean="0"/>
              <a:t>   - bersifat impersonal (tidak di</a:t>
            </a:r>
            <a:r>
              <a:rPr lang="id-ID" sz="2800" dirty="0" smtClean="0"/>
              <a:t>dasarkan pada pertimbangan pribadi, emosional, keluarga dsb)</a:t>
            </a:r>
          </a:p>
          <a:p>
            <a:pPr>
              <a:buNone/>
            </a:pPr>
            <a:r>
              <a:rPr lang="id-ID" sz="2800" dirty="0" smtClean="0"/>
              <a:t>5. Manajemen bekerja </a:t>
            </a:r>
            <a:r>
              <a:rPr lang="id-ID" sz="2800" b="1" dirty="0" smtClean="0"/>
              <a:t>atas dasar aturan hukum yang sah</a:t>
            </a:r>
            <a:endParaRPr lang="id-ID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Aparat birokrasi memiliki ciri-ciri sbb :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Jabatan : didasarkan pada undang- undang dengan kualifikasi pegawai didasarkan pada ijasah</a:t>
            </a:r>
          </a:p>
          <a:p>
            <a:pPr marL="514350" indent="-514350">
              <a:buAutoNum type="arabicPeriod"/>
            </a:pPr>
            <a:r>
              <a:rPr lang="id-ID" sz="2400" dirty="0" smtClean="0"/>
              <a:t>Pengangkatan pegawai :</a:t>
            </a:r>
          </a:p>
          <a:p>
            <a:pPr marL="514350" indent="-514350">
              <a:buNone/>
            </a:pPr>
            <a:r>
              <a:rPr lang="id-ID" sz="2400" dirty="0" smtClean="0"/>
              <a:t>      a. Murni : Diangkat oleh pejabat yang berwenang sehingga karier dan kedudukan ditentukan oleh pejabat yang lebih atas  (sebagai   PNS tetap)</a:t>
            </a:r>
          </a:p>
          <a:p>
            <a:pPr marL="514350" indent="-51435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b. Dipilih : oleh partai politik, biasanya kedudukan oleh ketua partai, karier ditentukan oleh popularitas bukan kualifikasi tehnis (ked : PNS tak tetap)</a:t>
            </a:r>
          </a:p>
          <a:p>
            <a:pPr marL="514350" indent="-514350">
              <a:buNone/>
            </a:pPr>
            <a:r>
              <a:rPr lang="id-ID" sz="2400" dirty="0" smtClean="0"/>
              <a:t>3. Status kepegawaian : Pegawai seumur hidup/ sesuai ketentuan</a:t>
            </a:r>
          </a:p>
          <a:p>
            <a:pPr marL="514350" indent="-514350">
              <a:buNone/>
            </a:pPr>
            <a:r>
              <a:rPr lang="id-ID" sz="2400" dirty="0" smtClean="0"/>
              <a:t>4. Promosi: berdasarkan senioritas dan keahlian</a:t>
            </a:r>
            <a:endParaRPr lang="id-ID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6561777" cy="4556579"/>
          </a:xfrm>
        </p:spPr>
        <p:txBody>
          <a:bodyPr>
            <a:normAutofit/>
          </a:bodyPr>
          <a:lstStyle/>
          <a:p>
            <a:r>
              <a:rPr lang="id-ID" sz="2400" dirty="0" smtClean="0"/>
              <a:t>Merupakan </a:t>
            </a:r>
            <a:r>
              <a:rPr lang="id-ID" sz="2400" b="1" dirty="0" smtClean="0"/>
              <a:t>cara suatu tugas pekerjaan dibagi, dikelompokkan dan dikoordinasikan secara formal</a:t>
            </a:r>
          </a:p>
          <a:p>
            <a:r>
              <a:rPr lang="id-ID" sz="2400" dirty="0" smtClean="0"/>
              <a:t>Akan lebih tegas jika berupa </a:t>
            </a:r>
            <a:r>
              <a:rPr lang="id-ID" sz="2400" b="1" dirty="0" smtClean="0"/>
              <a:t>suatu bagan </a:t>
            </a:r>
            <a:r>
              <a:rPr lang="id-ID" sz="2400" dirty="0" smtClean="0"/>
              <a:t>yang memuat pengelompokan tugas, hubungan tugas, kewenangan dan tanggung jawab dalam sebuah organisasi</a:t>
            </a:r>
          </a:p>
          <a:p>
            <a:r>
              <a:rPr lang="id-ID" sz="2400" b="1" dirty="0" smtClean="0"/>
              <a:t>Elemen-elemen struktur Organisasi </a:t>
            </a:r>
            <a:r>
              <a:rPr lang="id-ID" sz="2400" dirty="0" smtClean="0"/>
              <a:t>meliputi: Spesialisasi, departementasi, Rantai komando, rentang kendali, sentralisasi/desentralisasi, formalisasi </a:t>
            </a:r>
            <a:endParaRPr lang="id-ID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Elemen-elemen struktur organisasi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30400"/>
            <a:ext cx="6489769" cy="4110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sz="2400" dirty="0" smtClean="0"/>
              <a:t>Spesialisasi : derajad pembagian tugas pekerjaan.</a:t>
            </a:r>
          </a:p>
          <a:p>
            <a:pPr marL="514350" indent="-51435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- semakin spesialis maka efektivitas dan efisiensi semakin meningkat</a:t>
            </a:r>
          </a:p>
          <a:p>
            <a:pPr marL="514350" indent="-514350">
              <a:buNone/>
            </a:pPr>
            <a:endParaRPr lang="id-ID" sz="2400" dirty="0" smtClean="0"/>
          </a:p>
          <a:p>
            <a:pPr marL="514350" indent="-514350">
              <a:buAutoNum type="arabicPeriod" startAt="2"/>
            </a:pPr>
            <a:r>
              <a:rPr lang="id-ID" sz="2400" dirty="0" smtClean="0"/>
              <a:t>Departementasi : pengelompokan bersama sejumlah pekerjaan</a:t>
            </a:r>
          </a:p>
          <a:p>
            <a:pPr marL="514350" indent="-51435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- pengelompokkan bisa dilakukan menurut Fungsi, geografis, jenis tugas dsb</a:t>
            </a:r>
            <a:endParaRPr lang="id-ID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428604"/>
            <a:ext cx="8401080" cy="5697559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3</a:t>
            </a:r>
            <a:r>
              <a:rPr lang="id-ID" sz="2800" dirty="0" smtClean="0"/>
              <a:t>. Rantai komando : merupakan garis wewenang dari puncak sampai kebawah</a:t>
            </a:r>
          </a:p>
          <a:p>
            <a:pPr>
              <a:buNone/>
            </a:pPr>
            <a:r>
              <a:rPr lang="id-ID" sz="2800" dirty="0"/>
              <a:t> </a:t>
            </a:r>
            <a:r>
              <a:rPr lang="id-ID" sz="2800" dirty="0" smtClean="0"/>
              <a:t>   - wewenang merupakan derajad sejauh mana tugas diberikan beserta tanggung jawabnya</a:t>
            </a:r>
          </a:p>
          <a:p>
            <a:pPr>
              <a:buNone/>
            </a:pPr>
            <a:r>
              <a:rPr lang="id-ID" sz="2800" dirty="0" smtClean="0"/>
              <a:t>4. Rentang kendali (span of controll) : jumlah bawahan yang dapat diarahkan secara effektif dan efisien oleh seorang pimpinan/ atasan</a:t>
            </a:r>
          </a:p>
          <a:p>
            <a:pPr>
              <a:buNone/>
            </a:pPr>
            <a:r>
              <a:rPr lang="id-ID" sz="2800" dirty="0"/>
              <a:t> </a:t>
            </a:r>
            <a:r>
              <a:rPr lang="id-ID" sz="2800" dirty="0" smtClean="0"/>
              <a:t>   - span of controll yang sedikit mudah melakukan pengawasan akan tetapi miskin otonomi,  </a:t>
            </a:r>
            <a:endParaRPr lang="id-ID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dirty="0" smtClean="0"/>
              <a:t>5. </a:t>
            </a:r>
            <a:r>
              <a:rPr lang="id-ID" sz="2400" dirty="0" smtClean="0"/>
              <a:t>Sentralisasi/ desentralisasi : derajad sejauh mana kewenangan dan tanggung jawab dibagikan</a:t>
            </a:r>
          </a:p>
          <a:p>
            <a:pPr>
              <a:buNone/>
            </a:pPr>
            <a:r>
              <a:rPr lang="id-ID" sz="2400" dirty="0" smtClean="0"/>
              <a:t>    - pilihan tentang hal ini biasanya tergantung pada usia dan ukuran organisasi.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- Beberapa pertimbangan mengapa harus desentralisasi :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a. Katerbatasan inf dari top managemen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b. Percepatan dalam mengatasi permasalahan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c. Memberikan/ meningkatkan motivasi pada karyawan</a:t>
            </a:r>
          </a:p>
          <a:p>
            <a:pPr>
              <a:buNone/>
            </a:pPr>
            <a:r>
              <a:rPr lang="id-ID" sz="2400" dirty="0"/>
              <a:t> </a:t>
            </a:r>
            <a:r>
              <a:rPr lang="id-ID" sz="2400" dirty="0" smtClean="0"/>
              <a:t>   d. Memberi kesempatan pada pimpinan di tingkat bawah</a:t>
            </a:r>
            <a:endParaRPr lang="id-ID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401080" cy="5411807"/>
          </a:xfrm>
        </p:spPr>
        <p:txBody>
          <a:bodyPr>
            <a:normAutofit/>
          </a:bodyPr>
          <a:lstStyle/>
          <a:p>
            <a:r>
              <a:rPr lang="id-ID" sz="2400" dirty="0" smtClean="0"/>
              <a:t>6. Formalisasi : derajad sejauh mana standardisasi pekerjaan dilakukan.</a:t>
            </a:r>
          </a:p>
          <a:p>
            <a:r>
              <a:rPr lang="id-ID" sz="2400" dirty="0" smtClean="0"/>
              <a:t>- ini untuk memperkuat status legal formal dalam pengelolaan organisasi</a:t>
            </a:r>
          </a:p>
          <a:p>
            <a:r>
              <a:rPr lang="id-ID" sz="2400" dirty="0" smtClean="0"/>
              <a:t>- dilakukan untuk mengurangi keanekaragaman dalam organisasi, mempermudah koordinasi, mempertegas pelaksanaan tugas, menekan biaya dsb</a:t>
            </a:r>
          </a:p>
          <a:p>
            <a:r>
              <a:rPr lang="id-ID" sz="2400" dirty="0" smtClean="0"/>
              <a:t>- semakin formal biasanya semakin kaku, sehingga mengurangi keleluasaan pegawai dalam menjalankan tugasnya</a:t>
            </a:r>
          </a:p>
          <a:p>
            <a:r>
              <a:rPr lang="id-ID" sz="2400" dirty="0" smtClean="0"/>
              <a:t>- kecenderungan yang terjadi maka pelaksanaan tugas hanya dengan menunggu petunjuk formal yang ada dan mengurangi kreativitas peara pegawai.</a:t>
            </a:r>
            <a:endParaRPr lang="id-ID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txBody>
          <a:bodyPr>
            <a:normAutofit/>
          </a:bodyPr>
          <a:lstStyle/>
          <a:p>
            <a:r>
              <a:rPr lang="id-ID" sz="2800" dirty="0" smtClean="0"/>
              <a:t>Kecenderungan suatu organisasi dalam menentukan strukturnya dipengaruhi oleh :</a:t>
            </a:r>
          </a:p>
          <a:p>
            <a:r>
              <a:rPr lang="id-ID" sz="2800" dirty="0" smtClean="0"/>
              <a:t>1. Strategi organisasi (Struktur mengikuti strategi)</a:t>
            </a:r>
          </a:p>
          <a:p>
            <a:r>
              <a:rPr lang="id-ID" sz="2800" dirty="0" smtClean="0"/>
              <a:t>2. Ukuran organisasi (semakin besar semakin tertutup)</a:t>
            </a:r>
          </a:p>
          <a:p>
            <a:r>
              <a:rPr lang="id-ID" sz="2800" dirty="0" smtClean="0"/>
              <a:t>3. Tehnologi yang digunakan</a:t>
            </a:r>
          </a:p>
          <a:p>
            <a:r>
              <a:rPr lang="id-ID" sz="2800" dirty="0" smtClean="0"/>
              <a:t>4. Lingkungan organisasinya</a:t>
            </a:r>
            <a:endParaRPr lang="id-ID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txBody>
          <a:bodyPr>
            <a:normAutofit/>
          </a:bodyPr>
          <a:lstStyle/>
          <a:p>
            <a:r>
              <a:rPr lang="id-ID" sz="2400" dirty="0" smtClean="0"/>
              <a:t>Merupakan teori yang pertama kali muncul sehingga disebut teori tradisional</a:t>
            </a:r>
          </a:p>
          <a:p>
            <a:r>
              <a:rPr lang="id-ID" sz="2400" dirty="0" smtClean="0"/>
              <a:t>Asumsi dasar teori organisasi Klasik :</a:t>
            </a:r>
          </a:p>
          <a:p>
            <a:r>
              <a:rPr lang="id-ID" sz="2400" dirty="0" smtClean="0"/>
              <a:t>1. Organisasi dibentuk untuk menc </a:t>
            </a:r>
            <a:r>
              <a:rPr lang="id-ID" sz="2400" b="1" dirty="0" smtClean="0"/>
              <a:t>tujuan ekonomi </a:t>
            </a:r>
            <a:r>
              <a:rPr lang="id-ID" sz="2400" dirty="0" smtClean="0"/>
              <a:t>atau yang terkait dengan produksi</a:t>
            </a:r>
          </a:p>
          <a:p>
            <a:r>
              <a:rPr lang="id-ID" sz="2400" dirty="0" smtClean="0"/>
              <a:t>2. ada satu cara terbaik untuk meningkatkan produksi, yaitu melalui </a:t>
            </a:r>
            <a:r>
              <a:rPr lang="id-ID" sz="2400" b="1" dirty="0" smtClean="0"/>
              <a:t>studi yg sistematis &amp; ilmiah</a:t>
            </a:r>
          </a:p>
          <a:p>
            <a:r>
              <a:rPr lang="id-ID" sz="2400" dirty="0" smtClean="0"/>
              <a:t>3. Produksi dapat dimaksimalkan melalui </a:t>
            </a:r>
            <a:r>
              <a:rPr lang="id-ID" sz="2400" b="1" dirty="0" smtClean="0"/>
              <a:t>spesialisasi dan pembagian kerja</a:t>
            </a:r>
          </a:p>
          <a:p>
            <a:r>
              <a:rPr lang="id-ID" sz="2400" dirty="0" smtClean="0"/>
              <a:t>4. Orang dan organisasi bertindak menurut prinsip </a:t>
            </a:r>
            <a:r>
              <a:rPr lang="id-ID" sz="2400" b="1" dirty="0" smtClean="0"/>
              <a:t>prinsip ekonomi rasional </a:t>
            </a:r>
            <a:endParaRPr lang="id-ID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/>
              <a:t>Asumsi tersebut berkembang berdasar nilai-nilai yang ada di eropa barat, yaitu :</a:t>
            </a:r>
          </a:p>
          <a:p>
            <a:r>
              <a:rPr lang="id-ID" sz="2400" dirty="0" smtClean="0"/>
              <a:t>1. Pekerja tidak dilihat sebagai individu tetapi lebih </a:t>
            </a:r>
            <a:r>
              <a:rPr lang="id-ID" sz="2400" b="1" dirty="0" smtClean="0"/>
              <a:t>sebagai mesin industri </a:t>
            </a:r>
            <a:r>
              <a:rPr lang="id-ID" sz="2400" dirty="0" smtClean="0"/>
              <a:t>yg bisa diganti setiap saat.</a:t>
            </a:r>
          </a:p>
          <a:p>
            <a:r>
              <a:rPr lang="id-ID" sz="2400" dirty="0" smtClean="0"/>
              <a:t>2. Keberhasilan organisasi dicapai karena </a:t>
            </a:r>
            <a:r>
              <a:rPr lang="id-ID" sz="2400" b="1" dirty="0" smtClean="0"/>
              <a:t>sistem produksi yang berjalan baik</a:t>
            </a:r>
          </a:p>
          <a:p>
            <a:r>
              <a:rPr lang="id-ID" sz="2400" dirty="0" smtClean="0"/>
              <a:t>3. </a:t>
            </a:r>
            <a:r>
              <a:rPr lang="id-ID" sz="2400" b="1" dirty="0" smtClean="0"/>
              <a:t>tenaga ahli dan mesin </a:t>
            </a:r>
            <a:r>
              <a:rPr lang="id-ID" sz="2400" dirty="0" smtClean="0"/>
              <a:t>menjadi kunci keberhasilan produksi</a:t>
            </a:r>
          </a:p>
          <a:p>
            <a:r>
              <a:rPr lang="id-ID" sz="2400" dirty="0" smtClean="0"/>
              <a:t>4. Organisasi </a:t>
            </a:r>
            <a:r>
              <a:rPr lang="id-ID" sz="2400" b="1" dirty="0" smtClean="0"/>
              <a:t>diharapkan bekerja seperti mesin </a:t>
            </a:r>
            <a:r>
              <a:rPr lang="id-ID" sz="2400" dirty="0" smtClean="0"/>
              <a:t>yang dapat memanfaatkan pekerja, modal dan mesin dg sebaik-baiknya untuk menc tujuan orgs</a:t>
            </a:r>
            <a:r>
              <a:rPr lang="id-ID" dirty="0" smtClean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>
            <a:normAutofit lnSpcReduction="10000"/>
          </a:bodyPr>
          <a:lstStyle/>
          <a:p>
            <a:r>
              <a:rPr lang="id-ID" sz="2800" dirty="0" smtClean="0"/>
              <a:t>Teori organisasi </a:t>
            </a:r>
            <a:r>
              <a:rPr lang="en-US" sz="2800" dirty="0" err="1" smtClean="0"/>
              <a:t>klasik</a:t>
            </a:r>
            <a:r>
              <a:rPr lang="en-US" sz="2800" dirty="0" smtClean="0"/>
              <a:t> </a:t>
            </a:r>
            <a:r>
              <a:rPr lang="id-ID" sz="2800" dirty="0" smtClean="0"/>
              <a:t>sangat memfokuskan pada </a:t>
            </a:r>
            <a:r>
              <a:rPr lang="id-ID" sz="2800" b="1" dirty="0" smtClean="0"/>
              <a:t>anatomi atau struktur organisasi</a:t>
            </a:r>
            <a:endParaRPr lang="en-US" sz="2800" b="1" dirty="0" smtClean="0"/>
          </a:p>
          <a:p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b="1" dirty="0" err="1" smtClean="0"/>
              <a:t>pendekatan</a:t>
            </a:r>
            <a:r>
              <a:rPr lang="en-US" sz="2800" b="1" dirty="0" smtClean="0"/>
              <a:t> structural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id-ID" sz="2800" dirty="0" smtClean="0"/>
          </a:p>
          <a:p>
            <a:r>
              <a:rPr lang="id-ID" sz="2800" dirty="0" smtClean="0"/>
              <a:t>Keberhasilan organisasi mencapai tujuannya tergantung </a:t>
            </a:r>
            <a:r>
              <a:rPr lang="id-ID" sz="2800" b="1" dirty="0" smtClean="0"/>
              <a:t>pada desain struktur </a:t>
            </a:r>
            <a:r>
              <a:rPr lang="id-ID" sz="2800" dirty="0" smtClean="0"/>
              <a:t>yang ada.</a:t>
            </a:r>
          </a:p>
          <a:p>
            <a:r>
              <a:rPr lang="id-ID" sz="2800" dirty="0" smtClean="0"/>
              <a:t>Jika ada persoalan yang berhubungan dengan inefektivitas dan inefisiensi maka </a:t>
            </a:r>
            <a:r>
              <a:rPr lang="id-ID" sz="2800" b="1" dirty="0" smtClean="0"/>
              <a:t>diagnosenya </a:t>
            </a:r>
            <a:r>
              <a:rPr lang="id-ID" sz="2800" dirty="0" smtClean="0"/>
              <a:t>ada pada struktur organisasi</a:t>
            </a:r>
          </a:p>
          <a:p>
            <a:r>
              <a:rPr lang="id-ID" sz="2800" dirty="0" smtClean="0"/>
              <a:t>Organisasi dipandang sebagai </a:t>
            </a:r>
            <a:r>
              <a:rPr lang="id-ID" sz="2800" b="1" dirty="0" smtClean="0"/>
              <a:t>mesin dan merupakan sistem yang tertutup yang tidak dipengaruhi oleh lingkungannya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59" y="764704"/>
            <a:ext cx="7704857" cy="5276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Penganut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klasik</a:t>
            </a:r>
            <a:r>
              <a:rPr lang="en-US" dirty="0" smtClean="0"/>
              <a:t> </a:t>
            </a:r>
            <a:r>
              <a:rPr lang="en-US" dirty="0" err="1" smtClean="0"/>
              <a:t>beranggapan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menurunnya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efektivitas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b="1" dirty="0" err="1"/>
              <a:t>kesalahan</a:t>
            </a:r>
            <a:r>
              <a:rPr lang="en-US" b="1" dirty="0"/>
              <a:t>/ </a:t>
            </a:r>
            <a:r>
              <a:rPr lang="en-US" b="1" dirty="0" err="1"/>
              <a:t>kekurangsempurnaan</a:t>
            </a:r>
            <a:r>
              <a:rPr lang="en-US" b="1" dirty="0"/>
              <a:t> </a:t>
            </a:r>
            <a:r>
              <a:rPr lang="en-US" b="1" dirty="0" err="1" smtClean="0"/>
              <a:t>struktur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bermuara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anatomi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effisien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Solusinya</a:t>
            </a:r>
            <a:r>
              <a:rPr lang="en-US" dirty="0"/>
              <a:t> : 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err="1"/>
              <a:t>memperketat</a:t>
            </a:r>
            <a:r>
              <a:rPr lang="en-US" b="1" dirty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memperbaiki</a:t>
            </a:r>
            <a:r>
              <a:rPr lang="en-US" b="1" dirty="0" smtClean="0"/>
              <a:t> </a:t>
            </a:r>
            <a:r>
              <a:rPr lang="en-US" b="1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: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memperketat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mempertegas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pelimpahan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, </a:t>
            </a:r>
            <a:r>
              <a:rPr lang="en-US" dirty="0" err="1" smtClean="0"/>
              <a:t>sangsi</a:t>
            </a:r>
            <a:endParaRPr lang="en-US" dirty="0" smtClean="0"/>
          </a:p>
          <a:p>
            <a:r>
              <a:rPr lang="en-US" dirty="0" smtClean="0"/>
              <a:t>C.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, </a:t>
            </a:r>
            <a:r>
              <a:rPr lang="en-US" dirty="0" err="1" smtClean="0"/>
              <a:t>sentralisasi</a:t>
            </a:r>
            <a:r>
              <a:rPr lang="en-US" dirty="0" smtClean="0"/>
              <a:t>/ </a:t>
            </a:r>
            <a:r>
              <a:rPr lang="en-US" dirty="0" err="1" smtClean="0"/>
              <a:t>desentraisasi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Kelemahan</a:t>
            </a:r>
            <a:r>
              <a:rPr lang="en-US" b="1" dirty="0" smtClean="0"/>
              <a:t> </a:t>
            </a:r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ini</a:t>
            </a:r>
            <a:r>
              <a:rPr lang="en-US" b="1" dirty="0" smtClean="0"/>
              <a:t> :</a:t>
            </a:r>
            <a:endParaRPr lang="en-US" b="1" dirty="0"/>
          </a:p>
          <a:p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 smtClean="0"/>
              <a:t>manusianya</a:t>
            </a:r>
            <a:r>
              <a:rPr lang="en-US" dirty="0" smtClean="0"/>
              <a:t> (</a:t>
            </a:r>
            <a:r>
              <a:rPr lang="en-US" dirty="0" err="1" smtClean="0"/>
              <a:t>harkat</a:t>
            </a:r>
            <a:r>
              <a:rPr lang="en-US" dirty="0" smtClean="0"/>
              <a:t>,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dsb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/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bekeja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92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642918"/>
            <a:ext cx="8401080" cy="5483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</a:t>
            </a:r>
            <a:r>
              <a:rPr lang="id-ID" sz="2400" b="1" dirty="0" smtClean="0"/>
              <a:t>okoh teori organisasi klasik :</a:t>
            </a:r>
          </a:p>
          <a:p>
            <a:r>
              <a:rPr lang="id-ID" sz="2400" dirty="0" smtClean="0"/>
              <a:t>1. Adam Smith dengan bukunya “The Wealth of Nations dalam tulisannya tentang Of the devision of labour. </a:t>
            </a:r>
            <a:r>
              <a:rPr lang="id-ID" sz="2400" b="1" dirty="0" smtClean="0"/>
              <a:t>Pembagian kerja merupakan faktor penyebab optimalisasi industri</a:t>
            </a:r>
          </a:p>
          <a:p>
            <a:r>
              <a:rPr lang="id-ID" sz="2400" dirty="0" smtClean="0"/>
              <a:t>2. FW Taylor dengan Time and motions studies. Hasil studinya menyatakan  bahwa </a:t>
            </a:r>
            <a:r>
              <a:rPr lang="id-ID" sz="2400" b="1" dirty="0" smtClean="0"/>
              <a:t>efisiensi pelaksanaan tugas hanya dapat dilakukan dengan spesialisasi dan penyederhanaan kerja. </a:t>
            </a:r>
            <a:r>
              <a:rPr lang="id-ID" sz="2400" dirty="0" smtClean="0"/>
              <a:t>Disamping itu juga perlunya imbalan yang memadai</a:t>
            </a:r>
          </a:p>
          <a:p>
            <a:r>
              <a:rPr lang="id-ID" sz="2400" dirty="0" smtClean="0"/>
              <a:t>3. Max Weber dengan konsep birokrasinya. Dia mengemukakan </a:t>
            </a:r>
            <a:r>
              <a:rPr lang="id-ID" sz="2400" b="1" dirty="0" smtClean="0"/>
              <a:t>pengelolaan organisasi harus dilakukan  dengan kewenangan yang legal dan rasional </a:t>
            </a:r>
            <a:endParaRPr lang="id-ID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7" y="836712"/>
            <a:ext cx="6273745" cy="520465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Salah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terkenal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termasuk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klasik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b="1" dirty="0" err="1" smtClean="0"/>
              <a:t>teori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birokrasi</a:t>
            </a:r>
            <a:endParaRPr lang="en-US" sz="2400" b="1" dirty="0" smtClean="0"/>
          </a:p>
          <a:p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birokrasi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beragam</a:t>
            </a:r>
            <a:endParaRPr lang="en-US" sz="2400" dirty="0"/>
          </a:p>
          <a:p>
            <a:r>
              <a:rPr lang="en-US" sz="2400" dirty="0" smtClean="0"/>
              <a:t>Ada yang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adapula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penilaian</a:t>
            </a:r>
            <a:r>
              <a:rPr lang="en-US" sz="2400" dirty="0" smtClean="0"/>
              <a:t> negative</a:t>
            </a:r>
          </a:p>
          <a:p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birokrasi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berkembang</a:t>
            </a:r>
            <a:r>
              <a:rPr lang="en-US" sz="2400" dirty="0" smtClean="0"/>
              <a:t> </a:t>
            </a:r>
            <a:r>
              <a:rPr lang="en-US" sz="2400" dirty="0" err="1" smtClean="0"/>
              <a:t>bahkan</a:t>
            </a:r>
            <a:r>
              <a:rPr lang="en-US" sz="2400" dirty="0" smtClean="0"/>
              <a:t> </a:t>
            </a:r>
            <a:r>
              <a:rPr lang="en-US" sz="2400" dirty="0" err="1" smtClean="0"/>
              <a:t>jauh</a:t>
            </a:r>
            <a:r>
              <a:rPr lang="en-US" sz="2400" dirty="0" smtClean="0"/>
              <a:t> </a:t>
            </a:r>
            <a:r>
              <a:rPr lang="en-US" sz="2400" dirty="0" err="1" smtClean="0"/>
              <a:t>melenceng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awal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digagas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pencetusnya</a:t>
            </a:r>
            <a:r>
              <a:rPr lang="en-US" sz="2400" dirty="0" smtClean="0"/>
              <a:t> </a:t>
            </a:r>
            <a:r>
              <a:rPr lang="en-US" sz="2400" dirty="0" err="1" smtClean="0"/>
              <a:t>yaiu</a:t>
            </a:r>
            <a:r>
              <a:rPr lang="en-US" sz="2400" dirty="0" smtClean="0"/>
              <a:t> Max Weber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9265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id-ID" dirty="0" smtClean="0"/>
              <a:t>Konsep Birokrasi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4412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2000" dirty="0" smtClean="0"/>
              <a:t>Beberapa konsep birokrasi  (Jay M Shafritz (1997):</a:t>
            </a:r>
          </a:p>
          <a:p>
            <a:pPr marL="514350" indent="-514350">
              <a:buAutoNum type="arabicPeriod"/>
            </a:pPr>
            <a:r>
              <a:rPr lang="id-ID" sz="2000" dirty="0" smtClean="0"/>
              <a:t>Birokrasi : </a:t>
            </a:r>
            <a:r>
              <a:rPr lang="id-ID" sz="2000" b="1" dirty="0" smtClean="0"/>
              <a:t>semua kantor pemerintah (all government offices).</a:t>
            </a:r>
          </a:p>
          <a:p>
            <a:pPr marL="514350" indent="-51435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 Birokrasi adalah keseluruhan kantor atau biro yang menjalankan fungsi publik yang dijalankan oleh pemerintah secara permanen yaitu tidak melihat atau dipengaruhi oleh perubahan kepemimpinan politik</a:t>
            </a:r>
          </a:p>
          <a:p>
            <a:pPr marL="514350" indent="-514350">
              <a:buNone/>
            </a:pPr>
            <a:r>
              <a:rPr lang="id-ID" sz="2000" dirty="0" smtClean="0"/>
              <a:t>2. Birokrasi : </a:t>
            </a:r>
            <a:r>
              <a:rPr lang="id-ID" sz="2000" b="1" dirty="0" smtClean="0"/>
              <a:t>semua pegawai pemerintah (all government officials).</a:t>
            </a:r>
          </a:p>
          <a:p>
            <a:pPr marL="514350" indent="-514350">
              <a:buNone/>
            </a:pPr>
            <a:r>
              <a:rPr lang="id-ID" sz="2000" dirty="0"/>
              <a:t> </a:t>
            </a:r>
            <a:r>
              <a:rPr lang="id-ID" sz="2000" dirty="0" smtClean="0"/>
              <a:t>    Birokrasi menunjuk pada semua pegawai negeri (public officials) dari tingkatan tertinggi hingga terendah yang dipilih maupun yang diangkat</a:t>
            </a:r>
            <a:endParaRPr lang="id-ID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3. </a:t>
            </a:r>
            <a:r>
              <a:rPr lang="en-US" dirty="0" smtClean="0"/>
              <a:t>Dari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id-ID" sz="2000" dirty="0" smtClean="0"/>
              <a:t>Karakteristik negatif</a:t>
            </a:r>
          </a:p>
          <a:p>
            <a:r>
              <a:rPr lang="id-ID" sz="2000" dirty="0" smtClean="0"/>
              <a:t>Birokrasi identik dengan segala sesuatu yang </a:t>
            </a:r>
            <a:r>
              <a:rPr lang="id-ID" sz="2000" b="1" dirty="0" smtClean="0"/>
              <a:t>menunjuk karakteristik negatif suatu organisasi pe</a:t>
            </a:r>
            <a:r>
              <a:rPr lang="en-US" sz="2000" b="1" dirty="0" err="1" smtClean="0"/>
              <a:t>mer</a:t>
            </a:r>
            <a:r>
              <a:rPr lang="id-ID" sz="2000" b="1" dirty="0" smtClean="0"/>
              <a:t>intah </a:t>
            </a:r>
            <a:r>
              <a:rPr lang="id-ID" sz="2000" dirty="0" smtClean="0"/>
              <a:t>seperti inefisiensi, kaku, prosedural, berbelit-belit, korup dsb.</a:t>
            </a:r>
          </a:p>
          <a:p>
            <a:endParaRPr lang="id-ID" sz="2000" dirty="0"/>
          </a:p>
          <a:p>
            <a:pPr marL="0" indent="0">
              <a:buNone/>
            </a:pPr>
            <a:r>
              <a:rPr lang="id-ID" sz="2000" dirty="0" smtClean="0"/>
              <a:t>4. Karakteristik struktural dari Weber</a:t>
            </a:r>
            <a:r>
              <a:rPr lang="en-US" sz="2000" dirty="0" smtClean="0"/>
              <a:t> (</a:t>
            </a:r>
            <a:r>
              <a:rPr lang="en-US" sz="2000" dirty="0" err="1" smtClean="0"/>
              <a:t>birokrasi</a:t>
            </a:r>
            <a:r>
              <a:rPr lang="en-US" sz="2000" dirty="0" smtClean="0"/>
              <a:t> </a:t>
            </a:r>
            <a:r>
              <a:rPr lang="en-US" sz="2000" dirty="0" err="1" smtClean="0"/>
              <a:t>weberian</a:t>
            </a:r>
            <a:r>
              <a:rPr lang="en-US" sz="2000" dirty="0" smtClean="0"/>
              <a:t>)</a:t>
            </a:r>
            <a:endParaRPr lang="id-ID" sz="2000" dirty="0" smtClean="0"/>
          </a:p>
          <a:p>
            <a:r>
              <a:rPr lang="id-ID" sz="2000" dirty="0" smtClean="0"/>
              <a:t>Birokrasi adalah </a:t>
            </a:r>
            <a:r>
              <a:rPr lang="id-ID" sz="2000" b="1" dirty="0" smtClean="0"/>
              <a:t>sebuah bentuk  organisasi modern</a:t>
            </a:r>
            <a:r>
              <a:rPr lang="id-ID" sz="2000" dirty="0" smtClean="0"/>
              <a:t> yang dicirikan dengan :</a:t>
            </a:r>
          </a:p>
          <a:p>
            <a:pPr>
              <a:buNone/>
            </a:pPr>
            <a:r>
              <a:rPr lang="id-ID" sz="2000" dirty="0"/>
              <a:t> </a:t>
            </a:r>
            <a:r>
              <a:rPr lang="id-ID" sz="2000" dirty="0" smtClean="0"/>
              <a:t>   a. Prinsip pembidangan tugas yang jelas dan diatur dengan aturan /hukum</a:t>
            </a:r>
          </a:p>
          <a:p>
            <a:pPr>
              <a:buNone/>
            </a:pPr>
            <a:r>
              <a:rPr lang="id-ID" sz="2000" dirty="0"/>
              <a:t> </a:t>
            </a:r>
            <a:r>
              <a:rPr lang="id-ID" sz="2000" dirty="0" smtClean="0"/>
              <a:t>   b. Prinsip hierarkhis</a:t>
            </a:r>
          </a:p>
          <a:p>
            <a:pPr>
              <a:buNone/>
            </a:pPr>
            <a:r>
              <a:rPr lang="id-ID" sz="2000" dirty="0"/>
              <a:t> </a:t>
            </a:r>
            <a:r>
              <a:rPr lang="id-ID" sz="2000" dirty="0" smtClean="0"/>
              <a:t>   c. Bekerja berdasarkan dokumen/ arsip</a:t>
            </a:r>
          </a:p>
          <a:p>
            <a:pPr>
              <a:buNone/>
            </a:pPr>
            <a:r>
              <a:rPr lang="id-ID" sz="2000" dirty="0"/>
              <a:t> </a:t>
            </a:r>
            <a:r>
              <a:rPr lang="id-ID" sz="2000" dirty="0" smtClean="0"/>
              <a:t>   d. Penempatan pegawai berdasar kualifikasi tehnik</a:t>
            </a:r>
          </a:p>
          <a:p>
            <a:pPr>
              <a:buNone/>
            </a:pPr>
            <a:r>
              <a:rPr lang="id-ID" sz="2000" dirty="0"/>
              <a:t> </a:t>
            </a:r>
            <a:r>
              <a:rPr lang="id-ID" sz="2000" dirty="0" smtClean="0"/>
              <a:t>   e. Manajemen bekerja berdasar aturan hukum yang sah dan stabil (formal)</a:t>
            </a:r>
            <a:endParaRPr lang="id-ID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367</TotalTime>
  <Words>1232</Words>
  <Application>Microsoft Office PowerPoint</Application>
  <PresentationFormat>On-screen Show (4:3)</PresentationFormat>
  <Paragraphs>108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Trebuchet MS</vt:lpstr>
      <vt:lpstr>Wingdings 3</vt:lpstr>
      <vt:lpstr>Facet</vt:lpstr>
      <vt:lpstr>Teori Organisasi Klasik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Berbagai Konsep Birokrasi</vt:lpstr>
      <vt:lpstr>PowerPoint Presentation</vt:lpstr>
      <vt:lpstr>PowerPoint Presentation</vt:lpstr>
      <vt:lpstr>Birokrasi - WEberian</vt:lpstr>
      <vt:lpstr>PowerPoint Presentation</vt:lpstr>
      <vt:lpstr>PowerPoint Presentation</vt:lpstr>
      <vt:lpstr>Struktur organisasi</vt:lpstr>
      <vt:lpstr>Elemen-elemen struktur organisasi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Organisasi Klasik</dc:title>
  <dc:creator>toshiba</dc:creator>
  <cp:lastModifiedBy>USER</cp:lastModifiedBy>
  <cp:revision>31</cp:revision>
  <dcterms:created xsi:type="dcterms:W3CDTF">2015-10-19T19:51:25Z</dcterms:created>
  <dcterms:modified xsi:type="dcterms:W3CDTF">2021-09-21T08:02:31Z</dcterms:modified>
</cp:coreProperties>
</file>