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8" r:id="rId3"/>
    <p:sldId id="259" r:id="rId4"/>
    <p:sldId id="260" r:id="rId5"/>
    <p:sldId id="257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7A7D5-4B63-43F4-A2D7-9CFD25E89558}" type="datetimeFigureOut">
              <a:rPr lang="en-ID" smtClean="0"/>
              <a:t>18/04/2021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E7397055-4E4A-4EA9-AC3F-09585E5DF8DC}" type="slidenum">
              <a:rPr lang="en-ID" smtClean="0"/>
              <a:t>‹#›</a:t>
            </a:fld>
            <a:endParaRPr lang="en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0635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7A7D5-4B63-43F4-A2D7-9CFD25E89558}" type="datetimeFigureOut">
              <a:rPr lang="en-ID" smtClean="0"/>
              <a:t>18/04/2021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97055-4E4A-4EA9-AC3F-09585E5DF8DC}" type="slidenum">
              <a:rPr lang="en-ID" smtClean="0"/>
              <a:t>‹#›</a:t>
            </a:fld>
            <a:endParaRPr lang="en-ID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4570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7A7D5-4B63-43F4-A2D7-9CFD25E89558}" type="datetimeFigureOut">
              <a:rPr lang="en-ID" smtClean="0"/>
              <a:t>18/04/2021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97055-4E4A-4EA9-AC3F-09585E5DF8DC}" type="slidenum">
              <a:rPr lang="en-ID" smtClean="0"/>
              <a:t>‹#›</a:t>
            </a:fld>
            <a:endParaRPr lang="en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6054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7A7D5-4B63-43F4-A2D7-9CFD25E89558}" type="datetimeFigureOut">
              <a:rPr lang="en-ID" smtClean="0"/>
              <a:t>18/04/2021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97055-4E4A-4EA9-AC3F-09585E5DF8DC}" type="slidenum">
              <a:rPr lang="en-ID" smtClean="0"/>
              <a:t>‹#›</a:t>
            </a:fld>
            <a:endParaRPr lang="en-ID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1693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7A7D5-4B63-43F4-A2D7-9CFD25E89558}" type="datetimeFigureOut">
              <a:rPr lang="en-ID" smtClean="0"/>
              <a:t>18/04/2021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97055-4E4A-4EA9-AC3F-09585E5DF8DC}" type="slidenum">
              <a:rPr lang="en-ID" smtClean="0"/>
              <a:t>‹#›</a:t>
            </a:fld>
            <a:endParaRPr lang="en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0922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7A7D5-4B63-43F4-A2D7-9CFD25E89558}" type="datetimeFigureOut">
              <a:rPr lang="en-ID" smtClean="0"/>
              <a:t>18/04/2021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97055-4E4A-4EA9-AC3F-09585E5DF8DC}" type="slidenum">
              <a:rPr lang="en-ID" smtClean="0"/>
              <a:t>‹#›</a:t>
            </a:fld>
            <a:endParaRPr lang="en-ID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3690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7A7D5-4B63-43F4-A2D7-9CFD25E89558}" type="datetimeFigureOut">
              <a:rPr lang="en-ID" smtClean="0"/>
              <a:t>18/04/2021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97055-4E4A-4EA9-AC3F-09585E5DF8DC}" type="slidenum">
              <a:rPr lang="en-ID" smtClean="0"/>
              <a:t>‹#›</a:t>
            </a:fld>
            <a:endParaRPr lang="en-ID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1573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7A7D5-4B63-43F4-A2D7-9CFD25E89558}" type="datetimeFigureOut">
              <a:rPr lang="en-ID" smtClean="0"/>
              <a:t>18/04/2021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97055-4E4A-4EA9-AC3F-09585E5DF8DC}" type="slidenum">
              <a:rPr lang="en-ID" smtClean="0"/>
              <a:t>‹#›</a:t>
            </a:fld>
            <a:endParaRPr lang="en-ID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616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7A7D5-4B63-43F4-A2D7-9CFD25E89558}" type="datetimeFigureOut">
              <a:rPr lang="en-ID" smtClean="0"/>
              <a:t>18/04/2021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97055-4E4A-4EA9-AC3F-09585E5DF8D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26773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7A7D5-4B63-43F4-A2D7-9CFD25E89558}" type="datetimeFigureOut">
              <a:rPr lang="en-ID" smtClean="0"/>
              <a:t>18/04/2021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97055-4E4A-4EA9-AC3F-09585E5DF8DC}" type="slidenum">
              <a:rPr lang="en-ID" smtClean="0"/>
              <a:t>‹#›</a:t>
            </a:fld>
            <a:endParaRPr lang="en-ID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7273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687A7D5-4B63-43F4-A2D7-9CFD25E89558}" type="datetimeFigureOut">
              <a:rPr lang="en-ID" smtClean="0"/>
              <a:t>18/04/2021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97055-4E4A-4EA9-AC3F-09585E5DF8DC}" type="slidenum">
              <a:rPr lang="en-ID" smtClean="0"/>
              <a:t>‹#›</a:t>
            </a:fld>
            <a:endParaRPr lang="en-ID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9412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7A7D5-4B63-43F4-A2D7-9CFD25E89558}" type="datetimeFigureOut">
              <a:rPr lang="en-ID" smtClean="0"/>
              <a:t>18/04/2021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E7397055-4E4A-4EA9-AC3F-09585E5DF8DC}" type="slidenum">
              <a:rPr lang="en-ID" smtClean="0"/>
              <a:t>‹#›</a:t>
            </a:fld>
            <a:endParaRPr lang="en-ID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22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id.wikipedia.org/wiki/Teater" TargetMode="External"/><Relationship Id="rId3" Type="http://schemas.openxmlformats.org/officeDocument/2006/relationships/hyperlink" Target="https://id.wikipedia.org/wiki/Gerak" TargetMode="External"/><Relationship Id="rId7" Type="http://schemas.openxmlformats.org/officeDocument/2006/relationships/hyperlink" Target="https://id.wikipedia.org/wiki/Dialog" TargetMode="External"/><Relationship Id="rId12" Type="http://schemas.openxmlformats.org/officeDocument/2006/relationships/hyperlink" Target="https://id.wikipedia.org/wiki/Rahasia" TargetMode="External"/><Relationship Id="rId2" Type="http://schemas.openxmlformats.org/officeDocument/2006/relationships/hyperlink" Target="https://id.wikipedia.org/wiki/Sastr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d.wikipedia.org/wiki/Drama#cite_note-jurnal-3" TargetMode="External"/><Relationship Id="rId11" Type="http://schemas.openxmlformats.org/officeDocument/2006/relationships/hyperlink" Target="https://id.wikipedia.org/wiki/P.K.G_Mangkunegara_VII" TargetMode="External"/><Relationship Id="rId5" Type="http://schemas.openxmlformats.org/officeDocument/2006/relationships/hyperlink" Target="https://id.wikipedia.org/wiki/Drama#cite_note-rene-2" TargetMode="External"/><Relationship Id="rId10" Type="http://schemas.openxmlformats.org/officeDocument/2006/relationships/hyperlink" Target="https://id.wikipedia.org/wiki/Konflik" TargetMode="External"/><Relationship Id="rId4" Type="http://schemas.openxmlformats.org/officeDocument/2006/relationships/hyperlink" Target="https://id.wikipedia.org/wiki/Drama#cite_note-KBBI-1" TargetMode="External"/><Relationship Id="rId9" Type="http://schemas.openxmlformats.org/officeDocument/2006/relationships/hyperlink" Target="https://id.wikipedia.org/wiki/Drama#cite_note-drama-5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id.wikipedia.org/wiki/Pesan" TargetMode="External"/><Relationship Id="rId3" Type="http://schemas.openxmlformats.org/officeDocument/2006/relationships/hyperlink" Target="https://id.wikipedia.org/wiki/Drama#cite_note-suwardi-4" TargetMode="External"/><Relationship Id="rId7" Type="http://schemas.openxmlformats.org/officeDocument/2006/relationships/hyperlink" Target="https://id.wikipedia.org/wiki/Makna" TargetMode="External"/><Relationship Id="rId2" Type="http://schemas.openxmlformats.org/officeDocument/2006/relationships/hyperlink" Target="https://id.wikipedia.org/wiki/Alu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d.wikipedia.org/w/index.php?title=Pengantar&amp;action=edit&amp;redlink=1" TargetMode="External"/><Relationship Id="rId5" Type="http://schemas.openxmlformats.org/officeDocument/2006/relationships/hyperlink" Target="https://id.wikipedia.org/w/index.php?title=Dominan&amp;action=edit&amp;redlink=1" TargetMode="External"/><Relationship Id="rId4" Type="http://schemas.openxmlformats.org/officeDocument/2006/relationships/hyperlink" Target="https://id.wikipedia.org/w/index.php?title=Episode&amp;action=edit&amp;redlink=1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id.wikipedia.org/wiki/Komedi" TargetMode="External"/><Relationship Id="rId2" Type="http://schemas.openxmlformats.org/officeDocument/2006/relationships/hyperlink" Target="https://id.wikipedia.org/wiki/Tragedi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d.wikipedia.org/wiki/Melodrama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id.wikipedia.org/wiki/Dialog" TargetMode="External"/><Relationship Id="rId2" Type="http://schemas.openxmlformats.org/officeDocument/2006/relationships/hyperlink" Target="https://id.wikipedia.org/wiki/Teater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id.wikipedia.org/wiki/Opera" TargetMode="External"/><Relationship Id="rId4" Type="http://schemas.openxmlformats.org/officeDocument/2006/relationships/hyperlink" Target="https://id.wikipedia.org/wiki/Pathos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d.wikipedia.org/wiki/Dialog" TargetMode="External"/><Relationship Id="rId2" Type="http://schemas.openxmlformats.org/officeDocument/2006/relationships/hyperlink" Target="https://id.wikipedia.org/wiki/Teater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id.wikipedia.org/wiki/Opera" TargetMode="External"/><Relationship Id="rId4" Type="http://schemas.openxmlformats.org/officeDocument/2006/relationships/hyperlink" Target="https://id.wikipedia.org/wiki/Pathos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id.wikipedia.org/wiki/Richard_Wagner" TargetMode="External"/><Relationship Id="rId3" Type="http://schemas.openxmlformats.org/officeDocument/2006/relationships/hyperlink" Target="https://id.wikipedia.org/wiki/Musik" TargetMode="External"/><Relationship Id="rId7" Type="http://schemas.openxmlformats.org/officeDocument/2006/relationships/hyperlink" Target="https://id.wikipedia.org/wiki/Melukis" TargetMode="External"/><Relationship Id="rId2" Type="http://schemas.openxmlformats.org/officeDocument/2006/relationships/hyperlink" Target="https://id.wikipedia.org/wiki/Sen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d.wikipedia.org/wiki/Seni_visual" TargetMode="External"/><Relationship Id="rId5" Type="http://schemas.openxmlformats.org/officeDocument/2006/relationships/hyperlink" Target="https://id.wikipedia.org/wiki/Ansambel_musik" TargetMode="External"/><Relationship Id="rId4" Type="http://schemas.openxmlformats.org/officeDocument/2006/relationships/hyperlink" Target="https://id.wikipedia.org/wiki/Sandiwara" TargetMode="External"/><Relationship Id="rId9" Type="http://schemas.openxmlformats.org/officeDocument/2006/relationships/hyperlink" Target="https://id.wikipedia.org/w/index.php?title=Gesamtkunstwerk&amp;action=edit&amp;redlink=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C7988-4F3F-4501-B5D9-ABED1897B7E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Drama tari dan </a:t>
            </a:r>
            <a:r>
              <a:rPr lang="en-US" dirty="0" err="1"/>
              <a:t>musik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081479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539F2-553A-4DFC-9806-4A9C4A55F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Pengertian</a:t>
            </a:r>
            <a:r>
              <a:rPr lang="en-US" dirty="0"/>
              <a:t> Drama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4AF135-F0B1-47B0-9CC4-486CC569C8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3450613"/>
          </a:xfrm>
        </p:spPr>
        <p:txBody>
          <a:bodyPr>
            <a:noAutofit/>
          </a:bodyPr>
          <a:lstStyle/>
          <a:p>
            <a:r>
              <a:rPr lang="en-ID" sz="16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merupakan</a:t>
            </a:r>
            <a:r>
              <a:rPr lang="en-ID" sz="1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genre (</a:t>
            </a:r>
            <a:r>
              <a:rPr lang="en-ID" sz="16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jenis</a:t>
            </a:r>
            <a:r>
              <a:rPr lang="en-ID" sz="1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) </a:t>
            </a:r>
            <a:r>
              <a:rPr lang="en-ID" sz="16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karya</a:t>
            </a:r>
            <a:r>
              <a:rPr lang="en-ID" sz="1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ID" sz="1600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2" tooltip="Sastra"/>
              </a:rPr>
              <a:t>sastra</a:t>
            </a:r>
            <a:r>
              <a:rPr lang="en-ID" sz="1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yang </a:t>
            </a:r>
            <a:r>
              <a:rPr lang="en-ID" sz="16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menggambarkan</a:t>
            </a:r>
            <a:r>
              <a:rPr lang="en-ID" sz="1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kehidupan</a:t>
            </a:r>
            <a:r>
              <a:rPr lang="en-ID" sz="1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manusia</a:t>
            </a:r>
            <a:r>
              <a:rPr lang="en-ID" sz="1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dengan</a:t>
            </a:r>
            <a:r>
              <a:rPr lang="en-ID" sz="1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ID" sz="1600" b="0" i="0" u="none" strike="noStrike" dirty="0" err="1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3" tooltip="Gerak"/>
              </a:rPr>
              <a:t>gerak</a:t>
            </a:r>
            <a:r>
              <a:rPr lang="en-ID" sz="1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</a:t>
            </a:r>
            <a:r>
              <a:rPr lang="en-ID" sz="1600" b="0" i="0" u="none" strike="noStrike" baseline="30000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4"/>
              </a:rPr>
              <a:t>[1]</a:t>
            </a:r>
            <a:r>
              <a:rPr lang="en-ID" sz="1600" b="0" i="0" u="none" strike="noStrike" baseline="30000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5"/>
              </a:rPr>
              <a:t>[2]</a:t>
            </a:r>
            <a:r>
              <a:rPr lang="en-ID" sz="1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ID" sz="1600" b="0" i="0" u="none" strike="noStrike" baseline="30000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6"/>
              </a:rPr>
              <a:t>[3]</a:t>
            </a:r>
            <a:r>
              <a:rPr lang="en-ID" sz="1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Drama </a:t>
            </a:r>
            <a:r>
              <a:rPr lang="en-ID" sz="16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menggambarkan</a:t>
            </a:r>
            <a:r>
              <a:rPr lang="en-ID" sz="1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realita</a:t>
            </a:r>
            <a:r>
              <a:rPr lang="en-ID" sz="1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kehidupan</a:t>
            </a:r>
            <a:r>
              <a:rPr lang="en-ID" sz="1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sz="16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watak</a:t>
            </a:r>
            <a:r>
              <a:rPr lang="en-ID" sz="1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sz="16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serta</a:t>
            </a:r>
            <a:r>
              <a:rPr lang="en-ID" sz="1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tingkah</a:t>
            </a:r>
            <a:r>
              <a:rPr lang="en-ID" sz="1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laku</a:t>
            </a:r>
            <a:r>
              <a:rPr lang="en-ID" sz="1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manusia</a:t>
            </a:r>
            <a:r>
              <a:rPr lang="en-ID" sz="1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melalui</a:t>
            </a:r>
            <a:r>
              <a:rPr lang="en-ID" sz="1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peran</a:t>
            </a:r>
            <a:r>
              <a:rPr lang="en-ID" sz="1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dan </a:t>
            </a:r>
            <a:r>
              <a:rPr lang="en-ID" sz="1600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7" tooltip="Dialog"/>
              </a:rPr>
              <a:t>dialog</a:t>
            </a:r>
            <a:r>
              <a:rPr lang="en-ID" sz="1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yang </a:t>
            </a:r>
            <a:r>
              <a:rPr lang="en-ID" sz="16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dipentaskan.Kisah</a:t>
            </a:r>
            <a:r>
              <a:rPr lang="en-ID" sz="1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dan </a:t>
            </a:r>
            <a:r>
              <a:rPr lang="en-ID" sz="16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cerita</a:t>
            </a:r>
            <a:r>
              <a:rPr lang="en-ID" sz="1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dalam</a:t>
            </a:r>
            <a:r>
              <a:rPr lang="en-ID" sz="1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drama </a:t>
            </a:r>
            <a:r>
              <a:rPr lang="en-ID" sz="16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memuat</a:t>
            </a:r>
            <a:r>
              <a:rPr lang="en-ID" sz="1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konflik</a:t>
            </a:r>
            <a:r>
              <a:rPr lang="en-ID" sz="1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dan </a:t>
            </a:r>
            <a:r>
              <a:rPr lang="en-ID" sz="16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emosi</a:t>
            </a:r>
            <a:r>
              <a:rPr lang="en-ID" sz="1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lang="en-ID" sz="16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secara</a:t>
            </a:r>
            <a:r>
              <a:rPr lang="en-ID" sz="1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khusus</a:t>
            </a:r>
            <a:r>
              <a:rPr lang="en-ID" sz="1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ditujukan</a:t>
            </a:r>
            <a:r>
              <a:rPr lang="en-ID" sz="1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untuk</a:t>
            </a:r>
            <a:r>
              <a:rPr lang="en-ID" sz="1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pementasan</a:t>
            </a:r>
            <a:r>
              <a:rPr lang="en-ID" sz="1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ID" sz="1600" b="0" i="0" u="none" strike="noStrike" dirty="0" err="1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8" tooltip="Teater"/>
              </a:rPr>
              <a:t>teater</a:t>
            </a:r>
            <a:r>
              <a:rPr lang="en-ID" sz="1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</a:t>
            </a:r>
            <a:r>
              <a:rPr lang="en-ID" sz="1600" b="0" i="0" u="none" strike="noStrike" baseline="30000" dirty="0">
                <a:solidFill>
                  <a:srgbClr val="0645AD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Naskah</a:t>
            </a:r>
            <a:r>
              <a:rPr lang="en-ID" sz="1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drama </a:t>
            </a:r>
            <a:r>
              <a:rPr lang="en-ID" sz="16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dibuat</a:t>
            </a:r>
            <a:r>
              <a:rPr lang="en-ID" sz="1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sedemikian</a:t>
            </a:r>
            <a:r>
              <a:rPr lang="en-ID" sz="1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rupa</a:t>
            </a:r>
            <a:r>
              <a:rPr lang="en-ID" sz="1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sehingga</a:t>
            </a:r>
            <a:r>
              <a:rPr lang="en-ID" sz="1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nantinya</a:t>
            </a:r>
            <a:r>
              <a:rPr lang="en-ID" sz="1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dapat</a:t>
            </a:r>
            <a:r>
              <a:rPr lang="en-ID" sz="1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dipentaskan</a:t>
            </a:r>
            <a:r>
              <a:rPr lang="en-ID" sz="1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untuk</a:t>
            </a:r>
            <a:r>
              <a:rPr lang="en-ID" sz="1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dapat</a:t>
            </a:r>
            <a:r>
              <a:rPr lang="en-ID" sz="1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dinikmati</a:t>
            </a:r>
            <a:r>
              <a:rPr lang="en-ID" sz="1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oleh </a:t>
            </a:r>
            <a:r>
              <a:rPr lang="en-ID" sz="16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penonton</a:t>
            </a:r>
            <a:r>
              <a:rPr lang="en-ID" sz="1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</a:t>
            </a:r>
            <a:r>
              <a:rPr lang="en-ID" sz="1600" b="0" i="0" u="none" strike="noStrike" baseline="30000" dirty="0">
                <a:solidFill>
                  <a:srgbClr val="0645AD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Drama </a:t>
            </a:r>
            <a:r>
              <a:rPr lang="en-ID" sz="16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memerlukan</a:t>
            </a:r>
            <a:r>
              <a:rPr lang="en-ID" sz="1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kualitas</a:t>
            </a:r>
            <a:r>
              <a:rPr lang="en-ID" sz="1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komunikasi</a:t>
            </a:r>
            <a:r>
              <a:rPr lang="en-ID" sz="1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sz="16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situasi</a:t>
            </a:r>
            <a:r>
              <a:rPr lang="en-ID" sz="1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dan </a:t>
            </a:r>
            <a:r>
              <a:rPr lang="en-ID" sz="16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aksi</a:t>
            </a:r>
            <a:r>
              <a:rPr lang="en-ID" sz="1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</a:t>
            </a:r>
            <a:r>
              <a:rPr lang="en-ID" sz="1600" b="0" i="0" u="none" strike="noStrike" baseline="30000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9"/>
              </a:rPr>
              <a:t>[5]</a:t>
            </a:r>
            <a:r>
              <a:rPr lang="en-ID" sz="1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ID" sz="16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Kualitas</a:t>
            </a:r>
            <a:r>
              <a:rPr lang="en-ID" sz="1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tersebut</a:t>
            </a:r>
            <a:r>
              <a:rPr lang="en-ID" sz="1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dapat</a:t>
            </a:r>
            <a:r>
              <a:rPr lang="en-ID" sz="1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dilihat</a:t>
            </a:r>
            <a:r>
              <a:rPr lang="en-ID" sz="1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dari</a:t>
            </a:r>
            <a:r>
              <a:rPr lang="en-ID" sz="1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bagaimana</a:t>
            </a:r>
            <a:r>
              <a:rPr lang="en-ID" sz="1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sebuah</a:t>
            </a:r>
            <a:r>
              <a:rPr lang="en-ID" sz="1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ID" sz="1600" b="0" i="0" u="none" strike="noStrike" dirty="0" err="1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10" tooltip="Konflik"/>
              </a:rPr>
              <a:t>konflik</a:t>
            </a:r>
            <a:r>
              <a:rPr lang="en-ID" sz="1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ID" sz="16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atau</a:t>
            </a:r>
            <a:r>
              <a:rPr lang="en-ID" sz="1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masalah</a:t>
            </a:r>
            <a:r>
              <a:rPr lang="en-ID" sz="1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dapat</a:t>
            </a:r>
            <a:r>
              <a:rPr lang="en-ID" sz="1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disajikan</a:t>
            </a:r>
            <a:r>
              <a:rPr lang="en-ID" sz="1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secara</a:t>
            </a:r>
            <a:r>
              <a:rPr lang="en-ID" sz="1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utuh</a:t>
            </a:r>
            <a:r>
              <a:rPr lang="en-ID" sz="1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dan </a:t>
            </a:r>
            <a:r>
              <a:rPr lang="en-ID" sz="16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dalam</a:t>
            </a:r>
            <a:r>
              <a:rPr lang="en-ID" sz="1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pada </a:t>
            </a:r>
            <a:r>
              <a:rPr lang="en-ID" sz="16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sebuah</a:t>
            </a:r>
            <a:r>
              <a:rPr lang="en-ID" sz="1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pementasan</a:t>
            </a:r>
            <a:r>
              <a:rPr lang="en-ID" sz="1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drama.</a:t>
            </a:r>
            <a:endParaRPr lang="en-ID" sz="1600" b="0" i="0" u="none" strike="noStrike" baseline="30000" dirty="0">
              <a:solidFill>
                <a:srgbClr val="0645AD"/>
              </a:solidFill>
              <a:effectLst/>
              <a:latin typeface="Arial" panose="020B0604020202020204" pitchFamily="34" charset="0"/>
            </a:endParaRPr>
          </a:p>
          <a:p>
            <a:r>
              <a:rPr lang="en-ID" sz="1600" dirty="0" err="1"/>
              <a:t>Istilah</a:t>
            </a:r>
            <a:r>
              <a:rPr lang="en-ID" sz="1600" dirty="0"/>
              <a:t> </a:t>
            </a:r>
            <a:r>
              <a:rPr lang="en-ID" sz="1600" dirty="0" err="1"/>
              <a:t>untuk</a:t>
            </a:r>
            <a:r>
              <a:rPr lang="en-ID" sz="1600" dirty="0"/>
              <a:t> drama pada masa </a:t>
            </a:r>
            <a:r>
              <a:rPr lang="en-ID" sz="1600" dirty="0" err="1"/>
              <a:t>penjajahan</a:t>
            </a:r>
            <a:r>
              <a:rPr lang="en-ID" sz="1600" dirty="0"/>
              <a:t> Belanda di Indonesia </a:t>
            </a:r>
            <a:r>
              <a:rPr lang="en-ID" sz="1600" dirty="0" err="1"/>
              <a:t>disebut</a:t>
            </a:r>
            <a:r>
              <a:rPr lang="en-ID" sz="1600" dirty="0"/>
              <a:t> </a:t>
            </a:r>
            <a:r>
              <a:rPr lang="en-ID" sz="1600" dirty="0" err="1"/>
              <a:t>dengan</a:t>
            </a:r>
            <a:r>
              <a:rPr lang="en-ID" sz="1600" dirty="0"/>
              <a:t> </a:t>
            </a:r>
            <a:r>
              <a:rPr lang="en-ID" sz="1600" dirty="0" err="1"/>
              <a:t>istilah</a:t>
            </a:r>
            <a:r>
              <a:rPr lang="en-ID" sz="1600" dirty="0"/>
              <a:t> </a:t>
            </a:r>
            <a:r>
              <a:rPr lang="en-ID" sz="1600" i="1" dirty="0" err="1"/>
              <a:t>tonil</a:t>
            </a:r>
            <a:r>
              <a:rPr lang="en-ID" sz="1600" dirty="0"/>
              <a:t>. </a:t>
            </a:r>
            <a:r>
              <a:rPr lang="en-ID" sz="1600" dirty="0" err="1"/>
              <a:t>Tonil</a:t>
            </a:r>
            <a:r>
              <a:rPr lang="en-ID" sz="1600" dirty="0"/>
              <a:t> </a:t>
            </a:r>
            <a:r>
              <a:rPr lang="en-ID" sz="1600" dirty="0" err="1"/>
              <a:t>kemudian</a:t>
            </a:r>
            <a:r>
              <a:rPr lang="en-ID" sz="1600" dirty="0"/>
              <a:t> </a:t>
            </a:r>
            <a:r>
              <a:rPr lang="en-ID" sz="1600" dirty="0" err="1"/>
              <a:t>berkembang</a:t>
            </a:r>
            <a:r>
              <a:rPr lang="en-ID" sz="1600" dirty="0"/>
              <a:t> </a:t>
            </a:r>
            <a:r>
              <a:rPr lang="en-ID" sz="1600" dirty="0" err="1"/>
              <a:t>diganti</a:t>
            </a:r>
            <a:r>
              <a:rPr lang="en-ID" sz="1600" dirty="0"/>
              <a:t> </a:t>
            </a:r>
            <a:r>
              <a:rPr lang="en-ID" sz="1600" dirty="0" err="1"/>
              <a:t>dengan</a:t>
            </a:r>
            <a:r>
              <a:rPr lang="en-ID" sz="1600" dirty="0"/>
              <a:t> </a:t>
            </a:r>
            <a:r>
              <a:rPr lang="en-ID" sz="1600" dirty="0" err="1"/>
              <a:t>istilah</a:t>
            </a:r>
            <a:r>
              <a:rPr lang="en-ID" sz="1600" dirty="0"/>
              <a:t> </a:t>
            </a:r>
            <a:r>
              <a:rPr lang="en-ID" sz="1600" dirty="0" err="1"/>
              <a:t>sandiwara</a:t>
            </a:r>
            <a:r>
              <a:rPr lang="en-ID" sz="1600" dirty="0"/>
              <a:t> oleh </a:t>
            </a:r>
            <a:r>
              <a:rPr lang="en-ID" sz="1600" dirty="0">
                <a:hlinkClick r:id="rId11" tooltip="P.K.G Mangkunegara VII"/>
              </a:rPr>
              <a:t>P.K.G </a:t>
            </a:r>
            <a:r>
              <a:rPr lang="en-ID" sz="1600" dirty="0" err="1">
                <a:hlinkClick r:id="rId11" tooltip="P.K.G Mangkunegara VII"/>
              </a:rPr>
              <a:t>Mangkunegara</a:t>
            </a:r>
            <a:r>
              <a:rPr lang="en-ID" sz="1600" dirty="0">
                <a:hlinkClick r:id="rId11" tooltip="P.K.G Mangkunegara VII"/>
              </a:rPr>
              <a:t> VII</a:t>
            </a:r>
            <a:r>
              <a:rPr lang="en-ID" sz="1600" dirty="0"/>
              <a:t>.</a:t>
            </a:r>
            <a:r>
              <a:rPr lang="en-ID" sz="1600" baseline="30000" dirty="0"/>
              <a:t> </a:t>
            </a:r>
            <a:r>
              <a:rPr lang="en-ID" sz="1600" dirty="0" err="1"/>
              <a:t>Sandiwara</a:t>
            </a:r>
            <a:r>
              <a:rPr lang="en-ID" sz="1600" dirty="0"/>
              <a:t> </a:t>
            </a:r>
            <a:r>
              <a:rPr lang="en-ID" sz="1600" dirty="0" err="1"/>
              <a:t>berasal</a:t>
            </a:r>
            <a:r>
              <a:rPr lang="en-ID" sz="1600" dirty="0"/>
              <a:t> </a:t>
            </a:r>
            <a:r>
              <a:rPr lang="en-ID" sz="1600" dirty="0" err="1"/>
              <a:t>dari</a:t>
            </a:r>
            <a:r>
              <a:rPr lang="en-ID" sz="1600" dirty="0"/>
              <a:t> kata </a:t>
            </a:r>
            <a:r>
              <a:rPr lang="en-ID" sz="1600" dirty="0" err="1"/>
              <a:t>dalam</a:t>
            </a:r>
            <a:r>
              <a:rPr lang="en-ID" sz="1600" dirty="0"/>
              <a:t> </a:t>
            </a:r>
            <a:r>
              <a:rPr lang="en-ID" sz="1600" dirty="0" err="1"/>
              <a:t>bahasa</a:t>
            </a:r>
            <a:r>
              <a:rPr lang="en-ID" sz="1600" dirty="0"/>
              <a:t> </a:t>
            </a:r>
            <a:r>
              <a:rPr lang="en-ID" sz="1600" dirty="0" err="1"/>
              <a:t>Jawa</a:t>
            </a:r>
            <a:r>
              <a:rPr lang="en-ID" sz="1600" dirty="0"/>
              <a:t> </a:t>
            </a:r>
            <a:r>
              <a:rPr lang="en-ID" sz="1600" i="1" dirty="0" err="1"/>
              <a:t>sandi</a:t>
            </a:r>
            <a:r>
              <a:rPr lang="en-ID" sz="1600" dirty="0"/>
              <a:t> dan </a:t>
            </a:r>
            <a:r>
              <a:rPr lang="en-ID" sz="1600" i="1" dirty="0" err="1"/>
              <a:t>wara</a:t>
            </a:r>
            <a:r>
              <a:rPr lang="en-ID" sz="1600" dirty="0"/>
              <a:t>.</a:t>
            </a:r>
            <a:r>
              <a:rPr lang="en-ID" sz="1600" baseline="30000" dirty="0"/>
              <a:t> </a:t>
            </a:r>
            <a:r>
              <a:rPr lang="en-ID" sz="1600" dirty="0"/>
              <a:t>Sandi </a:t>
            </a:r>
            <a:r>
              <a:rPr lang="en-ID" sz="1600" dirty="0" err="1"/>
              <a:t>artinya</a:t>
            </a:r>
            <a:r>
              <a:rPr lang="en-ID" sz="1600" dirty="0"/>
              <a:t> </a:t>
            </a:r>
            <a:r>
              <a:rPr lang="en-ID" sz="1600" dirty="0" err="1">
                <a:hlinkClick r:id="rId12" tooltip="Rahasia"/>
              </a:rPr>
              <a:t>rahasia</a:t>
            </a:r>
            <a:r>
              <a:rPr lang="en-ID" sz="1600" dirty="0"/>
              <a:t>, </a:t>
            </a:r>
            <a:r>
              <a:rPr lang="en-ID" sz="1600" dirty="0" err="1"/>
              <a:t>sedangkan</a:t>
            </a:r>
            <a:r>
              <a:rPr lang="en-ID" sz="1600" dirty="0"/>
              <a:t> </a:t>
            </a:r>
            <a:r>
              <a:rPr lang="en-ID" sz="1600" dirty="0" err="1"/>
              <a:t>wara</a:t>
            </a:r>
            <a:r>
              <a:rPr lang="en-ID" sz="1600" dirty="0"/>
              <a:t> (</a:t>
            </a:r>
            <a:r>
              <a:rPr lang="en-ID" sz="1600" dirty="0" err="1"/>
              <a:t>warah</a:t>
            </a:r>
            <a:r>
              <a:rPr lang="en-ID" sz="1600" dirty="0"/>
              <a:t>) </a:t>
            </a:r>
            <a:r>
              <a:rPr lang="en-ID" sz="1600" dirty="0" err="1"/>
              <a:t>artinya</a:t>
            </a:r>
            <a:r>
              <a:rPr lang="en-ID" sz="1600" dirty="0"/>
              <a:t> </a:t>
            </a:r>
            <a:r>
              <a:rPr lang="en-ID" sz="1600" dirty="0" err="1"/>
              <a:t>pengajaran</a:t>
            </a:r>
            <a:r>
              <a:rPr lang="en-ID" sz="1600" dirty="0"/>
              <a:t>.</a:t>
            </a:r>
            <a:r>
              <a:rPr lang="en-ID" sz="1600" baseline="30000" dirty="0"/>
              <a:t> </a:t>
            </a:r>
            <a:r>
              <a:rPr lang="en-ID" sz="1600" dirty="0" err="1"/>
              <a:t>Maka</a:t>
            </a:r>
            <a:r>
              <a:rPr lang="en-ID" sz="1600" dirty="0"/>
              <a:t> </a:t>
            </a:r>
            <a:r>
              <a:rPr lang="en-ID" sz="1600" dirty="0" err="1"/>
              <a:t>istilah</a:t>
            </a:r>
            <a:r>
              <a:rPr lang="en-ID" sz="1600" dirty="0"/>
              <a:t> </a:t>
            </a:r>
            <a:r>
              <a:rPr lang="en-ID" sz="1600" dirty="0" err="1"/>
              <a:t>sandiwara</a:t>
            </a:r>
            <a:r>
              <a:rPr lang="en-ID" sz="1600" dirty="0"/>
              <a:t> </a:t>
            </a:r>
            <a:r>
              <a:rPr lang="en-ID" sz="1600" dirty="0" err="1"/>
              <a:t>mengandung</a:t>
            </a:r>
            <a:r>
              <a:rPr lang="en-ID" sz="1600" dirty="0"/>
              <a:t> </a:t>
            </a:r>
            <a:r>
              <a:rPr lang="en-ID" sz="1600" dirty="0" err="1"/>
              <a:t>makna</a:t>
            </a:r>
            <a:r>
              <a:rPr lang="en-ID" sz="1600" dirty="0"/>
              <a:t> </a:t>
            </a:r>
            <a:r>
              <a:rPr lang="en-ID" sz="1600" dirty="0" err="1"/>
              <a:t>pengajaran</a:t>
            </a:r>
            <a:r>
              <a:rPr lang="en-ID" sz="1600" dirty="0"/>
              <a:t> yang </a:t>
            </a:r>
            <a:r>
              <a:rPr lang="en-ID" sz="1600" dirty="0" err="1"/>
              <a:t>dilakukan</a:t>
            </a:r>
            <a:r>
              <a:rPr lang="en-ID" sz="1600" dirty="0"/>
              <a:t> </a:t>
            </a:r>
            <a:r>
              <a:rPr lang="en-ID" sz="1600" dirty="0" err="1"/>
              <a:t>dengan</a:t>
            </a:r>
            <a:r>
              <a:rPr lang="en-ID" sz="1600" dirty="0"/>
              <a:t> </a:t>
            </a:r>
            <a:r>
              <a:rPr lang="en-ID" sz="1600" dirty="0" err="1"/>
              <a:t>perlambang.Sementaran</a:t>
            </a:r>
            <a:r>
              <a:rPr lang="en-ID" sz="1600" dirty="0"/>
              <a:t> </a:t>
            </a:r>
            <a:r>
              <a:rPr lang="en-ID" sz="1600" dirty="0" err="1"/>
              <a:t>itu</a:t>
            </a:r>
            <a:r>
              <a:rPr lang="en-ID" sz="1600" dirty="0"/>
              <a:t>, </a:t>
            </a:r>
            <a:r>
              <a:rPr lang="en-ID" sz="1600" dirty="0" err="1"/>
              <a:t>pengertian</a:t>
            </a:r>
            <a:r>
              <a:rPr lang="en-ID" sz="1600" dirty="0"/>
              <a:t> drama modern dan </a:t>
            </a:r>
            <a:r>
              <a:rPr lang="en-ID" sz="1600" dirty="0" err="1"/>
              <a:t>tradisional</a:t>
            </a:r>
            <a:r>
              <a:rPr lang="en-ID" sz="1600" dirty="0"/>
              <a:t> </a:t>
            </a:r>
            <a:r>
              <a:rPr lang="en-ID" sz="1600" dirty="0" err="1"/>
              <a:t>harus</a:t>
            </a:r>
            <a:r>
              <a:rPr lang="en-ID" sz="1600" dirty="0"/>
              <a:t> </a:t>
            </a:r>
            <a:r>
              <a:rPr lang="en-ID" sz="1600" dirty="0" err="1"/>
              <a:t>dibedakan</a:t>
            </a:r>
            <a:r>
              <a:rPr lang="en-ID" sz="1600" dirty="0"/>
              <a:t>. </a:t>
            </a:r>
            <a:r>
              <a:rPr lang="en-ID" sz="1600" dirty="0" err="1"/>
              <a:t>Dalam</a:t>
            </a:r>
            <a:r>
              <a:rPr lang="en-ID" sz="1600" dirty="0"/>
              <a:t> drama modern, </a:t>
            </a:r>
            <a:r>
              <a:rPr lang="en-ID" sz="1600" dirty="0" err="1"/>
              <a:t>aktivitas</a:t>
            </a:r>
            <a:r>
              <a:rPr lang="en-ID" sz="1600" dirty="0"/>
              <a:t> drama </a:t>
            </a:r>
            <a:r>
              <a:rPr lang="en-ID" sz="1600" dirty="0" err="1"/>
              <a:t>menggunakan</a:t>
            </a:r>
            <a:r>
              <a:rPr lang="en-ID" sz="1600" dirty="0"/>
              <a:t> </a:t>
            </a:r>
            <a:r>
              <a:rPr lang="en-ID" sz="1600" dirty="0" err="1"/>
              <a:t>naskah</a:t>
            </a:r>
            <a:r>
              <a:rPr lang="en-ID" sz="1600" dirty="0"/>
              <a:t> dialog, </a:t>
            </a:r>
            <a:r>
              <a:rPr lang="en-ID" sz="1600" dirty="0" err="1"/>
              <a:t>sedangkan</a:t>
            </a:r>
            <a:r>
              <a:rPr lang="en-ID" sz="1600" dirty="0"/>
              <a:t> drama </a:t>
            </a:r>
            <a:r>
              <a:rPr lang="en-ID" sz="1600" dirty="0" err="1"/>
              <a:t>tradisional</a:t>
            </a:r>
            <a:r>
              <a:rPr lang="en-ID" sz="1600" dirty="0"/>
              <a:t> </a:t>
            </a:r>
            <a:r>
              <a:rPr lang="en-ID" sz="1600" dirty="0" err="1"/>
              <a:t>menggunakan</a:t>
            </a:r>
            <a:r>
              <a:rPr lang="en-ID" sz="1600" dirty="0"/>
              <a:t> </a:t>
            </a:r>
            <a:r>
              <a:rPr lang="en-ID" sz="1600" dirty="0" err="1"/>
              <a:t>improvisasi</a:t>
            </a:r>
            <a:r>
              <a:rPr lang="en-ID" sz="1600" dirty="0"/>
              <a:t> </a:t>
            </a:r>
            <a:r>
              <a:rPr lang="en-ID" sz="1600" dirty="0" err="1"/>
              <a:t>dalam</a:t>
            </a:r>
            <a:r>
              <a:rPr lang="en-ID" sz="1600" dirty="0"/>
              <a:t> </a:t>
            </a:r>
            <a:r>
              <a:rPr lang="en-ID" sz="1600" dirty="0" err="1"/>
              <a:t>dialognya</a:t>
            </a:r>
            <a:r>
              <a:rPr lang="en-ID" sz="1600" dirty="0"/>
              <a:t>.</a:t>
            </a:r>
            <a:endParaRPr lang="en-ID" sz="1600" baseline="30000" dirty="0">
              <a:solidFill>
                <a:srgbClr val="0645AD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8948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DDBE2-A99C-4005-8EDC-D217CFCB5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Struktur</a:t>
            </a:r>
            <a:r>
              <a:rPr lang="en-US" dirty="0"/>
              <a:t> drama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6D83A8-CB58-4D64-977D-7B4EB7C85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948330"/>
            <a:ext cx="9603275" cy="4695065"/>
          </a:xfrm>
          <a:solidFill>
            <a:srgbClr val="FFFF00"/>
          </a:solidFill>
        </p:spPr>
        <p:txBody>
          <a:bodyPr>
            <a:noAutofit/>
          </a:bodyPr>
          <a:lstStyle/>
          <a:p>
            <a:pPr algn="l"/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Drama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merupakan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sebuah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karya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memuat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nilai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artistik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tinggi.Sebuah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drama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mengikuti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struktur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ID" sz="1400" b="0" i="0" u="none" strike="noStrike" dirty="0" err="1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2" tooltip="Alur"/>
              </a:rPr>
              <a:t>alur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yang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tertata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</a:t>
            </a:r>
            <a:r>
              <a:rPr lang="en-ID" sz="1400" b="0" i="0" u="none" strike="noStrike" baseline="30000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3"/>
              </a:rPr>
              <a:t>[4]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Struktur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tertata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akan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membantu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penonton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menikmati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sebuah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drama yang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dipentaskan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Struktur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drama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memuat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babak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adegan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dialog,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prolog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dan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epilog.Babak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merupakan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istilah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lain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dari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ID" sz="1400" b="0" i="0" u="none" strike="noStrike" dirty="0">
                <a:solidFill>
                  <a:srgbClr val="BA0000"/>
                </a:solidFill>
                <a:effectLst/>
                <a:latin typeface="Arial" panose="020B0604020202020204" pitchFamily="34" charset="0"/>
                <a:hlinkClick r:id="rId4" tooltip="Episode (halaman belum tersedia)"/>
              </a:rPr>
              <a:t>episode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 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Setiap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babak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memuat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satu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keutuhan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kisah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kecil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menjadi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keseluruhan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drama.Dengan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kata lain,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babak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merupakan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bagian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dari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naskah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drama yang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merangkum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sebuah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peristiwa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terjadi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di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suatu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tempat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dengan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urutan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waktu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tertentu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algn="l"/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Adegan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merupakan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bagian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dari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drama yang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menunjukkan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perubahan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peristiwa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</a:t>
            </a:r>
            <a:r>
              <a:rPr lang="en-ID" sz="1400" b="0" i="0" u="none" strike="noStrike" baseline="30000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3"/>
              </a:rPr>
              <a:t>[4]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Perubahan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peristiwa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ini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ditandai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dengan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pergantian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tokoh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atau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setting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tempat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dan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waktu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</a:t>
            </a:r>
            <a:r>
              <a:rPr lang="en-ID" sz="1400" b="0" i="0" u="none" strike="noStrike" baseline="30000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3"/>
              </a:rPr>
              <a:t>[4]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Misalnya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dalam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adegan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pertama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terdapat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tokoh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sedang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berbicara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dengan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tokoh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B. 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Kemudian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mereka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berjalan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ke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tempat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lain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lalu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bertemu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dengan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tokoh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C,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maka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terdapat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perubahan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adegan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di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dalamnya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algn="l"/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Dialog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merupakan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bagian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dari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naskah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drama yang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berupa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percakapan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antara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satu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tokoh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dengan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tokoh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yang lain. Dialog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adalah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bagian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yang paling </a:t>
            </a:r>
            <a:r>
              <a:rPr lang="en-ID" sz="1400" b="0" i="0" u="none" strike="noStrike" dirty="0" err="1">
                <a:solidFill>
                  <a:srgbClr val="BA0000"/>
                </a:solidFill>
                <a:effectLst/>
                <a:latin typeface="Arial" panose="020B0604020202020204" pitchFamily="34" charset="0"/>
                <a:hlinkClick r:id="rId5" tooltip="Dominan (halaman belum tersedia)"/>
              </a:rPr>
              <a:t>dominan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dalam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drama.Dialog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adalah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hal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membedakan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antara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drama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dengan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jenis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karya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sastra yang lain.</a:t>
            </a:r>
          </a:p>
          <a:p>
            <a:pPr algn="l"/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Prolog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dan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epilog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merupakan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bingkai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dari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sebuah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drama.Prolog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merupakan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ID" sz="1400" b="0" i="0" u="none" strike="noStrike" dirty="0" err="1">
                <a:solidFill>
                  <a:srgbClr val="BA0000"/>
                </a:solidFill>
                <a:effectLst/>
                <a:latin typeface="Arial" panose="020B0604020202020204" pitchFamily="34" charset="0"/>
                <a:hlinkClick r:id="rId6" tooltip="Pengantar (halaman belum tersedia)"/>
              </a:rPr>
              <a:t>pengantar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untuk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masuk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ke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dalam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sebuah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drama. 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Isinya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adalah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gambaran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umum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mengenai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drama yang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akan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dimainkan.Sementara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epilog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adalah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bagian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terakhir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dari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pementasan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drama.Isinya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merupakan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kesimpulan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dari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drama yang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dimainkan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Epilog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biasanya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memuat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ID" sz="1400" b="0" i="0" u="none" strike="noStrike" dirty="0" err="1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7" tooltip="Makna"/>
              </a:rPr>
              <a:t>makna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dan </a:t>
            </a:r>
            <a:r>
              <a:rPr lang="en-ID" sz="1400" b="0" i="0" u="none" strike="noStrike" dirty="0" err="1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8" tooltip="Pesan"/>
              </a:rPr>
              <a:t>pesan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dari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drama yang </a:t>
            </a:r>
            <a:r>
              <a:rPr lang="en-ID" sz="1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dimainkan</a:t>
            </a:r>
            <a:r>
              <a:rPr lang="en-ID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endParaRPr lang="en-ID" sz="1400" dirty="0"/>
          </a:p>
        </p:txBody>
      </p:sp>
    </p:spTree>
    <p:extLst>
      <p:ext uri="{BB962C8B-B14F-4D97-AF65-F5344CB8AC3E}">
        <p14:creationId xmlns:p14="http://schemas.microsoft.com/office/powerpoint/2010/main" val="300472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EF9F8-476D-4161-9565-AC085E1AD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b="0" i="0" dirty="0" err="1">
                <a:solidFill>
                  <a:srgbClr val="000000"/>
                </a:solidFill>
                <a:effectLst/>
                <a:latin typeface="Linux Libertine"/>
              </a:rPr>
              <a:t>Jenis</a:t>
            </a:r>
            <a:r>
              <a:rPr lang="en-ID" dirty="0">
                <a:solidFill>
                  <a:srgbClr val="54595D"/>
                </a:solidFill>
                <a:latin typeface="Arial" panose="020B0604020202020204" pitchFamily="34" charset="0"/>
              </a:rPr>
              <a:t> </a:t>
            </a:r>
            <a:r>
              <a:rPr lang="en-ID" dirty="0">
                <a:solidFill>
                  <a:srgbClr val="000000"/>
                </a:solidFill>
                <a:latin typeface="Linux Libertine"/>
              </a:rPr>
              <a:t>Drama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AE4F33-A895-4FD0-8867-785D207A2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l"/>
            <a:r>
              <a:rPr lang="en-ID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Drama tragedy 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Drama </a:t>
            </a:r>
            <a:r>
              <a:rPr lang="en-ID" b="0" i="0" u="none" strike="noStrike" dirty="0" err="1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2" tooltip="Tragedi"/>
              </a:rPr>
              <a:t>tragedi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merupakan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drama yang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menceritakan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kisah-kisah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sedih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dari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para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tokoh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mulia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Kisah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di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dalam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drama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tragedi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adalah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perjuangan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tokoh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mulia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menjadi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pahlawan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untuk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menentang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berbagai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perlawanan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terhadap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dirinya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Penentangan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ini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bersifat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tidak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adil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karena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adanya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perbedaan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kekuatan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Cerita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di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dalam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drama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tragedi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sangat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serius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sehingga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menimbulkan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rasa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kasihan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dan rasa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takut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algn="l"/>
            <a:r>
              <a:rPr lang="en-ID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Drama </a:t>
            </a:r>
            <a:r>
              <a:rPr lang="en-ID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komedi</a:t>
            </a:r>
            <a:r>
              <a:rPr lang="en-ID" dirty="0">
                <a:solidFill>
                  <a:srgbClr val="54595D"/>
                </a:solidFill>
                <a:latin typeface="Arial" panose="020B0604020202020204" pitchFamily="34" charset="0"/>
              </a:rPr>
              <a:t> 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Drama </a:t>
            </a:r>
            <a:r>
              <a:rPr lang="en-ID" b="0" i="0" u="none" strike="noStrike" dirty="0" err="1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3" tooltip="Komedi"/>
              </a:rPr>
              <a:t>komedi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merupakan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drama yang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menampilkan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cerita-cerita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tidak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terlalu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serius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tetapi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lucu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Cerita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berkaitan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dengan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peristiwa-peristiwa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kemungkinan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terjadi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di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dalam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drama. Hal-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hal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lucu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timbul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dari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kelakuan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para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tokoh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dan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tidak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berkaitan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dengan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situasi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cerita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Kelakuan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lucu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juga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mengandung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kebijaksanaan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para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tokoh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algn="l"/>
            <a:r>
              <a:rPr lang="en-ID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Melodrama</a:t>
            </a:r>
            <a:r>
              <a:rPr lang="en-ID" dirty="0">
                <a:solidFill>
                  <a:srgbClr val="54595D"/>
                </a:solidFill>
                <a:latin typeface="Arial" panose="020B0604020202020204" pitchFamily="34" charset="0"/>
              </a:rPr>
              <a:t> </a:t>
            </a:r>
            <a:r>
              <a:rPr lang="en-ID" b="0" i="0" u="none" strike="noStrike" dirty="0" err="1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4" tooltip="Melodrama"/>
              </a:rPr>
              <a:t>Melodrama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memiliki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kisah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sangat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serius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Dalam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penceritaannya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muncul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berbagai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kejadian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secara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kebetulan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Cerita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di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dalam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melodrama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memunculkan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rasa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kasihan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membuat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penontonnya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terbawa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suasana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94361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0638D-383A-40C4-AFA3-7430B144C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b="0" i="0" dirty="0">
                <a:solidFill>
                  <a:srgbClr val="000000"/>
                </a:solidFill>
                <a:effectLst/>
                <a:latin typeface="ProximaNova"/>
              </a:rPr>
              <a:t>Drama musical/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ProximaNova"/>
              </a:rPr>
              <a:t>teater</a:t>
            </a:r>
            <a:r>
              <a:rPr lang="en-ID" b="0" i="0" dirty="0">
                <a:solidFill>
                  <a:srgbClr val="000000"/>
                </a:solidFill>
                <a:effectLst/>
                <a:latin typeface="ProximaNova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ProximaNova"/>
              </a:rPr>
              <a:t>musikal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E9B1BF-9024-4095-8FAE-2BE7D23651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62948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ID" b="0" i="0" dirty="0" err="1">
                <a:solidFill>
                  <a:srgbClr val="000000"/>
                </a:solidFill>
                <a:effectLst/>
                <a:latin typeface="ProximaNova"/>
              </a:rPr>
              <a:t>adalah</a:t>
            </a:r>
            <a:r>
              <a:rPr lang="en-ID" b="0" i="0" dirty="0">
                <a:solidFill>
                  <a:srgbClr val="000000"/>
                </a:solidFill>
                <a:effectLst/>
                <a:latin typeface="ProximaNova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ProximaNova"/>
              </a:rPr>
              <a:t>satu</a:t>
            </a:r>
            <a:r>
              <a:rPr lang="en-ID" b="0" i="0" dirty="0">
                <a:solidFill>
                  <a:srgbClr val="000000"/>
                </a:solidFill>
                <a:effectLst/>
                <a:latin typeface="ProximaNova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ProximaNova"/>
              </a:rPr>
              <a:t>bentuk</a:t>
            </a:r>
            <a:r>
              <a:rPr lang="en-ID" b="0" i="0" dirty="0">
                <a:solidFill>
                  <a:srgbClr val="000000"/>
                </a:solidFill>
                <a:effectLst/>
                <a:latin typeface="ProximaNova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ProximaNova"/>
              </a:rPr>
              <a:t>ekspresi</a:t>
            </a:r>
            <a:r>
              <a:rPr lang="en-ID" b="0" i="0" dirty="0">
                <a:solidFill>
                  <a:srgbClr val="000000"/>
                </a:solidFill>
                <a:effectLst/>
                <a:latin typeface="ProximaNova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ProximaNova"/>
              </a:rPr>
              <a:t>kesenian</a:t>
            </a:r>
            <a:r>
              <a:rPr lang="en-ID" b="0" i="0" dirty="0">
                <a:solidFill>
                  <a:srgbClr val="000000"/>
                </a:solidFill>
                <a:effectLst/>
                <a:latin typeface="ProximaNova"/>
              </a:rPr>
              <a:t> yang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ProximaNova"/>
              </a:rPr>
              <a:t>dikolaborasikan</a:t>
            </a:r>
            <a:r>
              <a:rPr lang="en-ID" b="0" i="0" dirty="0">
                <a:solidFill>
                  <a:srgbClr val="000000"/>
                </a:solidFill>
                <a:effectLst/>
                <a:latin typeface="ProximaNova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ProximaNova"/>
              </a:rPr>
              <a:t>antara</a:t>
            </a:r>
            <a:r>
              <a:rPr lang="en-ID" b="0" i="0" dirty="0">
                <a:solidFill>
                  <a:srgbClr val="000000"/>
                </a:solidFill>
                <a:effectLst/>
                <a:latin typeface="ProximaNova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ProximaNova"/>
              </a:rPr>
              <a:t>musik</a:t>
            </a:r>
            <a:r>
              <a:rPr lang="en-ID" b="0" i="0" dirty="0">
                <a:solidFill>
                  <a:srgbClr val="000000"/>
                </a:solidFill>
                <a:effectLst/>
                <a:latin typeface="ProximaNova"/>
              </a:rPr>
              <a:t>,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ProximaNova"/>
              </a:rPr>
              <a:t>laku</a:t>
            </a:r>
            <a:r>
              <a:rPr lang="en-ID" b="0" i="0" dirty="0">
                <a:solidFill>
                  <a:srgbClr val="000000"/>
                </a:solidFill>
                <a:effectLst/>
                <a:latin typeface="ProximaNova"/>
              </a:rPr>
              <a:t>,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ProximaNova"/>
              </a:rPr>
              <a:t>gerak</a:t>
            </a:r>
            <a:r>
              <a:rPr lang="en-ID" b="0" i="0" dirty="0">
                <a:solidFill>
                  <a:srgbClr val="000000"/>
                </a:solidFill>
                <a:effectLst/>
                <a:latin typeface="ProximaNova"/>
              </a:rPr>
              <a:t> dan tari, yang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ProximaNova"/>
              </a:rPr>
              <a:t>menggambarkan</a:t>
            </a:r>
            <a:r>
              <a:rPr lang="en-ID" b="0" i="0" dirty="0">
                <a:solidFill>
                  <a:srgbClr val="000000"/>
                </a:solidFill>
                <a:effectLst/>
                <a:latin typeface="ProximaNova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ProximaNova"/>
              </a:rPr>
              <a:t>suatu</a:t>
            </a:r>
            <a:r>
              <a:rPr lang="en-ID" b="0" i="0" dirty="0">
                <a:solidFill>
                  <a:srgbClr val="000000"/>
                </a:solidFill>
                <a:effectLst/>
                <a:latin typeface="ProximaNova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ProximaNova"/>
              </a:rPr>
              <a:t>cerita</a:t>
            </a:r>
            <a:r>
              <a:rPr lang="en-ID" b="0" i="0" dirty="0">
                <a:solidFill>
                  <a:srgbClr val="000000"/>
                </a:solidFill>
                <a:effectLst/>
                <a:latin typeface="ProximaNova"/>
              </a:rPr>
              <a:t> yang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ProximaNova"/>
              </a:rPr>
              <a:t>dikemas</a:t>
            </a:r>
            <a:r>
              <a:rPr lang="en-ID" b="0" i="0" dirty="0">
                <a:solidFill>
                  <a:srgbClr val="000000"/>
                </a:solidFill>
                <a:effectLst/>
                <a:latin typeface="ProximaNova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ProximaNova"/>
              </a:rPr>
              <a:t>dengan</a:t>
            </a:r>
            <a:r>
              <a:rPr lang="en-ID" b="0" i="0" dirty="0">
                <a:solidFill>
                  <a:srgbClr val="000000"/>
                </a:solidFill>
                <a:effectLst/>
                <a:latin typeface="ProximaNova"/>
              </a:rPr>
              <a:t> tata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ProximaNova"/>
              </a:rPr>
              <a:t>koreografi</a:t>
            </a:r>
            <a:r>
              <a:rPr lang="en-ID" b="0" i="0" dirty="0">
                <a:solidFill>
                  <a:srgbClr val="000000"/>
                </a:solidFill>
                <a:effectLst/>
                <a:latin typeface="ProximaNova"/>
              </a:rPr>
              <a:t> dan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ProximaNova"/>
              </a:rPr>
              <a:t>musik</a:t>
            </a:r>
            <a:r>
              <a:rPr lang="en-ID" b="0" i="0" dirty="0">
                <a:solidFill>
                  <a:srgbClr val="000000"/>
                </a:solidFill>
                <a:effectLst/>
                <a:latin typeface="ProximaNova"/>
              </a:rPr>
              <a:t> yang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ProximaNova"/>
              </a:rPr>
              <a:t>menarik</a:t>
            </a:r>
            <a:r>
              <a:rPr lang="en-ID" b="0" i="0" dirty="0">
                <a:solidFill>
                  <a:srgbClr val="000000"/>
                </a:solidFill>
                <a:effectLst/>
                <a:latin typeface="ProximaNova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ProximaNova"/>
              </a:rPr>
              <a:t>sehingga</a:t>
            </a:r>
            <a:r>
              <a:rPr lang="en-ID" b="0" i="0" dirty="0">
                <a:solidFill>
                  <a:srgbClr val="000000"/>
                </a:solidFill>
                <a:effectLst/>
                <a:latin typeface="ProximaNova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ProximaNova"/>
              </a:rPr>
              <a:t>terbentuklah</a:t>
            </a:r>
            <a:r>
              <a:rPr lang="en-ID" b="0" i="0" dirty="0">
                <a:solidFill>
                  <a:srgbClr val="000000"/>
                </a:solidFill>
                <a:effectLst/>
                <a:latin typeface="ProximaNova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ProximaNova"/>
              </a:rPr>
              <a:t>sebuah</a:t>
            </a:r>
            <a:r>
              <a:rPr lang="en-ID" b="0" i="0" dirty="0">
                <a:solidFill>
                  <a:srgbClr val="000000"/>
                </a:solidFill>
                <a:effectLst/>
                <a:latin typeface="ProximaNova"/>
              </a:rPr>
              <a:t> drama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ProximaNova"/>
              </a:rPr>
              <a:t>musik</a:t>
            </a:r>
            <a:r>
              <a:rPr lang="en-ID" b="0" i="0" dirty="0">
                <a:solidFill>
                  <a:srgbClr val="000000"/>
                </a:solidFill>
                <a:effectLst/>
                <a:latin typeface="ProximaNova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ProximaNova"/>
              </a:rPr>
              <a:t>atau</a:t>
            </a:r>
            <a:r>
              <a:rPr lang="en-ID" b="0" i="0" dirty="0">
                <a:solidFill>
                  <a:srgbClr val="000000"/>
                </a:solidFill>
                <a:effectLst/>
                <a:latin typeface="ProximaNova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ProximaNova"/>
              </a:rPr>
              <a:t>kadang</a:t>
            </a:r>
            <a:r>
              <a:rPr lang="en-ID" b="0" i="0" dirty="0">
                <a:solidFill>
                  <a:srgbClr val="000000"/>
                </a:solidFill>
                <a:effectLst/>
                <a:latin typeface="ProximaNova"/>
              </a:rPr>
              <a:t> di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ProximaNova"/>
              </a:rPr>
              <a:t>kenal</a:t>
            </a:r>
            <a:r>
              <a:rPr lang="en-ID" b="0" i="0" dirty="0">
                <a:solidFill>
                  <a:srgbClr val="000000"/>
                </a:solidFill>
                <a:effectLst/>
                <a:latin typeface="ProximaNova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ProximaNova"/>
              </a:rPr>
              <a:t>dengan</a:t>
            </a:r>
            <a:r>
              <a:rPr lang="en-ID" b="0" i="0" dirty="0">
                <a:solidFill>
                  <a:srgbClr val="000000"/>
                </a:solidFill>
                <a:effectLst/>
                <a:latin typeface="ProximaNova"/>
              </a:rPr>
              <a:t> “musical play”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ProximaNova"/>
              </a:rPr>
              <a:t>Faktor</a:t>
            </a:r>
            <a:r>
              <a:rPr lang="en-ID" b="0" i="0" dirty="0">
                <a:solidFill>
                  <a:srgbClr val="000000"/>
                </a:solidFill>
                <a:effectLst/>
                <a:latin typeface="ProximaNova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ProximaNova"/>
              </a:rPr>
              <a:t>emosional</a:t>
            </a:r>
            <a:r>
              <a:rPr lang="en-ID" b="0" i="0" dirty="0">
                <a:solidFill>
                  <a:srgbClr val="000000"/>
                </a:solidFill>
                <a:effectLst/>
                <a:latin typeface="ProximaNova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ProximaNova"/>
              </a:rPr>
              <a:t>dari</a:t>
            </a:r>
            <a:r>
              <a:rPr lang="en-ID" b="0" i="0" dirty="0">
                <a:solidFill>
                  <a:srgbClr val="000000"/>
                </a:solidFill>
                <a:effectLst/>
                <a:latin typeface="ProximaNova"/>
              </a:rPr>
              <a:t> drama –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ProximaNova"/>
              </a:rPr>
              <a:t>humor</a:t>
            </a:r>
            <a:r>
              <a:rPr lang="en-ID" b="0" i="0" dirty="0">
                <a:solidFill>
                  <a:srgbClr val="000000"/>
                </a:solidFill>
                <a:effectLst/>
                <a:latin typeface="ProximaNova"/>
              </a:rPr>
              <a:t>,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ProximaNova"/>
              </a:rPr>
              <a:t>cinta</a:t>
            </a:r>
            <a:r>
              <a:rPr lang="en-ID" b="0" i="0" dirty="0">
                <a:solidFill>
                  <a:srgbClr val="000000"/>
                </a:solidFill>
                <a:effectLst/>
                <a:latin typeface="ProximaNova"/>
              </a:rPr>
              <a:t>,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ProximaNova"/>
              </a:rPr>
              <a:t>amarah</a:t>
            </a:r>
            <a:r>
              <a:rPr lang="en-ID" b="0" i="0" dirty="0">
                <a:solidFill>
                  <a:srgbClr val="000000"/>
                </a:solidFill>
                <a:effectLst/>
                <a:latin typeface="ProximaNova"/>
              </a:rPr>
              <a:t> –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ProximaNova"/>
              </a:rPr>
              <a:t>dikomunikasikan</a:t>
            </a:r>
            <a:r>
              <a:rPr lang="en-ID" b="0" i="0" dirty="0">
                <a:solidFill>
                  <a:srgbClr val="000000"/>
                </a:solidFill>
                <a:effectLst/>
                <a:latin typeface="ProximaNova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ProximaNova"/>
              </a:rPr>
              <a:t>lewat</a:t>
            </a:r>
            <a:r>
              <a:rPr lang="en-ID" b="0" i="0" dirty="0">
                <a:solidFill>
                  <a:srgbClr val="000000"/>
                </a:solidFill>
                <a:effectLst/>
                <a:latin typeface="ProximaNova"/>
              </a:rPr>
              <a:t> kata – kata,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ProximaNova"/>
              </a:rPr>
              <a:t>musik</a:t>
            </a:r>
            <a:r>
              <a:rPr lang="en-ID" b="0" i="0" dirty="0">
                <a:solidFill>
                  <a:srgbClr val="000000"/>
                </a:solidFill>
                <a:effectLst/>
                <a:latin typeface="ProximaNova"/>
              </a:rPr>
              <a:t>,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ProximaNova"/>
              </a:rPr>
              <a:t>gerakan</a:t>
            </a:r>
            <a:r>
              <a:rPr lang="en-ID" b="0" i="0" dirty="0">
                <a:solidFill>
                  <a:srgbClr val="000000"/>
                </a:solidFill>
                <a:effectLst/>
                <a:latin typeface="ProximaNova"/>
              </a:rPr>
              <a:t>, dan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ProximaNova"/>
              </a:rPr>
              <a:t>aspek</a:t>
            </a:r>
            <a:r>
              <a:rPr lang="en-ID" b="0" i="0" dirty="0">
                <a:solidFill>
                  <a:srgbClr val="000000"/>
                </a:solidFill>
                <a:effectLst/>
                <a:latin typeface="ProximaNova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ProximaNova"/>
              </a:rPr>
              <a:t>teknis</a:t>
            </a:r>
            <a:r>
              <a:rPr lang="en-ID" b="0" i="0" dirty="0">
                <a:solidFill>
                  <a:srgbClr val="000000"/>
                </a:solidFill>
                <a:effectLst/>
                <a:latin typeface="ProximaNova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ProximaNova"/>
              </a:rPr>
              <a:t>dari</a:t>
            </a:r>
            <a:r>
              <a:rPr lang="en-ID" b="0" i="0" dirty="0">
                <a:solidFill>
                  <a:srgbClr val="000000"/>
                </a:solidFill>
                <a:effectLst/>
                <a:latin typeface="ProximaNova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ProximaNova"/>
              </a:rPr>
              <a:t>hiburan</a:t>
            </a:r>
            <a:r>
              <a:rPr lang="en-ID" b="0" i="0" dirty="0">
                <a:solidFill>
                  <a:srgbClr val="000000"/>
                </a:solidFill>
                <a:effectLst/>
                <a:latin typeface="ProximaNova"/>
              </a:rPr>
              <a:t> yang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ProximaNova"/>
              </a:rPr>
              <a:t>digabungkan</a:t>
            </a:r>
            <a:r>
              <a:rPr lang="en-ID" b="0" i="0" dirty="0">
                <a:solidFill>
                  <a:srgbClr val="000000"/>
                </a:solidFill>
                <a:effectLst/>
                <a:latin typeface="ProximaNova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ProximaNova"/>
              </a:rPr>
              <a:t>secara</a:t>
            </a:r>
            <a:r>
              <a:rPr lang="en-ID" b="0" i="0" dirty="0">
                <a:solidFill>
                  <a:srgbClr val="000000"/>
                </a:solidFill>
                <a:effectLst/>
                <a:latin typeface="ProximaNova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ProximaNova"/>
              </a:rPr>
              <a:t>keseluruhan</a:t>
            </a:r>
            <a:r>
              <a:rPr lang="en-ID" b="0" i="0" dirty="0">
                <a:solidFill>
                  <a:srgbClr val="000000"/>
                </a:solidFill>
                <a:effectLst/>
                <a:latin typeface="ProximaNova"/>
              </a:rPr>
              <a:t>.</a:t>
            </a:r>
          </a:p>
          <a:p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adalah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bentuk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ID" b="0" i="0" u="none" strike="noStrike" dirty="0" err="1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2" tooltip="Teater"/>
              </a:rPr>
              <a:t>teater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yang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menggabungkan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lagu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en-ID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3" tooltip="Dialog"/>
              </a:rPr>
              <a:t>dialog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ucapan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akting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dan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tarian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Konten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emosionalnya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–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humor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en-ID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4" tooltip="Pathos"/>
              </a:rPr>
              <a:t>pathos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cinta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kemarahan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–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serta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ceritanya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dikomunikasikan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melalui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kata-kata,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musik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gerakan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dan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aspek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teknis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hiburan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sebagai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satu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kesatuan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utuh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Meski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teater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musikal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juga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mencakup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bentuk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teater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lain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seperti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ID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5" tooltip="Opera"/>
              </a:rPr>
              <a:t>opera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hal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ini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dapat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dibedakan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dari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kepentingan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setara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terhadap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musik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jika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dibandingkan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dengan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dialog,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gerakan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dan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elemen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lain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karya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tersebut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Sejak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awal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abad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ke-20,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karya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pertunjukan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teater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musikal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umumnya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hanya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disebut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"</a:t>
            </a:r>
            <a:r>
              <a:rPr lang="en-ID" b="1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musikal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".</a:t>
            </a:r>
          </a:p>
          <a:p>
            <a:pPr marL="0" indent="0">
              <a:buNone/>
            </a:pPr>
            <a:endParaRPr lang="en-ID" dirty="0">
              <a:solidFill>
                <a:srgbClr val="20212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925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A3615-6800-44A0-A370-E2F331FF3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4738BF-1E09-47AE-9601-C058106B11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b="1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Teater</a:t>
            </a:r>
            <a:r>
              <a:rPr lang="en-ID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1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musikal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adalah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bentuk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ID" b="0" i="0" u="none" strike="noStrike" dirty="0" err="1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2" tooltip="Teater"/>
              </a:rPr>
              <a:t>teater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yang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menggabungkan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lagu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en-ID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3" tooltip="Dialog"/>
              </a:rPr>
              <a:t>dialog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ucapan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akting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dan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tarian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Konten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emosionalnya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–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humor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en-ID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4" tooltip="Pathos"/>
              </a:rPr>
              <a:t>pathos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cinta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kemarahan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–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serta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ceritanya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dikomunikasikan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melalui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kata-kata,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musik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gerakan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dan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aspek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teknis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hiburan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sebagai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satu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kesatuan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utuh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Meski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teater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musikal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juga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mencakup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bentuk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teater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lain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seperti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ID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5" tooltip="Opera"/>
              </a:rPr>
              <a:t>opera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hal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ini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dapat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dibedakan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dari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kepentingan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setara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terhadap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musik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jika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dibandingkan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dengan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dialog,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gerakan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dan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elemen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lain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karya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tersebut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Sejak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awal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abad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ke-20,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karya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pertunjukan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teater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musikal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umumnya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hanya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disebut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"</a:t>
            </a:r>
            <a:r>
              <a:rPr lang="en-ID" b="1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musikal</a:t>
            </a:r>
            <a:r>
              <a:rPr lang="en-ID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".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416389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55F11-D7C4-4A68-9D53-76D99631B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i="0" dirty="0">
                <a:effectLst/>
                <a:latin typeface="Arial" panose="020B0604020202020204" pitchFamily="34" charset="0"/>
              </a:rPr>
              <a:t>Opera 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8DFCB5-178D-44BC-8958-BDF2DDBC28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987752" cy="4037749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ID" i="0" dirty="0" err="1">
                <a:effectLst/>
                <a:latin typeface="Arial" panose="020B0604020202020204" pitchFamily="34" charset="0"/>
              </a:rPr>
              <a:t>adalah</a:t>
            </a:r>
            <a:r>
              <a:rPr lang="en-ID" i="0" dirty="0">
                <a:effectLst/>
                <a:latin typeface="Arial" panose="020B0604020202020204" pitchFamily="34" charset="0"/>
              </a:rPr>
              <a:t> </a:t>
            </a:r>
            <a:r>
              <a:rPr lang="en-ID" i="0" dirty="0" err="1">
                <a:effectLst/>
                <a:latin typeface="Arial" panose="020B0604020202020204" pitchFamily="34" charset="0"/>
              </a:rPr>
              <a:t>sebuah</a:t>
            </a:r>
            <a:r>
              <a:rPr lang="en-ID" i="0" dirty="0">
                <a:effectLst/>
                <a:latin typeface="Arial" panose="020B0604020202020204" pitchFamily="34" charset="0"/>
              </a:rPr>
              <a:t> </a:t>
            </a:r>
            <a:r>
              <a:rPr lang="en-ID" i="0" dirty="0" err="1">
                <a:effectLst/>
                <a:latin typeface="Arial" panose="020B0604020202020204" pitchFamily="34" charset="0"/>
              </a:rPr>
              <a:t>bentuk</a:t>
            </a:r>
            <a:r>
              <a:rPr lang="en-ID" i="0" dirty="0">
                <a:effectLst/>
                <a:latin typeface="Arial" panose="020B0604020202020204" pitchFamily="34" charset="0"/>
              </a:rPr>
              <a:t> </a:t>
            </a:r>
            <a:r>
              <a:rPr lang="en-ID" i="0" u="none" strike="noStrike" dirty="0" err="1">
                <a:effectLst/>
                <a:latin typeface="Arial" panose="020B0604020202020204" pitchFamily="34" charset="0"/>
                <a:hlinkClick r:id="rId2" tooltip="Seni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seni</a:t>
            </a:r>
            <a:r>
              <a:rPr lang="en-ID" i="0" dirty="0">
                <a:effectLst/>
                <a:latin typeface="Arial" panose="020B0604020202020204" pitchFamily="34" charset="0"/>
              </a:rPr>
              <a:t>, </a:t>
            </a:r>
            <a:r>
              <a:rPr lang="en-ID" i="0" dirty="0" err="1">
                <a:effectLst/>
                <a:latin typeface="Arial" panose="020B0604020202020204" pitchFamily="34" charset="0"/>
              </a:rPr>
              <a:t>dari</a:t>
            </a:r>
            <a:r>
              <a:rPr lang="en-ID" i="0" dirty="0">
                <a:effectLst/>
                <a:latin typeface="Arial" panose="020B0604020202020204" pitchFamily="34" charset="0"/>
              </a:rPr>
              <a:t> </a:t>
            </a:r>
            <a:r>
              <a:rPr lang="en-ID" i="0" dirty="0" err="1">
                <a:effectLst/>
                <a:latin typeface="Arial" panose="020B0604020202020204" pitchFamily="34" charset="0"/>
              </a:rPr>
              <a:t>pentasan</a:t>
            </a:r>
            <a:r>
              <a:rPr lang="en-ID" i="0" dirty="0">
                <a:effectLst/>
                <a:latin typeface="Arial" panose="020B0604020202020204" pitchFamily="34" charset="0"/>
              </a:rPr>
              <a:t> </a:t>
            </a:r>
            <a:r>
              <a:rPr lang="en-ID" i="0" dirty="0" err="1">
                <a:effectLst/>
                <a:latin typeface="Arial" panose="020B0604020202020204" pitchFamily="34" charset="0"/>
              </a:rPr>
              <a:t>panggung</a:t>
            </a:r>
            <a:r>
              <a:rPr lang="en-ID" i="0" dirty="0">
                <a:effectLst/>
                <a:latin typeface="Arial" panose="020B0604020202020204" pitchFamily="34" charset="0"/>
              </a:rPr>
              <a:t> dramatis </a:t>
            </a:r>
            <a:r>
              <a:rPr lang="en-ID" i="0" dirty="0" err="1">
                <a:effectLst/>
                <a:latin typeface="Arial" panose="020B0604020202020204" pitchFamily="34" charset="0"/>
              </a:rPr>
              <a:t>sampai</a:t>
            </a:r>
            <a:r>
              <a:rPr lang="en-ID" i="0" dirty="0">
                <a:effectLst/>
                <a:latin typeface="Arial" panose="020B0604020202020204" pitchFamily="34" charset="0"/>
              </a:rPr>
              <a:t> </a:t>
            </a:r>
            <a:r>
              <a:rPr lang="en-ID" i="0" dirty="0" err="1">
                <a:effectLst/>
                <a:latin typeface="Arial" panose="020B0604020202020204" pitchFamily="34" charset="0"/>
              </a:rPr>
              <a:t>pentasan</a:t>
            </a:r>
            <a:r>
              <a:rPr lang="en-ID" i="0" dirty="0">
                <a:effectLst/>
                <a:latin typeface="Arial" panose="020B0604020202020204" pitchFamily="34" charset="0"/>
              </a:rPr>
              <a:t> </a:t>
            </a:r>
            <a:r>
              <a:rPr lang="en-ID" i="0" u="none" strike="noStrike" dirty="0" err="1">
                <a:effectLst/>
                <a:latin typeface="Arial" panose="020B0604020202020204" pitchFamily="34" charset="0"/>
                <a:hlinkClick r:id="rId3" tooltip="Musik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musik</a:t>
            </a:r>
            <a:r>
              <a:rPr lang="en-ID" i="0" dirty="0">
                <a:effectLst/>
                <a:latin typeface="Arial" panose="020B0604020202020204" pitchFamily="34" charset="0"/>
              </a:rPr>
              <a:t>.</a:t>
            </a:r>
          </a:p>
          <a:p>
            <a:pPr algn="l"/>
            <a:r>
              <a:rPr lang="en-ID" i="0" dirty="0" err="1">
                <a:effectLst/>
                <a:latin typeface="Arial" panose="020B0604020202020204" pitchFamily="34" charset="0"/>
              </a:rPr>
              <a:t>Dalam</a:t>
            </a:r>
            <a:r>
              <a:rPr lang="en-ID" i="0" dirty="0">
                <a:effectLst/>
                <a:latin typeface="Arial" panose="020B0604020202020204" pitchFamily="34" charset="0"/>
              </a:rPr>
              <a:t> </a:t>
            </a:r>
            <a:r>
              <a:rPr lang="en-ID" i="0" dirty="0" err="1">
                <a:effectLst/>
                <a:latin typeface="Arial" panose="020B0604020202020204" pitchFamily="34" charset="0"/>
              </a:rPr>
              <a:t>mementaskan</a:t>
            </a:r>
            <a:r>
              <a:rPr lang="en-ID" i="0" dirty="0">
                <a:effectLst/>
                <a:latin typeface="Arial" panose="020B0604020202020204" pitchFamily="34" charset="0"/>
              </a:rPr>
              <a:t> </a:t>
            </a:r>
            <a:r>
              <a:rPr lang="en-ID" i="0" u="none" strike="noStrike" dirty="0" err="1">
                <a:effectLst/>
                <a:latin typeface="Arial" panose="020B0604020202020204" pitchFamily="34" charset="0"/>
                <a:hlinkClick r:id="rId4" tooltip="Sandiwar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sandiwara</a:t>
            </a:r>
            <a:r>
              <a:rPr lang="en-ID" i="0" dirty="0">
                <a:effectLst/>
                <a:latin typeface="Arial" panose="020B0604020202020204" pitchFamily="34" charset="0"/>
              </a:rPr>
              <a:t>, opera </a:t>
            </a:r>
            <a:r>
              <a:rPr lang="en-ID" i="0" dirty="0" err="1">
                <a:effectLst/>
                <a:latin typeface="Arial" panose="020B0604020202020204" pitchFamily="34" charset="0"/>
              </a:rPr>
              <a:t>memakai</a:t>
            </a:r>
            <a:r>
              <a:rPr lang="en-ID" i="0" dirty="0">
                <a:effectLst/>
                <a:latin typeface="Arial" panose="020B0604020202020204" pitchFamily="34" charset="0"/>
              </a:rPr>
              <a:t> </a:t>
            </a:r>
            <a:r>
              <a:rPr lang="en-ID" i="0" dirty="0" err="1">
                <a:effectLst/>
                <a:latin typeface="Arial" panose="020B0604020202020204" pitchFamily="34" charset="0"/>
              </a:rPr>
              <a:t>elemen</a:t>
            </a:r>
            <a:r>
              <a:rPr lang="en-ID" i="0" dirty="0">
                <a:effectLst/>
                <a:latin typeface="Arial" panose="020B0604020202020204" pitchFamily="34" charset="0"/>
              </a:rPr>
              <a:t> </a:t>
            </a:r>
            <a:r>
              <a:rPr lang="en-ID" i="0" dirty="0" err="1">
                <a:effectLst/>
                <a:latin typeface="Arial" panose="020B0604020202020204" pitchFamily="34" charset="0"/>
              </a:rPr>
              <a:t>khas</a:t>
            </a:r>
            <a:r>
              <a:rPr lang="en-ID" i="0" dirty="0">
                <a:effectLst/>
                <a:latin typeface="Arial" panose="020B0604020202020204" pitchFamily="34" charset="0"/>
              </a:rPr>
              <a:t> </a:t>
            </a:r>
            <a:r>
              <a:rPr lang="en-ID" i="0" dirty="0" err="1">
                <a:effectLst/>
                <a:latin typeface="Arial" panose="020B0604020202020204" pitchFamily="34" charset="0"/>
              </a:rPr>
              <a:t>teater</a:t>
            </a:r>
            <a:r>
              <a:rPr lang="en-ID" i="0" dirty="0">
                <a:effectLst/>
                <a:latin typeface="Arial" panose="020B0604020202020204" pitchFamily="34" charset="0"/>
              </a:rPr>
              <a:t> </a:t>
            </a:r>
            <a:r>
              <a:rPr lang="en-ID" i="0" dirty="0" err="1">
                <a:effectLst/>
                <a:latin typeface="Arial" panose="020B0604020202020204" pitchFamily="34" charset="0"/>
              </a:rPr>
              <a:t>seperti</a:t>
            </a:r>
            <a:r>
              <a:rPr lang="en-ID" i="0" dirty="0">
                <a:effectLst/>
                <a:latin typeface="Arial" panose="020B0604020202020204" pitchFamily="34" charset="0"/>
              </a:rPr>
              <a:t> </a:t>
            </a:r>
            <a:r>
              <a:rPr lang="en-ID" i="0" dirty="0" err="1">
                <a:effectLst/>
                <a:latin typeface="Arial" panose="020B0604020202020204" pitchFamily="34" charset="0"/>
              </a:rPr>
              <a:t>pemandangan</a:t>
            </a:r>
            <a:r>
              <a:rPr lang="en-ID" i="0" dirty="0">
                <a:effectLst/>
                <a:latin typeface="Arial" panose="020B0604020202020204" pitchFamily="34" charset="0"/>
              </a:rPr>
              <a:t>, </a:t>
            </a:r>
            <a:r>
              <a:rPr lang="en-ID" i="0" dirty="0" err="1">
                <a:effectLst/>
                <a:latin typeface="Arial" panose="020B0604020202020204" pitchFamily="34" charset="0"/>
              </a:rPr>
              <a:t>pakaian</a:t>
            </a:r>
            <a:r>
              <a:rPr lang="en-ID" i="0" dirty="0">
                <a:effectLst/>
                <a:latin typeface="Arial" panose="020B0604020202020204" pitchFamily="34" charset="0"/>
              </a:rPr>
              <a:t>, dan </a:t>
            </a:r>
            <a:r>
              <a:rPr lang="en-ID" i="0" dirty="0" err="1">
                <a:effectLst/>
                <a:latin typeface="Arial" panose="020B0604020202020204" pitchFamily="34" charset="0"/>
              </a:rPr>
              <a:t>akting</a:t>
            </a:r>
            <a:r>
              <a:rPr lang="en-ID" i="0" dirty="0">
                <a:effectLst/>
                <a:latin typeface="Arial" panose="020B0604020202020204" pitchFamily="34" charset="0"/>
              </a:rPr>
              <a:t>. </a:t>
            </a:r>
            <a:r>
              <a:rPr lang="en-ID" i="0" dirty="0" err="1">
                <a:effectLst/>
                <a:latin typeface="Arial" panose="020B0604020202020204" pitchFamily="34" charset="0"/>
              </a:rPr>
              <a:t>Namun</a:t>
            </a:r>
            <a:r>
              <a:rPr lang="en-ID" i="0" dirty="0">
                <a:effectLst/>
                <a:latin typeface="Arial" panose="020B0604020202020204" pitchFamily="34" charset="0"/>
              </a:rPr>
              <a:t> kata-kata </a:t>
            </a:r>
            <a:r>
              <a:rPr lang="en-ID" i="0" dirty="0" err="1">
                <a:effectLst/>
                <a:latin typeface="Arial" panose="020B0604020202020204" pitchFamily="34" charset="0"/>
              </a:rPr>
              <a:t>dalam</a:t>
            </a:r>
            <a:r>
              <a:rPr lang="en-ID" i="0" dirty="0">
                <a:effectLst/>
                <a:latin typeface="Arial" panose="020B0604020202020204" pitchFamily="34" charset="0"/>
              </a:rPr>
              <a:t> opera </a:t>
            </a:r>
            <a:r>
              <a:rPr lang="en-ID" i="0" dirty="0" err="1">
                <a:effectLst/>
                <a:latin typeface="Arial" panose="020B0604020202020204" pitchFamily="34" charset="0"/>
              </a:rPr>
              <a:t>dinyanyikan</a:t>
            </a:r>
            <a:r>
              <a:rPr lang="en-ID" i="0" dirty="0">
                <a:effectLst/>
                <a:latin typeface="Arial" panose="020B0604020202020204" pitchFamily="34" charset="0"/>
              </a:rPr>
              <a:t> </a:t>
            </a:r>
            <a:r>
              <a:rPr lang="en-ID" i="0" dirty="0" err="1">
                <a:effectLst/>
                <a:latin typeface="Arial" panose="020B0604020202020204" pitchFamily="34" charset="0"/>
              </a:rPr>
              <a:t>tidak</a:t>
            </a:r>
            <a:r>
              <a:rPr lang="en-ID" i="0" dirty="0">
                <a:effectLst/>
                <a:latin typeface="Arial" panose="020B0604020202020204" pitchFamily="34" charset="0"/>
              </a:rPr>
              <a:t> </a:t>
            </a:r>
            <a:r>
              <a:rPr lang="en-ID" i="0" dirty="0" err="1">
                <a:effectLst/>
                <a:latin typeface="Arial" panose="020B0604020202020204" pitchFamily="34" charset="0"/>
              </a:rPr>
              <a:t>dituturkan</a:t>
            </a:r>
            <a:r>
              <a:rPr lang="en-ID" i="0" dirty="0">
                <a:effectLst/>
                <a:latin typeface="Arial" panose="020B0604020202020204" pitchFamily="34" charset="0"/>
              </a:rPr>
              <a:t>. </a:t>
            </a:r>
            <a:r>
              <a:rPr lang="en-ID" i="0" dirty="0" err="1">
                <a:effectLst/>
                <a:latin typeface="Arial" panose="020B0604020202020204" pitchFamily="34" charset="0"/>
              </a:rPr>
              <a:t>Penyanyi</a:t>
            </a:r>
            <a:r>
              <a:rPr lang="en-ID" i="0" dirty="0">
                <a:effectLst/>
                <a:latin typeface="Arial" panose="020B0604020202020204" pitchFamily="34" charset="0"/>
              </a:rPr>
              <a:t> </a:t>
            </a:r>
            <a:r>
              <a:rPr lang="en-ID" i="0" dirty="0" err="1">
                <a:effectLst/>
                <a:latin typeface="Arial" panose="020B0604020202020204" pitchFamily="34" charset="0"/>
              </a:rPr>
              <a:t>ditemani</a:t>
            </a:r>
            <a:r>
              <a:rPr lang="en-ID" i="0" dirty="0">
                <a:effectLst/>
                <a:latin typeface="Arial" panose="020B0604020202020204" pitchFamily="34" charset="0"/>
              </a:rPr>
              <a:t> oleh </a:t>
            </a:r>
            <a:r>
              <a:rPr lang="en-ID" i="0" u="none" strike="noStrike" dirty="0" err="1">
                <a:effectLst/>
                <a:latin typeface="Arial" panose="020B0604020202020204" pitchFamily="34" charset="0"/>
                <a:hlinkClick r:id="rId5" tooltip="Ansambel musik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ansambel</a:t>
            </a:r>
            <a:r>
              <a:rPr lang="en-ID" i="0" u="none" strike="noStrike" dirty="0">
                <a:effectLst/>
                <a:latin typeface="Arial" panose="020B0604020202020204" pitchFamily="34" charset="0"/>
                <a:hlinkClick r:id="rId5" tooltip="Ansambel musik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ID" i="0" u="none" strike="noStrike" dirty="0" err="1">
                <a:effectLst/>
                <a:latin typeface="Arial" panose="020B0604020202020204" pitchFamily="34" charset="0"/>
                <a:hlinkClick r:id="rId5" tooltip="Ansambel musik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musik</a:t>
            </a:r>
            <a:r>
              <a:rPr lang="en-ID" i="0" dirty="0">
                <a:effectLst/>
                <a:latin typeface="Arial" panose="020B0604020202020204" pitchFamily="34" charset="0"/>
              </a:rPr>
              <a:t>, </a:t>
            </a:r>
            <a:r>
              <a:rPr lang="en-ID" i="0" dirty="0" err="1">
                <a:effectLst/>
                <a:latin typeface="Arial" panose="020B0604020202020204" pitchFamily="34" charset="0"/>
              </a:rPr>
              <a:t>dari</a:t>
            </a:r>
            <a:r>
              <a:rPr lang="en-ID" i="0" dirty="0">
                <a:effectLst/>
                <a:latin typeface="Arial" panose="020B0604020202020204" pitchFamily="34" charset="0"/>
              </a:rPr>
              <a:t> </a:t>
            </a:r>
            <a:r>
              <a:rPr lang="en-ID" i="0" dirty="0" err="1">
                <a:effectLst/>
                <a:latin typeface="Arial" panose="020B0604020202020204" pitchFamily="34" charset="0"/>
              </a:rPr>
              <a:t>ansambel</a:t>
            </a:r>
            <a:r>
              <a:rPr lang="en-ID" i="0" dirty="0">
                <a:effectLst/>
                <a:latin typeface="Arial" panose="020B0604020202020204" pitchFamily="34" charset="0"/>
              </a:rPr>
              <a:t> </a:t>
            </a:r>
            <a:r>
              <a:rPr lang="en-ID" i="0" dirty="0" err="1">
                <a:effectLst/>
                <a:latin typeface="Arial" panose="020B0604020202020204" pitchFamily="34" charset="0"/>
              </a:rPr>
              <a:t>pembantu</a:t>
            </a:r>
            <a:r>
              <a:rPr lang="en-ID" i="0" dirty="0">
                <a:effectLst/>
                <a:latin typeface="Arial" panose="020B0604020202020204" pitchFamily="34" charset="0"/>
              </a:rPr>
              <a:t> yang </a:t>
            </a:r>
            <a:r>
              <a:rPr lang="en-ID" i="0" dirty="0" err="1">
                <a:effectLst/>
                <a:latin typeface="Arial" panose="020B0604020202020204" pitchFamily="34" charset="0"/>
              </a:rPr>
              <a:t>kecil</a:t>
            </a:r>
            <a:r>
              <a:rPr lang="en-ID" i="0" dirty="0">
                <a:effectLst/>
                <a:latin typeface="Arial" panose="020B0604020202020204" pitchFamily="34" charset="0"/>
              </a:rPr>
              <a:t> </a:t>
            </a:r>
            <a:r>
              <a:rPr lang="en-ID" i="0" dirty="0" err="1">
                <a:effectLst/>
                <a:latin typeface="Arial" panose="020B0604020202020204" pitchFamily="34" charset="0"/>
              </a:rPr>
              <a:t>hingga</a:t>
            </a:r>
            <a:r>
              <a:rPr lang="en-ID" i="0" dirty="0">
                <a:effectLst/>
                <a:latin typeface="Arial" panose="020B0604020202020204" pitchFamily="34" charset="0"/>
              </a:rPr>
              <a:t> </a:t>
            </a:r>
            <a:r>
              <a:rPr lang="en-ID" i="0" dirty="0" err="1">
                <a:effectLst/>
                <a:latin typeface="Arial" panose="020B0604020202020204" pitchFamily="34" charset="0"/>
              </a:rPr>
              <a:t>orkestra</a:t>
            </a:r>
            <a:r>
              <a:rPr lang="en-ID" i="0" dirty="0">
                <a:effectLst/>
                <a:latin typeface="Arial" panose="020B0604020202020204" pitchFamily="34" charset="0"/>
              </a:rPr>
              <a:t> </a:t>
            </a:r>
            <a:r>
              <a:rPr lang="en-ID" i="0" dirty="0" err="1">
                <a:effectLst/>
                <a:latin typeface="Arial" panose="020B0604020202020204" pitchFamily="34" charset="0"/>
              </a:rPr>
              <a:t>simfoni</a:t>
            </a:r>
            <a:r>
              <a:rPr lang="en-ID" i="0" dirty="0">
                <a:effectLst/>
                <a:latin typeface="Arial" panose="020B0604020202020204" pitchFamily="34" charset="0"/>
              </a:rPr>
              <a:t> </a:t>
            </a:r>
            <a:r>
              <a:rPr lang="en-ID" i="0" dirty="0" err="1">
                <a:effectLst/>
                <a:latin typeface="Arial" panose="020B0604020202020204" pitchFamily="34" charset="0"/>
              </a:rPr>
              <a:t>penuh</a:t>
            </a:r>
            <a:r>
              <a:rPr lang="en-ID" i="0" dirty="0">
                <a:effectLst/>
                <a:latin typeface="Arial" panose="020B0604020202020204" pitchFamily="34" charset="0"/>
              </a:rPr>
              <a:t>.</a:t>
            </a:r>
          </a:p>
          <a:p>
            <a:pPr algn="l"/>
            <a:r>
              <a:rPr lang="en-ID" i="0" dirty="0">
                <a:effectLst/>
                <a:latin typeface="Arial" panose="020B0604020202020204" pitchFamily="34" charset="0"/>
              </a:rPr>
              <a:t>Opera </a:t>
            </a:r>
            <a:r>
              <a:rPr lang="en-ID" i="0" dirty="0" err="1">
                <a:effectLst/>
                <a:latin typeface="Arial" panose="020B0604020202020204" pitchFamily="34" charset="0"/>
              </a:rPr>
              <a:t>tradisional</a:t>
            </a:r>
            <a:r>
              <a:rPr lang="en-ID" i="0" dirty="0">
                <a:effectLst/>
                <a:latin typeface="Arial" panose="020B0604020202020204" pitchFamily="34" charset="0"/>
              </a:rPr>
              <a:t> </a:t>
            </a:r>
            <a:r>
              <a:rPr lang="en-ID" i="0" dirty="0" err="1">
                <a:effectLst/>
                <a:latin typeface="Arial" panose="020B0604020202020204" pitchFamily="34" charset="0"/>
              </a:rPr>
              <a:t>terdiri</a:t>
            </a:r>
            <a:r>
              <a:rPr lang="en-ID" i="0" dirty="0">
                <a:effectLst/>
                <a:latin typeface="Arial" panose="020B0604020202020204" pitchFamily="34" charset="0"/>
              </a:rPr>
              <a:t> </a:t>
            </a:r>
            <a:r>
              <a:rPr lang="en-ID" i="0" dirty="0" err="1">
                <a:effectLst/>
                <a:latin typeface="Arial" panose="020B0604020202020204" pitchFamily="34" charset="0"/>
              </a:rPr>
              <a:t>atas</a:t>
            </a:r>
            <a:r>
              <a:rPr lang="en-ID" i="0" dirty="0">
                <a:effectLst/>
                <a:latin typeface="Arial" panose="020B0604020202020204" pitchFamily="34" charset="0"/>
              </a:rPr>
              <a:t> </a:t>
            </a:r>
            <a:r>
              <a:rPr lang="en-ID" i="0" dirty="0" err="1">
                <a:effectLst/>
                <a:latin typeface="Arial" panose="020B0604020202020204" pitchFamily="34" charset="0"/>
              </a:rPr>
              <a:t>dua</a:t>
            </a:r>
            <a:r>
              <a:rPr lang="en-ID" i="0" dirty="0">
                <a:effectLst/>
                <a:latin typeface="Arial" panose="020B0604020202020204" pitchFamily="34" charset="0"/>
              </a:rPr>
              <a:t> mode </a:t>
            </a:r>
            <a:r>
              <a:rPr lang="en-ID" i="0" dirty="0" err="1">
                <a:effectLst/>
                <a:latin typeface="Arial" panose="020B0604020202020204" pitchFamily="34" charset="0"/>
              </a:rPr>
              <a:t>nyanyian</a:t>
            </a:r>
            <a:r>
              <a:rPr lang="en-ID" i="0" dirty="0">
                <a:effectLst/>
                <a:latin typeface="Arial" panose="020B0604020202020204" pitchFamily="34" charset="0"/>
              </a:rPr>
              <a:t>: </a:t>
            </a:r>
            <a:r>
              <a:rPr lang="en-ID" i="0" dirty="0" err="1">
                <a:effectLst/>
                <a:latin typeface="Arial" panose="020B0604020202020204" pitchFamily="34" charset="0"/>
              </a:rPr>
              <a:t>resitatif</a:t>
            </a:r>
            <a:r>
              <a:rPr lang="en-ID" i="0" dirty="0">
                <a:effectLst/>
                <a:latin typeface="Arial" panose="020B0604020202020204" pitchFamily="34" charset="0"/>
              </a:rPr>
              <a:t>, </a:t>
            </a:r>
            <a:r>
              <a:rPr lang="en-ID" i="0" dirty="0" err="1">
                <a:effectLst/>
                <a:latin typeface="Arial" panose="020B0604020202020204" pitchFamily="34" charset="0"/>
              </a:rPr>
              <a:t>deklamasi</a:t>
            </a:r>
            <a:r>
              <a:rPr lang="en-ID" i="0" dirty="0">
                <a:effectLst/>
                <a:latin typeface="Arial" panose="020B0604020202020204" pitchFamily="34" charset="0"/>
              </a:rPr>
              <a:t>, dan </a:t>
            </a:r>
            <a:r>
              <a:rPr lang="en-ID" i="0" dirty="0" err="1">
                <a:effectLst/>
                <a:latin typeface="Arial" panose="020B0604020202020204" pitchFamily="34" charset="0"/>
              </a:rPr>
              <a:t>nyanyian</a:t>
            </a:r>
            <a:r>
              <a:rPr lang="en-ID" i="0" dirty="0">
                <a:effectLst/>
                <a:latin typeface="Arial" panose="020B0604020202020204" pitchFamily="34" charset="0"/>
              </a:rPr>
              <a:t>, yang </a:t>
            </a:r>
            <a:r>
              <a:rPr lang="en-ID" i="0" dirty="0" err="1">
                <a:effectLst/>
                <a:latin typeface="Arial" panose="020B0604020202020204" pitchFamily="34" charset="0"/>
              </a:rPr>
              <a:t>menunjuk</a:t>
            </a:r>
            <a:r>
              <a:rPr lang="en-ID" i="0" dirty="0">
                <a:effectLst/>
                <a:latin typeface="Arial" panose="020B0604020202020204" pitchFamily="34" charset="0"/>
              </a:rPr>
              <a:t> </a:t>
            </a:r>
            <a:r>
              <a:rPr lang="en-ID" i="0" dirty="0" err="1">
                <a:effectLst/>
                <a:latin typeface="Arial" panose="020B0604020202020204" pitchFamily="34" charset="0"/>
              </a:rPr>
              <a:t>kepada</a:t>
            </a:r>
            <a:r>
              <a:rPr lang="en-ID" i="0" dirty="0">
                <a:effectLst/>
                <a:latin typeface="Arial" panose="020B0604020202020204" pitchFamily="34" charset="0"/>
              </a:rPr>
              <a:t> </a:t>
            </a:r>
            <a:r>
              <a:rPr lang="en-ID" i="0" dirty="0" err="1">
                <a:effectLst/>
                <a:latin typeface="Arial" panose="020B0604020202020204" pitchFamily="34" charset="0"/>
              </a:rPr>
              <a:t>bagian</a:t>
            </a:r>
            <a:r>
              <a:rPr lang="en-ID" i="0" dirty="0">
                <a:effectLst/>
                <a:latin typeface="Arial" panose="020B0604020202020204" pitchFamily="34" charset="0"/>
              </a:rPr>
              <a:t> </a:t>
            </a:r>
            <a:r>
              <a:rPr lang="en-ID" i="0" dirty="0" err="1">
                <a:effectLst/>
                <a:latin typeface="Arial" panose="020B0604020202020204" pitchFamily="34" charset="0"/>
              </a:rPr>
              <a:t>tunggal</a:t>
            </a:r>
            <a:r>
              <a:rPr lang="en-ID" i="0" dirty="0">
                <a:effectLst/>
                <a:latin typeface="Arial" panose="020B0604020202020204" pitchFamily="34" charset="0"/>
              </a:rPr>
              <a:t> yang </a:t>
            </a:r>
            <a:r>
              <a:rPr lang="en-ID" i="0" dirty="0" err="1">
                <a:effectLst/>
                <a:latin typeface="Arial" panose="020B0604020202020204" pitchFamily="34" charset="0"/>
              </a:rPr>
              <a:t>dinyanyikan</a:t>
            </a:r>
            <a:r>
              <a:rPr lang="en-ID" i="0" dirty="0">
                <a:effectLst/>
                <a:latin typeface="Arial" panose="020B0604020202020204" pitchFamily="34" charset="0"/>
              </a:rPr>
              <a:t>. Opera </a:t>
            </a:r>
            <a:r>
              <a:rPr lang="en-ID" i="0" dirty="0" err="1">
                <a:effectLst/>
                <a:latin typeface="Arial" panose="020B0604020202020204" pitchFamily="34" charset="0"/>
              </a:rPr>
              <a:t>dinyanyikan</a:t>
            </a:r>
            <a:r>
              <a:rPr lang="en-ID" i="0" dirty="0">
                <a:effectLst/>
                <a:latin typeface="Arial" panose="020B0604020202020204" pitchFamily="34" charset="0"/>
              </a:rPr>
              <a:t> </a:t>
            </a:r>
            <a:r>
              <a:rPr lang="en-ID" i="0" dirty="0" err="1">
                <a:effectLst/>
                <a:latin typeface="Arial" panose="020B0604020202020204" pitchFamily="34" charset="0"/>
              </a:rPr>
              <a:t>biasanya</a:t>
            </a:r>
            <a:r>
              <a:rPr lang="en-ID" i="0" dirty="0">
                <a:effectLst/>
                <a:latin typeface="Arial" panose="020B0604020202020204" pitchFamily="34" charset="0"/>
              </a:rPr>
              <a:t> </a:t>
            </a:r>
            <a:r>
              <a:rPr lang="en-ID" i="0" dirty="0" err="1">
                <a:effectLst/>
                <a:latin typeface="Arial" panose="020B0604020202020204" pitchFamily="34" charset="0"/>
              </a:rPr>
              <a:t>dengan</a:t>
            </a:r>
            <a:r>
              <a:rPr lang="en-ID" i="0" dirty="0">
                <a:effectLst/>
                <a:latin typeface="Arial" panose="020B0604020202020204" pitchFamily="34" charset="0"/>
              </a:rPr>
              <a:t> </a:t>
            </a:r>
            <a:r>
              <a:rPr lang="en-ID" i="0" dirty="0" err="1">
                <a:effectLst/>
                <a:latin typeface="Arial" panose="020B0604020202020204" pitchFamily="34" charset="0"/>
              </a:rPr>
              <a:t>suara</a:t>
            </a:r>
            <a:r>
              <a:rPr lang="en-ID" i="0" dirty="0">
                <a:effectLst/>
                <a:latin typeface="Arial" panose="020B0604020202020204" pitchFamily="34" charset="0"/>
              </a:rPr>
              <a:t> yang </a:t>
            </a:r>
            <a:r>
              <a:rPr lang="en-ID" i="0" dirty="0" err="1">
                <a:effectLst/>
                <a:latin typeface="Arial" panose="020B0604020202020204" pitchFamily="34" charset="0"/>
              </a:rPr>
              <a:t>tinggi</a:t>
            </a:r>
            <a:r>
              <a:rPr lang="en-ID" i="0" dirty="0">
                <a:effectLst/>
                <a:latin typeface="Arial" panose="020B0604020202020204" pitchFamily="34" charset="0"/>
              </a:rPr>
              <a:t>. Bagian yang </a:t>
            </a:r>
            <a:r>
              <a:rPr lang="en-ID" i="0" dirty="0" err="1">
                <a:effectLst/>
                <a:latin typeface="Arial" panose="020B0604020202020204" pitchFamily="34" charset="0"/>
              </a:rPr>
              <a:t>dinyanyikan</a:t>
            </a:r>
            <a:r>
              <a:rPr lang="en-ID" i="0" dirty="0">
                <a:effectLst/>
                <a:latin typeface="Arial" panose="020B0604020202020204" pitchFamily="34" charset="0"/>
              </a:rPr>
              <a:t> yang </a:t>
            </a:r>
            <a:r>
              <a:rPr lang="en-ID" i="0" dirty="0" err="1">
                <a:effectLst/>
                <a:latin typeface="Arial" panose="020B0604020202020204" pitchFamily="34" charset="0"/>
              </a:rPr>
              <a:t>pendek</a:t>
            </a:r>
            <a:r>
              <a:rPr lang="en-ID" i="0" dirty="0">
                <a:effectLst/>
                <a:latin typeface="Arial" panose="020B0604020202020204" pitchFamily="34" charset="0"/>
              </a:rPr>
              <a:t> juga </a:t>
            </a:r>
            <a:r>
              <a:rPr lang="en-ID" i="0" dirty="0" err="1">
                <a:effectLst/>
                <a:latin typeface="Arial" panose="020B0604020202020204" pitchFamily="34" charset="0"/>
              </a:rPr>
              <a:t>diserahkan</a:t>
            </a:r>
            <a:r>
              <a:rPr lang="en-ID" i="0" dirty="0">
                <a:effectLst/>
                <a:latin typeface="Arial" panose="020B0604020202020204" pitchFamily="34" charset="0"/>
              </a:rPr>
              <a:t> </a:t>
            </a:r>
            <a:r>
              <a:rPr lang="en-ID" i="0" dirty="0" err="1">
                <a:effectLst/>
                <a:latin typeface="Arial" panose="020B0604020202020204" pitchFamily="34" charset="0"/>
              </a:rPr>
              <a:t>ke</a:t>
            </a:r>
            <a:r>
              <a:rPr lang="en-ID" i="0" dirty="0">
                <a:effectLst/>
                <a:latin typeface="Arial" panose="020B0604020202020204" pitchFamily="34" charset="0"/>
              </a:rPr>
              <a:t> </a:t>
            </a:r>
            <a:r>
              <a:rPr lang="en-ID" i="0" dirty="0" err="1">
                <a:effectLst/>
                <a:latin typeface="Arial" panose="020B0604020202020204" pitchFamily="34" charset="0"/>
              </a:rPr>
              <a:t>sebagai</a:t>
            </a:r>
            <a:r>
              <a:rPr lang="en-ID" i="0" dirty="0">
                <a:effectLst/>
                <a:latin typeface="Arial" panose="020B0604020202020204" pitchFamily="34" charset="0"/>
              </a:rPr>
              <a:t> </a:t>
            </a:r>
            <a:r>
              <a:rPr lang="en-ID" i="1" dirty="0" err="1">
                <a:effectLst/>
                <a:latin typeface="Arial" panose="020B0604020202020204" pitchFamily="34" charset="0"/>
              </a:rPr>
              <a:t>ariosos</a:t>
            </a:r>
            <a:r>
              <a:rPr lang="en-ID" i="0" dirty="0">
                <a:effectLst/>
                <a:latin typeface="Arial" panose="020B0604020202020204" pitchFamily="34" charset="0"/>
              </a:rPr>
              <a:t>. Masing-masing </a:t>
            </a:r>
            <a:r>
              <a:rPr lang="en-ID" i="0" dirty="0" err="1">
                <a:effectLst/>
                <a:latin typeface="Arial" panose="020B0604020202020204" pitchFamily="34" charset="0"/>
              </a:rPr>
              <a:t>macam</a:t>
            </a:r>
            <a:r>
              <a:rPr lang="en-ID" i="0" dirty="0">
                <a:effectLst/>
                <a:latin typeface="Arial" panose="020B0604020202020204" pitchFamily="34" charset="0"/>
              </a:rPr>
              <a:t> </a:t>
            </a:r>
            <a:r>
              <a:rPr lang="en-ID" i="0" dirty="0" err="1">
                <a:effectLst/>
                <a:latin typeface="Arial" panose="020B0604020202020204" pitchFamily="34" charset="0"/>
              </a:rPr>
              <a:t>nyanyian</a:t>
            </a:r>
            <a:r>
              <a:rPr lang="en-ID" i="0" dirty="0">
                <a:effectLst/>
                <a:latin typeface="Arial" panose="020B0604020202020204" pitchFamily="34" charset="0"/>
              </a:rPr>
              <a:t> </a:t>
            </a:r>
            <a:r>
              <a:rPr lang="en-ID" i="0" dirty="0" err="1">
                <a:effectLst/>
                <a:latin typeface="Arial" panose="020B0604020202020204" pitchFamily="34" charset="0"/>
              </a:rPr>
              <a:t>ditemani</a:t>
            </a:r>
            <a:r>
              <a:rPr lang="en-ID" i="0" dirty="0">
                <a:effectLst/>
                <a:latin typeface="Arial" panose="020B0604020202020204" pitchFamily="34" charset="0"/>
              </a:rPr>
              <a:t> di </a:t>
            </a:r>
            <a:r>
              <a:rPr lang="en-ID" i="0" dirty="0" err="1">
                <a:effectLst/>
                <a:latin typeface="Arial" panose="020B0604020202020204" pitchFamily="34" charset="0"/>
              </a:rPr>
              <a:t>samping</a:t>
            </a:r>
            <a:r>
              <a:rPr lang="en-ID" i="0" dirty="0">
                <a:effectLst/>
                <a:latin typeface="Arial" panose="020B0604020202020204" pitchFamily="34" charset="0"/>
              </a:rPr>
              <a:t> </a:t>
            </a:r>
            <a:r>
              <a:rPr lang="en-ID" i="0" dirty="0" err="1">
                <a:effectLst/>
                <a:latin typeface="Arial" panose="020B0604020202020204" pitchFamily="34" charset="0"/>
              </a:rPr>
              <a:t>alat</a:t>
            </a:r>
            <a:r>
              <a:rPr lang="en-ID" i="0" dirty="0">
                <a:effectLst/>
                <a:latin typeface="Arial" panose="020B0604020202020204" pitchFamily="34" charset="0"/>
              </a:rPr>
              <a:t> </a:t>
            </a:r>
            <a:r>
              <a:rPr lang="en-ID" i="0" dirty="0" err="1">
                <a:effectLst/>
                <a:latin typeface="Arial" panose="020B0604020202020204" pitchFamily="34" charset="0"/>
              </a:rPr>
              <a:t>musik</a:t>
            </a:r>
            <a:r>
              <a:rPr lang="en-ID" i="0" dirty="0">
                <a:effectLst/>
                <a:latin typeface="Arial" panose="020B0604020202020204" pitchFamily="34" charset="0"/>
              </a:rPr>
              <a:t>. Peran-</a:t>
            </a:r>
            <a:r>
              <a:rPr lang="en-ID" i="0" dirty="0" err="1">
                <a:effectLst/>
                <a:latin typeface="Arial" panose="020B0604020202020204" pitchFamily="34" charset="0"/>
              </a:rPr>
              <a:t>peran</a:t>
            </a:r>
            <a:r>
              <a:rPr lang="en-ID" i="0" dirty="0">
                <a:effectLst/>
                <a:latin typeface="Arial" panose="020B0604020202020204" pitchFamily="34" charset="0"/>
              </a:rPr>
              <a:t> yang </a:t>
            </a:r>
            <a:r>
              <a:rPr lang="en-ID" i="0" dirty="0" err="1">
                <a:effectLst/>
                <a:latin typeface="Arial" panose="020B0604020202020204" pitchFamily="34" charset="0"/>
              </a:rPr>
              <a:t>dibawakan</a:t>
            </a:r>
            <a:r>
              <a:rPr lang="en-ID" i="0" dirty="0">
                <a:effectLst/>
                <a:latin typeface="Arial" panose="020B0604020202020204" pitchFamily="34" charset="0"/>
              </a:rPr>
              <a:t> </a:t>
            </a:r>
            <a:r>
              <a:rPr lang="en-ID" i="0" dirty="0" err="1">
                <a:effectLst/>
                <a:latin typeface="Arial" panose="020B0604020202020204" pitchFamily="34" charset="0"/>
              </a:rPr>
              <a:t>penyanyi</a:t>
            </a:r>
            <a:r>
              <a:rPr lang="en-ID" i="0" dirty="0">
                <a:effectLst/>
                <a:latin typeface="Arial" panose="020B0604020202020204" pitchFamily="34" charset="0"/>
              </a:rPr>
              <a:t> opera </a:t>
            </a:r>
            <a:r>
              <a:rPr lang="en-ID" i="0" dirty="0" err="1">
                <a:effectLst/>
                <a:latin typeface="Arial" panose="020B0604020202020204" pitchFamily="34" charset="0"/>
              </a:rPr>
              <a:t>ditentukan</a:t>
            </a:r>
            <a:r>
              <a:rPr lang="en-ID" i="0" dirty="0">
                <a:effectLst/>
                <a:latin typeface="Arial" panose="020B0604020202020204" pitchFamily="34" charset="0"/>
              </a:rPr>
              <a:t> oleh "</a:t>
            </a:r>
            <a:r>
              <a:rPr lang="en-ID" i="0" dirty="0" err="1">
                <a:effectLst/>
                <a:latin typeface="Arial" panose="020B0604020202020204" pitchFamily="34" charset="0"/>
              </a:rPr>
              <a:t>fach</a:t>
            </a:r>
            <a:r>
              <a:rPr lang="en-ID" i="0" dirty="0">
                <a:effectLst/>
                <a:latin typeface="Arial" panose="020B0604020202020204" pitchFamily="34" charset="0"/>
              </a:rPr>
              <a:t>" </a:t>
            </a:r>
            <a:r>
              <a:rPr lang="en-ID" i="0" dirty="0" err="1">
                <a:effectLst/>
                <a:latin typeface="Arial" panose="020B0604020202020204" pitchFamily="34" charset="0"/>
              </a:rPr>
              <a:t>penyanyi</a:t>
            </a:r>
            <a:r>
              <a:rPr lang="en-ID" i="0" dirty="0">
                <a:effectLst/>
                <a:latin typeface="Arial" panose="020B0604020202020204" pitchFamily="34" charset="0"/>
              </a:rPr>
              <a:t> </a:t>
            </a:r>
            <a:r>
              <a:rPr lang="en-ID" i="0" dirty="0" err="1">
                <a:effectLst/>
                <a:latin typeface="Arial" panose="020B0604020202020204" pitchFamily="34" charset="0"/>
              </a:rPr>
              <a:t>tersebut</a:t>
            </a:r>
            <a:r>
              <a:rPr lang="en-ID" i="0" dirty="0">
                <a:effectLst/>
                <a:latin typeface="Arial" panose="020B0604020202020204" pitchFamily="34" charset="0"/>
              </a:rPr>
              <a:t>. </a:t>
            </a:r>
            <a:r>
              <a:rPr lang="en-ID" i="0" dirty="0" err="1">
                <a:effectLst/>
                <a:latin typeface="Arial" panose="020B0604020202020204" pitchFamily="34" charset="0"/>
              </a:rPr>
              <a:t>Fach</a:t>
            </a:r>
            <a:r>
              <a:rPr lang="en-ID" i="0" dirty="0">
                <a:effectLst/>
                <a:latin typeface="Arial" panose="020B0604020202020204" pitchFamily="34" charset="0"/>
              </a:rPr>
              <a:t> pada </a:t>
            </a:r>
            <a:r>
              <a:rPr lang="en-ID" i="0" dirty="0" err="1">
                <a:effectLst/>
                <a:latin typeface="Arial" panose="020B0604020202020204" pitchFamily="34" charset="0"/>
              </a:rPr>
              <a:t>penyanyi</a:t>
            </a:r>
            <a:r>
              <a:rPr lang="en-ID" i="0" dirty="0">
                <a:effectLst/>
                <a:latin typeface="Arial" panose="020B0604020202020204" pitchFamily="34" charset="0"/>
              </a:rPr>
              <a:t> </a:t>
            </a:r>
            <a:r>
              <a:rPr lang="en-ID" i="0" dirty="0" err="1">
                <a:effectLst/>
                <a:latin typeface="Arial" panose="020B0604020202020204" pitchFamily="34" charset="0"/>
              </a:rPr>
              <a:t>pria</a:t>
            </a:r>
            <a:r>
              <a:rPr lang="en-ID" i="0" dirty="0">
                <a:effectLst/>
                <a:latin typeface="Arial" panose="020B0604020202020204" pitchFamily="34" charset="0"/>
              </a:rPr>
              <a:t> </a:t>
            </a:r>
            <a:r>
              <a:rPr lang="en-ID" i="0" dirty="0" err="1">
                <a:effectLst/>
                <a:latin typeface="Arial" panose="020B0604020202020204" pitchFamily="34" charset="0"/>
              </a:rPr>
              <a:t>dapat</a:t>
            </a:r>
            <a:r>
              <a:rPr lang="en-ID" i="0" dirty="0">
                <a:effectLst/>
                <a:latin typeface="Arial" panose="020B0604020202020204" pitchFamily="34" charset="0"/>
              </a:rPr>
              <a:t> </a:t>
            </a:r>
            <a:r>
              <a:rPr lang="en-ID" i="0" dirty="0" err="1">
                <a:effectLst/>
                <a:latin typeface="Arial" panose="020B0604020202020204" pitchFamily="34" charset="0"/>
              </a:rPr>
              <a:t>dibedakan</a:t>
            </a:r>
            <a:r>
              <a:rPr lang="en-ID" i="0" dirty="0">
                <a:effectLst/>
                <a:latin typeface="Arial" panose="020B0604020202020204" pitchFamily="34" charset="0"/>
              </a:rPr>
              <a:t> </a:t>
            </a:r>
            <a:r>
              <a:rPr lang="en-ID" i="0" dirty="0" err="1">
                <a:effectLst/>
                <a:latin typeface="Arial" panose="020B0604020202020204" pitchFamily="34" charset="0"/>
              </a:rPr>
              <a:t>menjadi</a:t>
            </a:r>
            <a:r>
              <a:rPr lang="en-ID" i="0" dirty="0">
                <a:effectLst/>
                <a:latin typeface="Arial" panose="020B0604020202020204" pitchFamily="34" charset="0"/>
              </a:rPr>
              <a:t> "tenor", " baritone", dan "bass". </a:t>
            </a:r>
            <a:r>
              <a:rPr lang="en-ID" i="0" dirty="0" err="1">
                <a:effectLst/>
                <a:latin typeface="Arial" panose="020B0604020202020204" pitchFamily="34" charset="0"/>
              </a:rPr>
              <a:t>Untuk</a:t>
            </a:r>
            <a:r>
              <a:rPr lang="en-ID" i="0" dirty="0">
                <a:effectLst/>
                <a:latin typeface="Arial" panose="020B0604020202020204" pitchFamily="34" charset="0"/>
              </a:rPr>
              <a:t> </a:t>
            </a:r>
            <a:r>
              <a:rPr lang="en-ID" i="0" dirty="0" err="1">
                <a:effectLst/>
                <a:latin typeface="Arial" panose="020B0604020202020204" pitchFamily="34" charset="0"/>
              </a:rPr>
              <a:t>penyanyi</a:t>
            </a:r>
            <a:r>
              <a:rPr lang="en-ID" i="0" dirty="0">
                <a:effectLst/>
                <a:latin typeface="Arial" panose="020B0604020202020204" pitchFamily="34" charset="0"/>
              </a:rPr>
              <a:t> </a:t>
            </a:r>
            <a:r>
              <a:rPr lang="en-ID" i="0" dirty="0" err="1">
                <a:effectLst/>
                <a:latin typeface="Arial" panose="020B0604020202020204" pitchFamily="34" charset="0"/>
              </a:rPr>
              <a:t>wanita</a:t>
            </a:r>
            <a:r>
              <a:rPr lang="en-ID" i="0" dirty="0">
                <a:effectLst/>
                <a:latin typeface="Arial" panose="020B0604020202020204" pitchFamily="34" charset="0"/>
              </a:rPr>
              <a:t> "soprano", " mezzo-soprano", dan "contralto".</a:t>
            </a:r>
          </a:p>
          <a:p>
            <a:pPr algn="l"/>
            <a:r>
              <a:rPr lang="en-ID" i="0" dirty="0">
                <a:effectLst/>
                <a:latin typeface="Arial" panose="020B0604020202020204" pitchFamily="34" charset="0"/>
              </a:rPr>
              <a:t>Masing-masing </a:t>
            </a:r>
            <a:r>
              <a:rPr lang="en-ID" i="0" dirty="0" err="1">
                <a:effectLst/>
                <a:latin typeface="Arial" panose="020B0604020202020204" pitchFamily="34" charset="0"/>
              </a:rPr>
              <a:t>fach</a:t>
            </a:r>
            <a:r>
              <a:rPr lang="en-ID" i="0" dirty="0">
                <a:effectLst/>
                <a:latin typeface="Arial" panose="020B0604020202020204" pitchFamily="34" charset="0"/>
              </a:rPr>
              <a:t> </a:t>
            </a:r>
            <a:r>
              <a:rPr lang="en-ID" i="0" dirty="0" err="1">
                <a:effectLst/>
                <a:latin typeface="Arial" panose="020B0604020202020204" pitchFamily="34" charset="0"/>
              </a:rPr>
              <a:t>ini</a:t>
            </a:r>
            <a:r>
              <a:rPr lang="en-ID" i="0" dirty="0">
                <a:effectLst/>
                <a:latin typeface="Arial" panose="020B0604020202020204" pitchFamily="34" charset="0"/>
              </a:rPr>
              <a:t> </a:t>
            </a:r>
            <a:r>
              <a:rPr lang="en-ID" i="0" dirty="0" err="1">
                <a:effectLst/>
                <a:latin typeface="Arial" panose="020B0604020202020204" pitchFamily="34" charset="0"/>
              </a:rPr>
              <a:t>mempunyai</a:t>
            </a:r>
            <a:r>
              <a:rPr lang="en-ID" i="0" dirty="0">
                <a:effectLst/>
                <a:latin typeface="Arial" panose="020B0604020202020204" pitchFamily="34" charset="0"/>
              </a:rPr>
              <a:t> sub-</a:t>
            </a:r>
            <a:r>
              <a:rPr lang="en-ID" i="0" dirty="0" err="1">
                <a:effectLst/>
                <a:latin typeface="Arial" panose="020B0604020202020204" pitchFamily="34" charset="0"/>
              </a:rPr>
              <a:t>bagian</a:t>
            </a:r>
            <a:r>
              <a:rPr lang="en-ID" i="0" dirty="0">
                <a:effectLst/>
                <a:latin typeface="Arial" panose="020B0604020202020204" pitchFamily="34" charset="0"/>
              </a:rPr>
              <a:t>, </a:t>
            </a:r>
            <a:r>
              <a:rPr lang="en-ID" i="0" dirty="0" err="1">
                <a:effectLst/>
                <a:latin typeface="Arial" panose="020B0604020202020204" pitchFamily="34" charset="0"/>
              </a:rPr>
              <a:t>seperti</a:t>
            </a:r>
            <a:r>
              <a:rPr lang="en-ID" i="0" dirty="0">
                <a:effectLst/>
                <a:latin typeface="Arial" panose="020B0604020202020204" pitchFamily="34" charset="0"/>
              </a:rPr>
              <a:t> </a:t>
            </a:r>
            <a:r>
              <a:rPr lang="en-ID" i="1" dirty="0">
                <a:effectLst/>
                <a:latin typeface="Arial" panose="020B0604020202020204" pitchFamily="34" charset="0"/>
              </a:rPr>
              <a:t>coloratura/leggiero</a:t>
            </a:r>
            <a:r>
              <a:rPr lang="en-ID" i="0" dirty="0">
                <a:effectLst/>
                <a:latin typeface="Arial" panose="020B0604020202020204" pitchFamily="34" charset="0"/>
              </a:rPr>
              <a:t>, "lyric</a:t>
            </a:r>
            <a:r>
              <a:rPr lang="en-ID" i="1" dirty="0">
                <a:effectLst/>
                <a:latin typeface="Arial" panose="020B0604020202020204" pitchFamily="34" charset="0"/>
              </a:rPr>
              <a:t>, "spinto</a:t>
            </a:r>
            <a:r>
              <a:rPr lang="en-ID" i="0" dirty="0">
                <a:effectLst/>
                <a:latin typeface="Arial" panose="020B0604020202020204" pitchFamily="34" charset="0"/>
              </a:rPr>
              <a:t>, dan "dramatic". </a:t>
            </a:r>
            <a:r>
              <a:rPr lang="en-ID" i="0" dirty="0" err="1">
                <a:effectLst/>
                <a:latin typeface="Arial" panose="020B0604020202020204" pitchFamily="34" charset="0"/>
              </a:rPr>
              <a:t>Penyanyi</a:t>
            </a:r>
            <a:r>
              <a:rPr lang="en-ID" i="0" dirty="0">
                <a:effectLst/>
                <a:latin typeface="Arial" panose="020B0604020202020204" pitchFamily="34" charset="0"/>
              </a:rPr>
              <a:t> </a:t>
            </a:r>
            <a:r>
              <a:rPr lang="en-ID" i="1" dirty="0" err="1">
                <a:effectLst/>
                <a:latin typeface="Arial" panose="020B0604020202020204" pitchFamily="34" charset="0"/>
              </a:rPr>
              <a:t>sopran</a:t>
            </a:r>
            <a:r>
              <a:rPr lang="en-ID" i="0" dirty="0">
                <a:effectLst/>
                <a:latin typeface="Arial" panose="020B0604020202020204" pitchFamily="34" charset="0"/>
              </a:rPr>
              <a:t> yang </a:t>
            </a:r>
            <a:r>
              <a:rPr lang="en-ID" i="0" dirty="0" err="1">
                <a:effectLst/>
                <a:latin typeface="Arial" panose="020B0604020202020204" pitchFamily="34" charset="0"/>
              </a:rPr>
              <a:t>menghubungkan</a:t>
            </a:r>
            <a:r>
              <a:rPr lang="en-ID" i="0" dirty="0">
                <a:effectLst/>
                <a:latin typeface="Arial" panose="020B0604020202020204" pitchFamily="34" charset="0"/>
              </a:rPr>
              <a:t> </a:t>
            </a:r>
            <a:r>
              <a:rPr lang="en-ID" i="0" dirty="0" err="1">
                <a:effectLst/>
                <a:latin typeface="Arial" panose="020B0604020202020204" pitchFamily="34" charset="0"/>
              </a:rPr>
              <a:t>suara</a:t>
            </a:r>
            <a:r>
              <a:rPr lang="en-ID" i="0" dirty="0">
                <a:effectLst/>
                <a:latin typeface="Arial" panose="020B0604020202020204" pitchFamily="34" charset="0"/>
              </a:rPr>
              <a:t> </a:t>
            </a:r>
            <a:r>
              <a:rPr lang="en-ID" i="0" dirty="0" err="1">
                <a:effectLst/>
                <a:latin typeface="Arial" panose="020B0604020202020204" pitchFamily="34" charset="0"/>
              </a:rPr>
              <a:t>penyanyi</a:t>
            </a:r>
            <a:r>
              <a:rPr lang="en-ID" i="0" dirty="0">
                <a:effectLst/>
                <a:latin typeface="Arial" panose="020B0604020202020204" pitchFamily="34" charset="0"/>
              </a:rPr>
              <a:t> </a:t>
            </a:r>
            <a:r>
              <a:rPr lang="en-ID" i="0" dirty="0" err="1">
                <a:effectLst/>
                <a:latin typeface="Arial" panose="020B0604020202020204" pitchFamily="34" charset="0"/>
              </a:rPr>
              <a:t>dengan</a:t>
            </a:r>
            <a:r>
              <a:rPr lang="en-ID" i="0" dirty="0">
                <a:effectLst/>
                <a:latin typeface="Arial" panose="020B0604020202020204" pitchFamily="34" charset="0"/>
              </a:rPr>
              <a:t> </a:t>
            </a:r>
            <a:r>
              <a:rPr lang="en-ID" i="0" dirty="0" err="1">
                <a:effectLst/>
                <a:latin typeface="Arial" panose="020B0604020202020204" pitchFamily="34" charset="0"/>
              </a:rPr>
              <a:t>tugas</a:t>
            </a:r>
            <a:r>
              <a:rPr lang="en-ID" i="0" dirty="0">
                <a:effectLst/>
                <a:latin typeface="Arial" panose="020B0604020202020204" pitchFamily="34" charset="0"/>
              </a:rPr>
              <a:t> paling </a:t>
            </a:r>
            <a:r>
              <a:rPr lang="en-ID" i="0" dirty="0" err="1">
                <a:effectLst/>
                <a:latin typeface="Arial" panose="020B0604020202020204" pitchFamily="34" charset="0"/>
              </a:rPr>
              <a:t>cocok</a:t>
            </a:r>
            <a:r>
              <a:rPr lang="en-ID" i="0" dirty="0">
                <a:effectLst/>
                <a:latin typeface="Arial" panose="020B0604020202020204" pitchFamily="34" charset="0"/>
              </a:rPr>
              <a:t> </a:t>
            </a:r>
            <a:r>
              <a:rPr lang="en-ID" i="0" dirty="0" err="1">
                <a:effectLst/>
                <a:latin typeface="Arial" panose="020B0604020202020204" pitchFamily="34" charset="0"/>
              </a:rPr>
              <a:t>untuk</a:t>
            </a:r>
            <a:r>
              <a:rPr lang="en-ID" i="0" dirty="0">
                <a:effectLst/>
                <a:latin typeface="Arial" panose="020B0604020202020204" pitchFamily="34" charset="0"/>
              </a:rPr>
              <a:t> </a:t>
            </a:r>
            <a:r>
              <a:rPr lang="en-ID" i="0" dirty="0" err="1">
                <a:effectLst/>
                <a:latin typeface="Arial" panose="020B0604020202020204" pitchFamily="34" charset="0"/>
              </a:rPr>
              <a:t>warna</a:t>
            </a:r>
            <a:r>
              <a:rPr lang="en-ID" i="0" dirty="0">
                <a:effectLst/>
                <a:latin typeface="Arial" panose="020B0604020202020204" pitchFamily="34" charset="0"/>
              </a:rPr>
              <a:t> nada </a:t>
            </a:r>
            <a:r>
              <a:rPr lang="en-ID" i="0" dirty="0" err="1">
                <a:effectLst/>
                <a:latin typeface="Arial" panose="020B0604020202020204" pitchFamily="34" charset="0"/>
              </a:rPr>
              <a:t>suara</a:t>
            </a:r>
            <a:r>
              <a:rPr lang="en-ID" i="0" dirty="0">
                <a:effectLst/>
                <a:latin typeface="Arial" panose="020B0604020202020204" pitchFamily="34" charset="0"/>
              </a:rPr>
              <a:t> dan </a:t>
            </a:r>
            <a:r>
              <a:rPr lang="en-ID" i="0" dirty="0" err="1">
                <a:effectLst/>
                <a:latin typeface="Arial" panose="020B0604020202020204" pitchFamily="34" charset="0"/>
              </a:rPr>
              <a:t>kualitas</a:t>
            </a:r>
            <a:r>
              <a:rPr lang="en-ID" i="0" dirty="0">
                <a:effectLst/>
                <a:latin typeface="Arial" panose="020B0604020202020204" pitchFamily="34" charset="0"/>
              </a:rPr>
              <a:t>.</a:t>
            </a:r>
          </a:p>
          <a:p>
            <a:pPr algn="l"/>
            <a:r>
              <a:rPr lang="en-ID" i="0" strike="noStrike" dirty="0" err="1">
                <a:effectLst/>
                <a:latin typeface="Arial" panose="020B0604020202020204" pitchFamily="34" charset="0"/>
                <a:hlinkClick r:id="rId6" tooltip="Seni visua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Seni</a:t>
            </a:r>
            <a:r>
              <a:rPr lang="en-ID" i="0" strike="noStrike" dirty="0">
                <a:effectLst/>
                <a:latin typeface="Arial" panose="020B0604020202020204" pitchFamily="34" charset="0"/>
                <a:hlinkClick r:id="rId6" tooltip="Seni visua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visual</a:t>
            </a:r>
            <a:r>
              <a:rPr lang="en-ID" i="0" dirty="0">
                <a:effectLst/>
                <a:latin typeface="Arial" panose="020B0604020202020204" pitchFamily="34" charset="0"/>
              </a:rPr>
              <a:t>, </a:t>
            </a:r>
            <a:r>
              <a:rPr lang="en-ID" i="0" dirty="0" err="1">
                <a:effectLst/>
                <a:latin typeface="Arial" panose="020B0604020202020204" pitchFamily="34" charset="0"/>
              </a:rPr>
              <a:t>seperti</a:t>
            </a:r>
            <a:r>
              <a:rPr lang="en-ID" i="0" dirty="0">
                <a:effectLst/>
                <a:latin typeface="Arial" panose="020B0604020202020204" pitchFamily="34" charset="0"/>
              </a:rPr>
              <a:t> </a:t>
            </a:r>
            <a:r>
              <a:rPr lang="en-ID" i="0" u="none" strike="noStrike" dirty="0" err="1">
                <a:effectLst/>
                <a:latin typeface="Arial" panose="020B0604020202020204" pitchFamily="34" charset="0"/>
                <a:hlinkClick r:id="rId7" tooltip="Meluki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melukis</a:t>
            </a:r>
            <a:r>
              <a:rPr lang="en-ID" i="0" dirty="0">
                <a:effectLst/>
                <a:latin typeface="Arial" panose="020B0604020202020204" pitchFamily="34" charset="0"/>
              </a:rPr>
              <a:t>, </a:t>
            </a:r>
            <a:r>
              <a:rPr lang="en-ID" i="0" dirty="0" err="1">
                <a:effectLst/>
                <a:latin typeface="Arial" panose="020B0604020202020204" pitchFamily="34" charset="0"/>
              </a:rPr>
              <a:t>dilaksanakan</a:t>
            </a:r>
            <a:r>
              <a:rPr lang="en-ID" i="0" dirty="0">
                <a:effectLst/>
                <a:latin typeface="Arial" panose="020B0604020202020204" pitchFamily="34" charset="0"/>
              </a:rPr>
              <a:t> </a:t>
            </a:r>
            <a:r>
              <a:rPr lang="en-ID" i="0" dirty="0" err="1">
                <a:effectLst/>
                <a:latin typeface="Arial" panose="020B0604020202020204" pitchFamily="34" charset="0"/>
              </a:rPr>
              <a:t>untuk</a:t>
            </a:r>
            <a:r>
              <a:rPr lang="en-ID" i="0" dirty="0">
                <a:effectLst/>
                <a:latin typeface="Arial" panose="020B0604020202020204" pitchFamily="34" charset="0"/>
              </a:rPr>
              <a:t> </a:t>
            </a:r>
            <a:r>
              <a:rPr lang="en-ID" i="0" dirty="0" err="1">
                <a:effectLst/>
                <a:latin typeface="Arial" panose="020B0604020202020204" pitchFamily="34" charset="0"/>
              </a:rPr>
              <a:t>membuat</a:t>
            </a:r>
            <a:r>
              <a:rPr lang="en-ID" i="0" dirty="0">
                <a:effectLst/>
                <a:latin typeface="Arial" panose="020B0604020202020204" pitchFamily="34" charset="0"/>
              </a:rPr>
              <a:t> </a:t>
            </a:r>
            <a:r>
              <a:rPr lang="en-ID" i="0" dirty="0" err="1">
                <a:effectLst/>
                <a:latin typeface="Arial" panose="020B0604020202020204" pitchFamily="34" charset="0"/>
              </a:rPr>
              <a:t>tontonan</a:t>
            </a:r>
            <a:r>
              <a:rPr lang="en-ID" i="0" dirty="0">
                <a:effectLst/>
                <a:latin typeface="Arial" panose="020B0604020202020204" pitchFamily="34" charset="0"/>
              </a:rPr>
              <a:t> visual di </a:t>
            </a:r>
            <a:r>
              <a:rPr lang="en-ID" i="0" dirty="0" err="1">
                <a:effectLst/>
                <a:latin typeface="Arial" panose="020B0604020202020204" pitchFamily="34" charset="0"/>
              </a:rPr>
              <a:t>panggung</a:t>
            </a:r>
            <a:r>
              <a:rPr lang="en-ID" i="0" dirty="0">
                <a:effectLst/>
                <a:latin typeface="Arial" panose="020B0604020202020204" pitchFamily="34" charset="0"/>
              </a:rPr>
              <a:t>, yang </a:t>
            </a:r>
            <a:r>
              <a:rPr lang="en-ID" i="0" dirty="0" err="1">
                <a:effectLst/>
                <a:latin typeface="Arial" panose="020B0604020202020204" pitchFamily="34" charset="0"/>
              </a:rPr>
              <a:t>dianggap</a:t>
            </a:r>
            <a:r>
              <a:rPr lang="en-ID" i="0" dirty="0">
                <a:effectLst/>
                <a:latin typeface="Arial" panose="020B0604020202020204" pitchFamily="34" charset="0"/>
              </a:rPr>
              <a:t> </a:t>
            </a:r>
            <a:r>
              <a:rPr lang="en-ID" i="0" dirty="0" err="1">
                <a:effectLst/>
                <a:latin typeface="Arial" panose="020B0604020202020204" pitchFamily="34" charset="0"/>
              </a:rPr>
              <a:t>sebagai</a:t>
            </a:r>
            <a:r>
              <a:rPr lang="en-ID" i="0" dirty="0">
                <a:effectLst/>
                <a:latin typeface="Arial" panose="020B0604020202020204" pitchFamily="34" charset="0"/>
              </a:rPr>
              <a:t> </a:t>
            </a:r>
            <a:r>
              <a:rPr lang="en-ID" i="0" dirty="0" err="1">
                <a:effectLst/>
                <a:latin typeface="Arial" panose="020B0604020202020204" pitchFamily="34" charset="0"/>
              </a:rPr>
              <a:t>sebagian</a:t>
            </a:r>
            <a:r>
              <a:rPr lang="en-ID" i="0" dirty="0">
                <a:effectLst/>
                <a:latin typeface="Arial" panose="020B0604020202020204" pitchFamily="34" charset="0"/>
              </a:rPr>
              <a:t> </a:t>
            </a:r>
            <a:r>
              <a:rPr lang="en-ID" i="0" dirty="0" err="1">
                <a:effectLst/>
                <a:latin typeface="Arial" panose="020B0604020202020204" pitchFamily="34" charset="0"/>
              </a:rPr>
              <a:t>penting</a:t>
            </a:r>
            <a:r>
              <a:rPr lang="en-ID" i="0" dirty="0">
                <a:effectLst/>
                <a:latin typeface="Arial" panose="020B0604020202020204" pitchFamily="34" charset="0"/>
              </a:rPr>
              <a:t> </a:t>
            </a:r>
            <a:r>
              <a:rPr lang="en-ID" i="0" dirty="0" err="1">
                <a:effectLst/>
                <a:latin typeface="Arial" panose="020B0604020202020204" pitchFamily="34" charset="0"/>
              </a:rPr>
              <a:t>pentasan</a:t>
            </a:r>
            <a:r>
              <a:rPr lang="en-ID" i="0" dirty="0">
                <a:effectLst/>
                <a:latin typeface="Arial" panose="020B0604020202020204" pitchFamily="34" charset="0"/>
              </a:rPr>
              <a:t> </a:t>
            </a:r>
            <a:r>
              <a:rPr lang="en-ID" i="0" dirty="0" err="1">
                <a:effectLst/>
                <a:latin typeface="Arial" panose="020B0604020202020204" pitchFamily="34" charset="0"/>
              </a:rPr>
              <a:t>panggung</a:t>
            </a:r>
            <a:r>
              <a:rPr lang="en-ID" i="0" dirty="0">
                <a:effectLst/>
                <a:latin typeface="Arial" panose="020B0604020202020204" pitchFamily="34" charset="0"/>
              </a:rPr>
              <a:t>.</a:t>
            </a:r>
          </a:p>
          <a:p>
            <a:pPr algn="l"/>
            <a:r>
              <a:rPr lang="en-ID" i="0" dirty="0" err="1">
                <a:effectLst/>
                <a:latin typeface="Arial" panose="020B0604020202020204" pitchFamily="34" charset="0"/>
              </a:rPr>
              <a:t>Akhirnya</a:t>
            </a:r>
            <a:r>
              <a:rPr lang="en-ID" i="0" dirty="0">
                <a:effectLst/>
                <a:latin typeface="Arial" panose="020B0604020202020204" pitchFamily="34" charset="0"/>
              </a:rPr>
              <a:t>, </a:t>
            </a:r>
            <a:r>
              <a:rPr lang="en-ID" i="0" dirty="0" err="1">
                <a:effectLst/>
                <a:latin typeface="Arial" panose="020B0604020202020204" pitchFamily="34" charset="0"/>
              </a:rPr>
              <a:t>menari</a:t>
            </a:r>
            <a:r>
              <a:rPr lang="en-ID" i="0" dirty="0">
                <a:effectLst/>
                <a:latin typeface="Arial" panose="020B0604020202020204" pitchFamily="34" charset="0"/>
              </a:rPr>
              <a:t> </a:t>
            </a:r>
            <a:r>
              <a:rPr lang="en-ID" i="0" dirty="0" err="1">
                <a:effectLst/>
                <a:latin typeface="Arial" panose="020B0604020202020204" pitchFamily="34" charset="0"/>
              </a:rPr>
              <a:t>sering</a:t>
            </a:r>
            <a:r>
              <a:rPr lang="en-ID" i="0" dirty="0">
                <a:effectLst/>
                <a:latin typeface="Arial" panose="020B0604020202020204" pitchFamily="34" charset="0"/>
              </a:rPr>
              <a:t> </a:t>
            </a:r>
            <a:r>
              <a:rPr lang="en-ID" i="0" dirty="0" err="1">
                <a:effectLst/>
                <a:latin typeface="Arial" panose="020B0604020202020204" pitchFamily="34" charset="0"/>
              </a:rPr>
              <a:t>dianggap</a:t>
            </a:r>
            <a:r>
              <a:rPr lang="en-ID" i="0" dirty="0">
                <a:effectLst/>
                <a:latin typeface="Arial" panose="020B0604020202020204" pitchFamily="34" charset="0"/>
              </a:rPr>
              <a:t> </a:t>
            </a:r>
            <a:r>
              <a:rPr lang="en-ID" i="0" dirty="0" err="1">
                <a:effectLst/>
                <a:latin typeface="Arial" panose="020B0604020202020204" pitchFamily="34" charset="0"/>
              </a:rPr>
              <a:t>bagian</a:t>
            </a:r>
            <a:r>
              <a:rPr lang="en-ID" i="0" dirty="0">
                <a:effectLst/>
                <a:latin typeface="Arial" panose="020B0604020202020204" pitchFamily="34" charset="0"/>
              </a:rPr>
              <a:t> </a:t>
            </a:r>
            <a:r>
              <a:rPr lang="en-ID" i="0" dirty="0" err="1">
                <a:effectLst/>
                <a:latin typeface="Arial" panose="020B0604020202020204" pitchFamily="34" charset="0"/>
              </a:rPr>
              <a:t>dari</a:t>
            </a:r>
            <a:r>
              <a:rPr lang="en-ID" i="0" dirty="0">
                <a:effectLst/>
                <a:latin typeface="Arial" panose="020B0604020202020204" pitchFamily="34" charset="0"/>
              </a:rPr>
              <a:t> </a:t>
            </a:r>
            <a:r>
              <a:rPr lang="en-ID" i="0" dirty="0" err="1">
                <a:effectLst/>
                <a:latin typeface="Arial" panose="020B0604020202020204" pitchFamily="34" charset="0"/>
              </a:rPr>
              <a:t>pementasan</a:t>
            </a:r>
            <a:r>
              <a:rPr lang="en-ID" i="0" dirty="0">
                <a:effectLst/>
                <a:latin typeface="Arial" panose="020B0604020202020204" pitchFamily="34" charset="0"/>
              </a:rPr>
              <a:t> opera. Oleh </a:t>
            </a:r>
            <a:r>
              <a:rPr lang="en-ID" i="0" dirty="0" err="1">
                <a:effectLst/>
                <a:latin typeface="Arial" panose="020B0604020202020204" pitchFamily="34" charset="0"/>
              </a:rPr>
              <a:t>karena</a:t>
            </a:r>
            <a:r>
              <a:rPr lang="en-ID" i="0" dirty="0">
                <a:effectLst/>
                <a:latin typeface="Arial" panose="020B0604020202020204" pitchFamily="34" charset="0"/>
              </a:rPr>
              <a:t> </a:t>
            </a:r>
            <a:r>
              <a:rPr lang="en-ID" i="0" dirty="0" err="1">
                <a:effectLst/>
                <a:latin typeface="Arial" panose="020B0604020202020204" pitchFamily="34" charset="0"/>
              </a:rPr>
              <a:t>itu</a:t>
            </a:r>
            <a:r>
              <a:rPr lang="en-ID" i="0" dirty="0">
                <a:effectLst/>
                <a:latin typeface="Arial" panose="020B0604020202020204" pitchFamily="34" charset="0"/>
              </a:rPr>
              <a:t>, </a:t>
            </a:r>
            <a:r>
              <a:rPr lang="en-ID" i="0" dirty="0" err="1">
                <a:effectLst/>
                <a:latin typeface="Arial" panose="020B0604020202020204" pitchFamily="34" charset="0"/>
              </a:rPr>
              <a:t>terkenal</a:t>
            </a:r>
            <a:r>
              <a:rPr lang="en-ID" i="0" dirty="0">
                <a:effectLst/>
                <a:latin typeface="Arial" panose="020B0604020202020204" pitchFamily="34" charset="0"/>
              </a:rPr>
              <a:t> opera </a:t>
            </a:r>
            <a:r>
              <a:rPr lang="en-ID" i="0" dirty="0" err="1">
                <a:effectLst/>
                <a:latin typeface="Arial" panose="020B0604020202020204" pitchFamily="34" charset="0"/>
              </a:rPr>
              <a:t>penggubah</a:t>
            </a:r>
            <a:r>
              <a:rPr lang="en-ID" i="0" dirty="0">
                <a:effectLst/>
                <a:latin typeface="Arial" panose="020B0604020202020204" pitchFamily="34" charset="0"/>
              </a:rPr>
              <a:t> </a:t>
            </a:r>
            <a:r>
              <a:rPr lang="en-ID" i="0" u="none" strike="noStrike" dirty="0">
                <a:effectLst/>
                <a:latin typeface="Arial" panose="020B0604020202020204" pitchFamily="34" charset="0"/>
                <a:hlinkClick r:id="rId8" tooltip="Richard Wagner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Richard Wagner</a:t>
            </a:r>
            <a:r>
              <a:rPr lang="en-ID" i="0" dirty="0">
                <a:effectLst/>
                <a:latin typeface="Arial" panose="020B0604020202020204" pitchFamily="34" charset="0"/>
              </a:rPr>
              <a:t> </a:t>
            </a:r>
            <a:r>
              <a:rPr lang="en-ID" i="0" dirty="0" err="1">
                <a:effectLst/>
                <a:latin typeface="Arial" panose="020B0604020202020204" pitchFamily="34" charset="0"/>
              </a:rPr>
              <a:t>menunjuk</a:t>
            </a:r>
            <a:r>
              <a:rPr lang="en-ID" i="0" dirty="0">
                <a:effectLst/>
                <a:latin typeface="Arial" panose="020B0604020202020204" pitchFamily="34" charset="0"/>
              </a:rPr>
              <a:t> </a:t>
            </a:r>
            <a:r>
              <a:rPr lang="en-ID" i="0" dirty="0" err="1">
                <a:effectLst/>
                <a:latin typeface="Arial" panose="020B0604020202020204" pitchFamily="34" charset="0"/>
              </a:rPr>
              <a:t>kepada</a:t>
            </a:r>
            <a:r>
              <a:rPr lang="en-ID" i="0" dirty="0">
                <a:effectLst/>
                <a:latin typeface="Arial" panose="020B0604020202020204" pitchFamily="34" charset="0"/>
              </a:rPr>
              <a:t> </a:t>
            </a:r>
            <a:r>
              <a:rPr lang="en-ID" i="0" dirty="0" err="1">
                <a:effectLst/>
                <a:latin typeface="Arial" panose="020B0604020202020204" pitchFamily="34" charset="0"/>
              </a:rPr>
              <a:t>gaya</a:t>
            </a:r>
            <a:r>
              <a:rPr lang="en-ID" i="0" dirty="0">
                <a:effectLst/>
                <a:latin typeface="Arial" panose="020B0604020202020204" pitchFamily="34" charset="0"/>
              </a:rPr>
              <a:t> </a:t>
            </a:r>
            <a:r>
              <a:rPr lang="en-ID" i="0" dirty="0" err="1">
                <a:effectLst/>
                <a:latin typeface="Arial" panose="020B0604020202020204" pitchFamily="34" charset="0"/>
              </a:rPr>
              <a:t>sebagai</a:t>
            </a:r>
            <a:r>
              <a:rPr lang="en-ID" i="0" dirty="0">
                <a:effectLst/>
                <a:latin typeface="Arial" panose="020B0604020202020204" pitchFamily="34" charset="0"/>
              </a:rPr>
              <a:t> </a:t>
            </a:r>
            <a:r>
              <a:rPr lang="en-ID" i="1" u="none" strike="noStrike" dirty="0">
                <a:effectLst/>
                <a:latin typeface="Arial" panose="020B0604020202020204" pitchFamily="34" charset="0"/>
                <a:hlinkClick r:id="rId9" tooltip="Gesamtkunstwerk (halaman belum tersedia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Gesamtkunstwerk</a:t>
            </a:r>
            <a:r>
              <a:rPr lang="en-ID" i="0" dirty="0">
                <a:effectLst/>
                <a:latin typeface="Arial" panose="020B0604020202020204" pitchFamily="34" charset="0"/>
              </a:rPr>
              <a:t>, </a:t>
            </a:r>
            <a:r>
              <a:rPr lang="en-ID" i="0" dirty="0" err="1">
                <a:effectLst/>
                <a:latin typeface="Arial" panose="020B0604020202020204" pitchFamily="34" charset="0"/>
              </a:rPr>
              <a:t>atau</a:t>
            </a:r>
            <a:r>
              <a:rPr lang="en-ID" i="0" dirty="0">
                <a:effectLst/>
                <a:latin typeface="Arial" panose="020B0604020202020204" pitchFamily="34" charset="0"/>
              </a:rPr>
              <a:t> </a:t>
            </a:r>
            <a:r>
              <a:rPr lang="en-ID" i="0" dirty="0" err="1">
                <a:effectLst/>
                <a:latin typeface="Arial" panose="020B0604020202020204" pitchFamily="34" charset="0"/>
              </a:rPr>
              <a:t>karya</a:t>
            </a:r>
            <a:r>
              <a:rPr lang="en-ID" i="0" dirty="0">
                <a:effectLst/>
                <a:latin typeface="Arial" panose="020B0604020202020204" pitchFamily="34" charset="0"/>
              </a:rPr>
              <a:t> </a:t>
            </a:r>
            <a:r>
              <a:rPr lang="en-ID" i="0" dirty="0" err="1">
                <a:effectLst/>
                <a:latin typeface="Arial" panose="020B0604020202020204" pitchFamily="34" charset="0"/>
              </a:rPr>
              <a:t>seni</a:t>
            </a:r>
            <a:r>
              <a:rPr lang="en-ID" i="0" dirty="0">
                <a:effectLst/>
                <a:latin typeface="Arial" panose="020B0604020202020204" pitchFamily="34" charset="0"/>
              </a:rPr>
              <a:t> </a:t>
            </a:r>
            <a:r>
              <a:rPr lang="en-ID" i="0" dirty="0" err="1">
                <a:effectLst/>
                <a:latin typeface="Arial" panose="020B0604020202020204" pitchFamily="34" charset="0"/>
              </a:rPr>
              <a:t>satu</a:t>
            </a:r>
            <a:r>
              <a:rPr lang="en-ID" i="0" dirty="0">
                <a:effectLst/>
                <a:latin typeface="Arial" panose="020B0604020202020204" pitchFamily="34" charset="0"/>
              </a:rPr>
              <a:t> </a:t>
            </a:r>
            <a:r>
              <a:rPr lang="en-ID" i="0" dirty="0" err="1">
                <a:effectLst/>
                <a:latin typeface="Arial" panose="020B0604020202020204" pitchFamily="34" charset="0"/>
              </a:rPr>
              <a:t>padu</a:t>
            </a:r>
            <a:r>
              <a:rPr lang="en-ID" i="0" dirty="0">
                <a:effectLst/>
                <a:latin typeface="Arial" panose="020B0604020202020204" pitchFamily="34" charset="0"/>
              </a:rPr>
              <a:t>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04291332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769</TotalTime>
  <Words>1096</Words>
  <Application>Microsoft Office PowerPoint</Application>
  <PresentationFormat>Widescreen</PresentationFormat>
  <Paragraphs>24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Gill Sans MT</vt:lpstr>
      <vt:lpstr>Linux Libertine</vt:lpstr>
      <vt:lpstr>ProximaNova</vt:lpstr>
      <vt:lpstr>Gallery</vt:lpstr>
      <vt:lpstr>Drama tari dan musik</vt:lpstr>
      <vt:lpstr>Pengertian Drama</vt:lpstr>
      <vt:lpstr>Struktur drama</vt:lpstr>
      <vt:lpstr>Jenis Drama</vt:lpstr>
      <vt:lpstr>Drama musical/teater musikal</vt:lpstr>
      <vt:lpstr>PowerPoint Presentation</vt:lpstr>
      <vt:lpstr>Opera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Drama tari dan musik</dc:title>
  <dc:creator>palupi</dc:creator>
  <cp:lastModifiedBy>palupi</cp:lastModifiedBy>
  <cp:revision>4</cp:revision>
  <dcterms:created xsi:type="dcterms:W3CDTF">2021-04-18T13:44:00Z</dcterms:created>
  <dcterms:modified xsi:type="dcterms:W3CDTF">2021-04-19T02:33:52Z</dcterms:modified>
</cp:coreProperties>
</file>