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10/15/2018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10/15/2018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10/15/2018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BAGAIMANA AGAMA MENJAMIN KEBAHAGIAAN?</a:t>
            </a:r>
          </a:p>
        </p:txBody>
      </p:sp>
      <p:sp>
        <p:nvSpPr>
          <p:cNvPr id="3" name="Subtitle 2"/>
          <p:cNvSpPr>
            <a:spLocks noGrp="1"/>
          </p:cNvSpPr>
          <p:nvPr>
            <p:ph type="subTitle" idx="1"/>
          </p:nvPr>
        </p:nvSpPr>
        <p:spPr/>
        <p:txBody>
          <a:bodyPr/>
          <a:lstStyle/>
          <a:p>
            <a:r>
              <a:rPr lang="id-ID" dirty="0" smtClean="0"/>
              <a:t>BAB 3</a:t>
            </a:r>
            <a:endParaRPr lang="id-ID" dirty="0"/>
          </a:p>
        </p:txBody>
      </p:sp>
    </p:spTree>
    <p:extLst>
      <p:ext uri="{BB962C8B-B14F-4D97-AF65-F5344CB8AC3E}">
        <p14:creationId xmlns:p14="http://schemas.microsoft.com/office/powerpoint/2010/main" val="302087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8558"/>
          </a:xfrm>
        </p:spPr>
        <p:txBody>
          <a:bodyPr>
            <a:normAutofit fontScale="90000"/>
          </a:bodyPr>
          <a:lstStyle/>
          <a:p>
            <a:r>
              <a:rPr lang="id-ID" dirty="0"/>
              <a:t/>
            </a:r>
            <a:br>
              <a:rPr lang="id-ID" dirty="0"/>
            </a:br>
            <a:r>
              <a:rPr lang="id-ID" dirty="0" smtClean="0"/>
              <a:t>faktor-faktor yang merusak hati</a:t>
            </a:r>
            <a:endParaRPr lang="id-ID" dirty="0"/>
          </a:p>
        </p:txBody>
      </p:sp>
      <p:sp>
        <p:nvSpPr>
          <p:cNvPr id="3" name="Content Placeholder 2"/>
          <p:cNvSpPr>
            <a:spLocks noGrp="1"/>
          </p:cNvSpPr>
          <p:nvPr>
            <p:ph idx="1"/>
          </p:nvPr>
        </p:nvSpPr>
        <p:spPr/>
        <p:txBody>
          <a:bodyPr/>
          <a:lstStyle/>
          <a:p>
            <a:r>
              <a:rPr lang="id-ID" dirty="0"/>
              <a:t>beberapa   sebab   yang   dapat   merusak   hati   manusia sehingga fungsi hati terganggu dan menjadi tidak normal alias sakit. Untuk menjawab persoalan ini, Anda dapat menelusurinya dalam kitab Thibb </a:t>
            </a:r>
            <a:r>
              <a:rPr lang="id-ID" dirty="0" smtClean="0"/>
              <a:t>al-Qulūb:</a:t>
            </a:r>
          </a:p>
          <a:p>
            <a:r>
              <a:rPr lang="nn-NO" dirty="0"/>
              <a:t>1.   Banyak bergaul dengan orang-orang yang tidak baik</a:t>
            </a:r>
            <a:r>
              <a:rPr lang="nn-NO" dirty="0" smtClean="0"/>
              <a:t>.</a:t>
            </a:r>
            <a:endParaRPr lang="id-ID" dirty="0" smtClean="0"/>
          </a:p>
          <a:p>
            <a:r>
              <a:rPr lang="id-ID" dirty="0"/>
              <a:t>Allah menyatakan, “Teman-teman pada hari itu sebagian mereka atas sebagian menjadi musuh kecuali orang-orang yang bertakwa” (QS Al-Ahzab/33: 67).</a:t>
            </a:r>
            <a:endParaRPr lang="id-ID" dirty="0" smtClean="0"/>
          </a:p>
          <a:p>
            <a:r>
              <a:rPr lang="id-ID" dirty="0"/>
              <a:t>2.   At-Tamannī (berangan-angan</a:t>
            </a:r>
            <a:r>
              <a:rPr lang="id-ID" dirty="0" smtClean="0"/>
              <a:t>).</a:t>
            </a:r>
          </a:p>
          <a:p>
            <a:r>
              <a:rPr lang="id-ID" dirty="0"/>
              <a:t>Rasulullah bersabda, “Orang yang cerdik adalah orang yang menundukan nafsunya dan beramal untuk bekal setelah kematiannya. Dan orang lemah adalah orang yang keinginannya mengikuti nafsunya dan berangan-angan kosong terhadap Allah Swt.” (HR Ad-Daruqutni). </a:t>
            </a:r>
          </a:p>
        </p:txBody>
      </p:sp>
    </p:spTree>
    <p:extLst>
      <p:ext uri="{BB962C8B-B14F-4D97-AF65-F5344CB8AC3E}">
        <p14:creationId xmlns:p14="http://schemas.microsoft.com/office/powerpoint/2010/main" val="3721115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8558"/>
          </a:xfrm>
        </p:spPr>
        <p:txBody>
          <a:bodyPr>
            <a:normAutofit fontScale="90000"/>
          </a:bodyPr>
          <a:lstStyle/>
          <a:p>
            <a:r>
              <a:rPr lang="id-ID" dirty="0"/>
              <a:t/>
            </a:r>
            <a:br>
              <a:rPr lang="id-ID" dirty="0"/>
            </a:br>
            <a:r>
              <a:rPr lang="id-ID" dirty="0" smtClean="0"/>
              <a:t>faktor-faktor yang merusak hati</a:t>
            </a:r>
            <a:endParaRPr lang="id-ID" dirty="0"/>
          </a:p>
        </p:txBody>
      </p:sp>
      <p:sp>
        <p:nvSpPr>
          <p:cNvPr id="3" name="Content Placeholder 2"/>
          <p:cNvSpPr>
            <a:spLocks noGrp="1"/>
          </p:cNvSpPr>
          <p:nvPr>
            <p:ph idx="1"/>
          </p:nvPr>
        </p:nvSpPr>
        <p:spPr/>
        <p:txBody>
          <a:bodyPr>
            <a:normAutofit lnSpcReduction="10000"/>
          </a:bodyPr>
          <a:lstStyle/>
          <a:p>
            <a:r>
              <a:rPr lang="id-ID" dirty="0"/>
              <a:t>beberapa   sebab   yang   dapat   merusak   hati   manusia sehingga fungsi hati terganggu dan menjadi tidak normal alias sakit. Untuk menjawab persoalan ini, Anda dapat menelusurinya dalam kitab Thibb </a:t>
            </a:r>
            <a:r>
              <a:rPr lang="id-ID" dirty="0" smtClean="0"/>
              <a:t>al-Qulūb:</a:t>
            </a:r>
          </a:p>
          <a:p>
            <a:r>
              <a:rPr lang="id-ID" dirty="0" smtClean="0"/>
              <a:t>3. </a:t>
            </a:r>
            <a:r>
              <a:rPr lang="fi-FI" dirty="0"/>
              <a:t>Menggantungkan diri kepada selain </a:t>
            </a:r>
            <a:r>
              <a:rPr lang="fi-FI" dirty="0" smtClean="0"/>
              <a:t>Allah</a:t>
            </a:r>
            <a:endParaRPr lang="id-ID" dirty="0" smtClean="0"/>
          </a:p>
          <a:p>
            <a:r>
              <a:rPr lang="fi-FI" dirty="0"/>
              <a:t>”Mereka menjadikan ilah selain Allah agar mereka memberikan kemuliaan. Sekali kali-kali tidak, mereka akan mengingkari karena diibadahi dan mereka akan menjadi musuh.” (QS Maryam/8: 82). </a:t>
            </a:r>
            <a:endParaRPr lang="id-ID" dirty="0" smtClean="0"/>
          </a:p>
          <a:p>
            <a:r>
              <a:rPr lang="id-ID" dirty="0"/>
              <a:t>4. Asy-Syab‟u (terlalu kenyang</a:t>
            </a:r>
            <a:r>
              <a:rPr lang="id-ID" dirty="0" smtClean="0"/>
              <a:t>)</a:t>
            </a:r>
          </a:p>
          <a:p>
            <a:r>
              <a:rPr lang="fi-FI" dirty="0"/>
              <a:t>Nabi Muhammad bersabda, “Tidaklah Anak Adam memenuhi wadah yang lebih jelek nilainya daripada memenuhi perutnya dengan makan. Cukuplah bagi Anak Adam beberapa suap makanan saja sekedar dapat menegakan tulang-tulang yang ada pada tubuhnya untuk salat, Kalau tidak boleh tidak, maka adalah satu pertiga untuk makan, satu pertiga untuk minum, dan satu pertiga untuk bernafas.” (HR Tirmizi).</a:t>
            </a:r>
          </a:p>
          <a:p>
            <a:endParaRPr lang="fi-FI" dirty="0"/>
          </a:p>
          <a:p>
            <a:endParaRPr lang="id-ID" dirty="0" smtClean="0"/>
          </a:p>
        </p:txBody>
      </p:sp>
    </p:spTree>
    <p:extLst>
      <p:ext uri="{BB962C8B-B14F-4D97-AF65-F5344CB8AC3E}">
        <p14:creationId xmlns:p14="http://schemas.microsoft.com/office/powerpoint/2010/main" val="3540279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8558"/>
          </a:xfrm>
        </p:spPr>
        <p:txBody>
          <a:bodyPr>
            <a:normAutofit fontScale="90000"/>
          </a:bodyPr>
          <a:lstStyle/>
          <a:p>
            <a:r>
              <a:rPr lang="id-ID" dirty="0"/>
              <a:t/>
            </a:r>
            <a:br>
              <a:rPr lang="id-ID" dirty="0"/>
            </a:br>
            <a:r>
              <a:rPr lang="id-ID" dirty="0" smtClean="0"/>
              <a:t>faktor-faktor yang merusak hati</a:t>
            </a:r>
            <a:endParaRPr lang="id-ID" dirty="0"/>
          </a:p>
        </p:txBody>
      </p:sp>
      <p:sp>
        <p:nvSpPr>
          <p:cNvPr id="3" name="Content Placeholder 2"/>
          <p:cNvSpPr>
            <a:spLocks noGrp="1"/>
          </p:cNvSpPr>
          <p:nvPr>
            <p:ph idx="1"/>
          </p:nvPr>
        </p:nvSpPr>
        <p:spPr/>
        <p:txBody>
          <a:bodyPr>
            <a:normAutofit fontScale="92500" lnSpcReduction="10000"/>
          </a:bodyPr>
          <a:lstStyle/>
          <a:p>
            <a:r>
              <a:rPr lang="id-ID" dirty="0"/>
              <a:t>beberapa   sebab   yang   dapat   merusak   hati   manusia sehingga fungsi hati terganggu dan menjadi tidak normal alias sakit. Untuk menjawab persoalan ini, Anda dapat menelusurinya dalam kitab Thibb </a:t>
            </a:r>
            <a:r>
              <a:rPr lang="id-ID" dirty="0" smtClean="0"/>
              <a:t>al-Qulūb:</a:t>
            </a:r>
          </a:p>
          <a:p>
            <a:r>
              <a:rPr lang="fi-FI" dirty="0"/>
              <a:t>5.   Terlalu banyak </a:t>
            </a:r>
            <a:r>
              <a:rPr lang="fi-FI" dirty="0" smtClean="0"/>
              <a:t>tidur</a:t>
            </a:r>
            <a:endParaRPr lang="id-ID" dirty="0" smtClean="0"/>
          </a:p>
          <a:p>
            <a:r>
              <a:rPr lang="fi-FI" dirty="0"/>
              <a:t>Banyak tidur dapat mematikan hati, memberatkan badan, menyia-nyiakan waktu, dan dapat menimbulkan kelupaan dan kemalasan. Sungguh pun demikian, tidak selamanya tidur itu </a:t>
            </a:r>
            <a:r>
              <a:rPr lang="fi-FI" dirty="0" smtClean="0"/>
              <a:t>buruk</a:t>
            </a:r>
            <a:endParaRPr lang="id-ID" dirty="0" smtClean="0"/>
          </a:p>
          <a:p>
            <a:r>
              <a:rPr lang="fi-FI" dirty="0"/>
              <a:t>6.   Berlebihan melihat hal-hal yang tidak berguna</a:t>
            </a:r>
          </a:p>
          <a:p>
            <a:r>
              <a:rPr lang="fi-FI" dirty="0"/>
              <a:t>Berlebihan melihat hal-hal yang tidak berguna dapat berpengaruh terhadap kesucian hati. Fitnah itu awalnya dari pandangan mata, sebagaimana disebutkan dalam hadis bahwa “Pandangan mata itu adalah racun yang dilepas dari panah Iblis. Barang siapa dapat mengendalikan matanya karena Allah, maka Allah  akan  memberinya  kenikmatan  yang  ia  rasakan  dalam hatinya sampai pada hari yang ia bertemu dengan-Nya. Peristiwa besar biasanya berawal dari kelebihan pandangan, betapa banyak pandangan yang berakibat kerugian besar yang tak terkirakan.</a:t>
            </a:r>
          </a:p>
          <a:p>
            <a:endParaRPr lang="fi-FI" dirty="0"/>
          </a:p>
          <a:p>
            <a:endParaRPr lang="id-ID" dirty="0" smtClean="0"/>
          </a:p>
        </p:txBody>
      </p:sp>
    </p:spTree>
    <p:extLst>
      <p:ext uri="{BB962C8B-B14F-4D97-AF65-F5344CB8AC3E}">
        <p14:creationId xmlns:p14="http://schemas.microsoft.com/office/powerpoint/2010/main" val="1681371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395470" y="1094704"/>
            <a:ext cx="7302322" cy="4932609"/>
          </a:xfrm>
          <a:prstGeom prst="rect">
            <a:avLst/>
          </a:prstGeom>
        </p:spPr>
      </p:pic>
    </p:spTree>
    <p:extLst>
      <p:ext uri="{BB962C8B-B14F-4D97-AF65-F5344CB8AC3E}">
        <p14:creationId xmlns:p14="http://schemas.microsoft.com/office/powerpoint/2010/main" val="872040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8558"/>
          </a:xfrm>
        </p:spPr>
        <p:txBody>
          <a:bodyPr>
            <a:normAutofit fontScale="90000"/>
          </a:bodyPr>
          <a:lstStyle/>
          <a:p>
            <a:r>
              <a:rPr lang="id-ID" dirty="0"/>
              <a:t/>
            </a:r>
            <a:br>
              <a:rPr lang="id-ID" dirty="0"/>
            </a:br>
            <a:r>
              <a:rPr lang="id-ID" dirty="0" smtClean="0"/>
              <a:t>faktor-faktor yang merusak hati</a:t>
            </a:r>
            <a:endParaRPr lang="id-ID" dirty="0"/>
          </a:p>
        </p:txBody>
      </p:sp>
      <p:sp>
        <p:nvSpPr>
          <p:cNvPr id="3" name="Content Placeholder 2"/>
          <p:cNvSpPr>
            <a:spLocks noGrp="1"/>
          </p:cNvSpPr>
          <p:nvPr>
            <p:ph idx="1"/>
          </p:nvPr>
        </p:nvSpPr>
        <p:spPr/>
        <p:txBody>
          <a:bodyPr>
            <a:normAutofit/>
          </a:bodyPr>
          <a:lstStyle/>
          <a:p>
            <a:r>
              <a:rPr lang="id-ID" dirty="0"/>
              <a:t>beberapa   sebab   yang   dapat   merusak   hati   manusia sehingga fungsi hati terganggu dan menjadi tidak normal alias sakit. Untuk menjawab persoalan ini, Anda dapat menelusurinya dalam kitab Thibb </a:t>
            </a:r>
            <a:r>
              <a:rPr lang="id-ID" dirty="0" smtClean="0"/>
              <a:t>al-Qulūb:</a:t>
            </a:r>
          </a:p>
          <a:p>
            <a:r>
              <a:rPr lang="id-ID" dirty="0" smtClean="0"/>
              <a:t>7. </a:t>
            </a:r>
            <a:r>
              <a:rPr lang="fi-FI" dirty="0" smtClean="0"/>
              <a:t>Berlebihan </a:t>
            </a:r>
            <a:r>
              <a:rPr lang="fi-FI" dirty="0"/>
              <a:t>dalam </a:t>
            </a:r>
            <a:r>
              <a:rPr lang="fi-FI" dirty="0" smtClean="0"/>
              <a:t>berbicara</a:t>
            </a:r>
            <a:endParaRPr lang="id-ID" dirty="0" smtClean="0"/>
          </a:p>
          <a:p>
            <a:r>
              <a:rPr lang="fi-FI" dirty="0" smtClean="0"/>
              <a:t>Berlebihan </a:t>
            </a:r>
            <a:r>
              <a:rPr lang="fi-FI" dirty="0"/>
              <a:t>dalam berbicara dapat membuka pintu-pintu kejelekan dan tempat masuknya setan. Mengendalikan berlebihan bicara dapat menutup pintu-pintu itu. Dalam hadis riwayat Tirmizi disebutkan, “Ada seorang sahabat Anshar meninggal. Sebagian sahabat berkata, „bahagialah dia‟. Lalu Nabi Muhammad berkata,</a:t>
            </a:r>
          </a:p>
          <a:p>
            <a:r>
              <a:rPr lang="fi-FI" dirty="0"/>
              <a:t>„Apa  yang kamu  ketahui  tentang  dia?  Siapa  tahu  ia  berbicara mengenai hal-hal yang tidak ada gunanya, atau ia pelit dengan apa yang tidak berguna baginya?‟”</a:t>
            </a:r>
          </a:p>
          <a:p>
            <a:endParaRPr lang="fi-FI" dirty="0"/>
          </a:p>
          <a:p>
            <a:endParaRPr lang="id-ID" dirty="0" smtClean="0"/>
          </a:p>
        </p:txBody>
      </p:sp>
    </p:spTree>
    <p:extLst>
      <p:ext uri="{BB962C8B-B14F-4D97-AF65-F5344CB8AC3E}">
        <p14:creationId xmlns:p14="http://schemas.microsoft.com/office/powerpoint/2010/main" val="42790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itu bahagia?</a:t>
            </a:r>
            <a:endParaRPr lang="id-ID"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s-ES" sz="3200" dirty="0" err="1"/>
              <a:t>Menurut</a:t>
            </a:r>
            <a:r>
              <a:rPr lang="es-ES" sz="3200" dirty="0"/>
              <a:t>  Al-</a:t>
            </a:r>
            <a:r>
              <a:rPr lang="es-ES" sz="3200" dirty="0" err="1"/>
              <a:t>Alusi</a:t>
            </a:r>
            <a:r>
              <a:rPr lang="es-ES" sz="3200" dirty="0"/>
              <a:t>  </a:t>
            </a:r>
            <a:r>
              <a:rPr lang="es-ES" sz="3200" dirty="0" err="1"/>
              <a:t>bahagia</a:t>
            </a:r>
            <a:r>
              <a:rPr lang="es-ES" sz="3200" dirty="0"/>
              <a:t>  </a:t>
            </a:r>
            <a:r>
              <a:rPr lang="es-ES" sz="3200" dirty="0" err="1"/>
              <a:t>adalah</a:t>
            </a:r>
            <a:r>
              <a:rPr lang="es-ES" sz="3200" dirty="0"/>
              <a:t>  </a:t>
            </a:r>
            <a:r>
              <a:rPr lang="es-ES" sz="3200" dirty="0" err="1"/>
              <a:t>perasaan</a:t>
            </a:r>
            <a:r>
              <a:rPr lang="es-ES" sz="3200" dirty="0"/>
              <a:t>  </a:t>
            </a:r>
            <a:r>
              <a:rPr lang="es-ES" sz="3200" dirty="0" err="1"/>
              <a:t>senang</a:t>
            </a:r>
            <a:r>
              <a:rPr lang="es-ES" sz="3200" dirty="0"/>
              <a:t>  dan  </a:t>
            </a:r>
            <a:r>
              <a:rPr lang="es-ES" sz="3200" dirty="0" err="1"/>
              <a:t>gembira</a:t>
            </a:r>
            <a:r>
              <a:rPr lang="es-ES" sz="3200" dirty="0"/>
              <a:t> </a:t>
            </a:r>
            <a:r>
              <a:rPr lang="es-ES" sz="3200" dirty="0" err="1"/>
              <a:t>karena</a:t>
            </a:r>
            <a:r>
              <a:rPr lang="es-ES" sz="3200" dirty="0"/>
              <a:t> bisa </a:t>
            </a:r>
            <a:r>
              <a:rPr lang="es-ES" sz="3200" dirty="0" err="1"/>
              <a:t>mencapai</a:t>
            </a:r>
            <a:r>
              <a:rPr lang="es-ES" sz="3200" dirty="0"/>
              <a:t> </a:t>
            </a:r>
            <a:r>
              <a:rPr lang="es-ES" sz="3200" dirty="0" err="1"/>
              <a:t>keinginan</a:t>
            </a:r>
            <a:r>
              <a:rPr lang="es-ES" sz="3200" dirty="0"/>
              <a:t>/cita-cita yang </a:t>
            </a:r>
            <a:r>
              <a:rPr lang="es-ES" sz="3200" dirty="0" err="1"/>
              <a:t>dituju</a:t>
            </a:r>
            <a:r>
              <a:rPr lang="es-ES" sz="3200" dirty="0"/>
              <a:t> dan </a:t>
            </a:r>
            <a:r>
              <a:rPr lang="es-ES" sz="3200" dirty="0" err="1" smtClean="0"/>
              <a:t>diimpikan</a:t>
            </a:r>
            <a:r>
              <a:rPr lang="id-ID" sz="3200" dirty="0" smtClean="0"/>
              <a:t>.</a:t>
            </a:r>
          </a:p>
          <a:p>
            <a:pPr>
              <a:buFont typeface="Wingdings" panose="05000000000000000000" pitchFamily="2" charset="2"/>
              <a:buChar char="§"/>
            </a:pPr>
            <a:r>
              <a:rPr lang="id-ID" sz="3200" dirty="0"/>
              <a:t>Pendapat lain menyatakan bahwa bahagia atau kebahagiaan adalah tetap dalam kebaikan, atau masuk ke dalam kesenangan dan kesuksesan.</a:t>
            </a:r>
          </a:p>
          <a:p>
            <a:pPr>
              <a:buFont typeface="Wingdings" panose="05000000000000000000" pitchFamily="2" charset="2"/>
              <a:buChar char="§"/>
            </a:pPr>
            <a:endParaRPr lang="id-ID" sz="3200" dirty="0"/>
          </a:p>
          <a:p>
            <a:pPr>
              <a:buFont typeface="Wingdings" panose="05000000000000000000" pitchFamily="2" charset="2"/>
              <a:buChar char="§"/>
            </a:pPr>
            <a:endParaRPr lang="id-ID" sz="3200" dirty="0"/>
          </a:p>
        </p:txBody>
      </p:sp>
    </p:spTree>
    <p:extLst>
      <p:ext uri="{BB962C8B-B14F-4D97-AF65-F5344CB8AC3E}">
        <p14:creationId xmlns:p14="http://schemas.microsoft.com/office/powerpoint/2010/main" val="380944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Ekspresi kebahagiaan</a:t>
            </a:r>
            <a:endParaRPr lang="id-ID" dirty="0"/>
          </a:p>
        </p:txBody>
      </p:sp>
      <p:pic>
        <p:nvPicPr>
          <p:cNvPr id="4" name="Content Placeholder 3"/>
          <p:cNvPicPr>
            <a:picLocks noGrp="1" noChangeAspect="1"/>
          </p:cNvPicPr>
          <p:nvPr>
            <p:ph idx="1"/>
          </p:nvPr>
        </p:nvPicPr>
        <p:blipFill>
          <a:blip r:embed="rId2"/>
          <a:stretch>
            <a:fillRect/>
          </a:stretch>
        </p:blipFill>
        <p:spPr>
          <a:xfrm>
            <a:off x="2340449" y="2419530"/>
            <a:ext cx="7571428" cy="2876190"/>
          </a:xfrm>
          <a:prstGeom prst="rect">
            <a:avLst/>
          </a:prstGeom>
        </p:spPr>
      </p:pic>
    </p:spTree>
    <p:extLst>
      <p:ext uri="{BB962C8B-B14F-4D97-AF65-F5344CB8AC3E}">
        <p14:creationId xmlns:p14="http://schemas.microsoft.com/office/powerpoint/2010/main" val="308682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Bahagia bagi seorang muslim</a:t>
            </a:r>
            <a:endParaRPr lang="id-ID" dirty="0"/>
          </a:p>
        </p:txBody>
      </p:sp>
      <p:sp>
        <p:nvSpPr>
          <p:cNvPr id="3" name="Content Placeholder 2"/>
          <p:cNvSpPr>
            <a:spLocks noGrp="1"/>
          </p:cNvSpPr>
          <p:nvPr>
            <p:ph idx="1"/>
          </p:nvPr>
        </p:nvSpPr>
        <p:spPr/>
        <p:txBody>
          <a:bodyPr/>
          <a:lstStyle/>
          <a:p>
            <a:r>
              <a:rPr lang="id-ID" sz="2800" dirty="0"/>
              <a:t>Ibnul Qayyim al-Jauziyah berpendapat bahwa kebahagiaan  itu  adalah  perasaan  senang  dan tenteram  karena  hati sehat  dan  berfungsi  dengan  baik.  Hati  </a:t>
            </a:r>
            <a:r>
              <a:rPr lang="id-ID" sz="2800" dirty="0" smtClean="0"/>
              <a:t>yang sehat </a:t>
            </a:r>
            <a:r>
              <a:rPr lang="id-ID" sz="2800" dirty="0"/>
              <a:t>dan berfungsi dengan baik bisa berhubungan dengan Tuhan pemilik kebahagiaan. Pemilik kebahagiaan, kesuksesan, kekayaan, kemuliaan, ilmu, dan hikmah adalah Allah. Kebahagiaan dapat diraih kalau dekat dengan pemilik kebahagiaan itu sendiri yaitu Allah Swt.</a:t>
            </a:r>
          </a:p>
          <a:p>
            <a:endParaRPr lang="id-ID" dirty="0"/>
          </a:p>
        </p:txBody>
      </p:sp>
    </p:spTree>
    <p:extLst>
      <p:ext uri="{BB962C8B-B14F-4D97-AF65-F5344CB8AC3E}">
        <p14:creationId xmlns:p14="http://schemas.microsoft.com/office/powerpoint/2010/main" val="317048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Bahagia bagi seorang muslim</a:t>
            </a:r>
            <a:endParaRPr lang="id-ID" dirty="0"/>
          </a:p>
        </p:txBody>
      </p:sp>
      <p:sp>
        <p:nvSpPr>
          <p:cNvPr id="3" name="Content Placeholder 2"/>
          <p:cNvSpPr>
            <a:spLocks noGrp="1"/>
          </p:cNvSpPr>
          <p:nvPr>
            <p:ph idx="1"/>
          </p:nvPr>
        </p:nvSpPr>
        <p:spPr/>
        <p:txBody>
          <a:bodyPr>
            <a:normAutofit/>
          </a:bodyPr>
          <a:lstStyle/>
          <a:p>
            <a:r>
              <a:rPr lang="id-ID" sz="2800" dirty="0"/>
              <a:t>Dalam kitab Mīzānul „Amal,  Al-Ghazali menyebut bahwa </a:t>
            </a:r>
            <a:r>
              <a:rPr lang="id-ID" sz="2800" dirty="0" smtClean="0"/>
              <a:t>as-sa‟ādah </a:t>
            </a:r>
            <a:r>
              <a:rPr lang="id-ID" sz="2800" dirty="0"/>
              <a:t>(bahagia) terbagi dua, pertama bahagia hakiki; dan kedua, bahagia majasi. Bahagia hakiki adalah kebahagiaan ukhrawi, sedangkan kebahagiaan majasi adalah kebahagiaan duniawi. Kebahagiaan ukhrawi akan diperoleh dengan modal iman, ilmu, dan amal. </a:t>
            </a:r>
          </a:p>
        </p:txBody>
      </p:sp>
    </p:spTree>
    <p:extLst>
      <p:ext uri="{BB962C8B-B14F-4D97-AF65-F5344CB8AC3E}">
        <p14:creationId xmlns:p14="http://schemas.microsoft.com/office/powerpoint/2010/main" val="109177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a:t>
            </a:r>
            <a:endParaRPr lang="id-ID" dirty="0"/>
          </a:p>
        </p:txBody>
      </p:sp>
      <p:sp>
        <p:nvSpPr>
          <p:cNvPr id="3" name="Content Placeholder 2"/>
          <p:cNvSpPr>
            <a:spLocks noGrp="1"/>
          </p:cNvSpPr>
          <p:nvPr>
            <p:ph idx="1"/>
          </p:nvPr>
        </p:nvSpPr>
        <p:spPr/>
        <p:txBody>
          <a:bodyPr>
            <a:normAutofit/>
          </a:bodyPr>
          <a:lstStyle/>
          <a:p>
            <a:r>
              <a:rPr lang="id-ID" sz="2800" dirty="0" smtClean="0"/>
              <a:t>Bagaimana dengan orang yang atheis apakah mereka bisa bahagia?</a:t>
            </a:r>
            <a:endParaRPr lang="id-ID" sz="2800" dirty="0"/>
          </a:p>
        </p:txBody>
      </p:sp>
    </p:spTree>
    <p:extLst>
      <p:ext uri="{BB962C8B-B14F-4D97-AF65-F5344CB8AC3E}">
        <p14:creationId xmlns:p14="http://schemas.microsoft.com/office/powerpoint/2010/main" val="190992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69465"/>
          </a:xfrm>
        </p:spPr>
        <p:txBody>
          <a:bodyPr/>
          <a:lstStyle/>
          <a:p>
            <a:r>
              <a:rPr lang="id-ID" dirty="0" smtClean="0"/>
              <a:t>Cara meraih kebahagiaan</a:t>
            </a:r>
            <a:endParaRPr lang="id-ID" dirty="0"/>
          </a:p>
        </p:txBody>
      </p:sp>
      <p:sp>
        <p:nvSpPr>
          <p:cNvPr id="3" name="Content Placeholder 2"/>
          <p:cNvSpPr>
            <a:spLocks noGrp="1"/>
          </p:cNvSpPr>
          <p:nvPr>
            <p:ph idx="1"/>
          </p:nvPr>
        </p:nvSpPr>
        <p:spPr>
          <a:xfrm>
            <a:off x="1097280" y="1390918"/>
            <a:ext cx="10058400" cy="4478175"/>
          </a:xfrm>
        </p:spPr>
        <p:txBody>
          <a:bodyPr>
            <a:noAutofit/>
          </a:bodyPr>
          <a:lstStyle/>
          <a:p>
            <a:pPr algn="just"/>
            <a:r>
              <a:rPr lang="id-ID" sz="2400" dirty="0"/>
              <a:t>Karakteristik hati yang sehat </a:t>
            </a:r>
            <a:r>
              <a:rPr lang="id-ID" sz="2400" dirty="0" smtClean="0"/>
              <a:t>menurut Ibnul Qoyyim adalah </a:t>
            </a:r>
            <a:r>
              <a:rPr lang="id-ID" sz="2400" dirty="0"/>
              <a:t>sebagai berikut.</a:t>
            </a:r>
          </a:p>
          <a:p>
            <a:pPr algn="just"/>
            <a:r>
              <a:rPr lang="id-ID" sz="2400" dirty="0"/>
              <a:t>1.   Hati menerima makanan yang berfungsi sebagai nutrisi dan </a:t>
            </a:r>
            <a:r>
              <a:rPr lang="id-ID" sz="2400" dirty="0" smtClean="0"/>
              <a:t>obat. Adapun  </a:t>
            </a:r>
            <a:r>
              <a:rPr lang="id-ID" sz="2400" dirty="0"/>
              <a:t>makanan  yang  paling  bermanfaat  untuk  hati  adalah </a:t>
            </a:r>
            <a:r>
              <a:rPr lang="id-ID" sz="2400" dirty="0" smtClean="0"/>
              <a:t>makanan </a:t>
            </a:r>
            <a:r>
              <a:rPr lang="id-ID" sz="2400" dirty="0"/>
              <a:t>“iman”, sedangkan obat yang paling bermanfaat untuk hati adalah Al-Quran</a:t>
            </a:r>
            <a:r>
              <a:rPr lang="id-ID" sz="2400" dirty="0" smtClean="0"/>
              <a:t>.</a:t>
            </a:r>
          </a:p>
          <a:p>
            <a:pPr algn="just"/>
            <a:r>
              <a:rPr lang="id-ID" sz="2400" dirty="0" smtClean="0"/>
              <a:t>2. Selalu  </a:t>
            </a:r>
            <a:r>
              <a:rPr lang="id-ID" sz="2400" dirty="0"/>
              <a:t>berorientasi  ke  masa  depan  dan  akhirat.  Untuk  sukses pada masa depan, kita harus berjuang pada waktu sekarang. Orang yang mau berjuang pada waktu sekarang adalah pemilik masa depan, sedangkan yang tidak mau berjuang pada waktu sekarang  menjadi  pemilik  masa  lalu.  Nabi  Muhammad  saw. berkata kepada Abdullah bin Umar r.a. “Hiduplah kamu di muka bumi ini laksana orang asing atau orang yang sedang bepergian dan siapkan dirimu untuk menjadi ahli kubur.” (HR Bukhari). Ali bin Abi Thalib menyatakan bahwa dunia itu pergi meninggalkan kita, sedangkan akhirat datang menjemput kita.</a:t>
            </a:r>
          </a:p>
        </p:txBody>
      </p:sp>
    </p:spTree>
    <p:extLst>
      <p:ext uri="{BB962C8B-B14F-4D97-AF65-F5344CB8AC3E}">
        <p14:creationId xmlns:p14="http://schemas.microsoft.com/office/powerpoint/2010/main" val="103513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69465"/>
          </a:xfrm>
        </p:spPr>
        <p:txBody>
          <a:bodyPr/>
          <a:lstStyle/>
          <a:p>
            <a:r>
              <a:rPr lang="id-ID" dirty="0" smtClean="0"/>
              <a:t>Cara meraih kebahagiaan</a:t>
            </a:r>
            <a:endParaRPr lang="id-ID" dirty="0"/>
          </a:p>
        </p:txBody>
      </p:sp>
      <p:sp>
        <p:nvSpPr>
          <p:cNvPr id="3" name="Content Placeholder 2"/>
          <p:cNvSpPr>
            <a:spLocks noGrp="1"/>
          </p:cNvSpPr>
          <p:nvPr>
            <p:ph idx="1"/>
          </p:nvPr>
        </p:nvSpPr>
        <p:spPr>
          <a:xfrm>
            <a:off x="1097280" y="1390918"/>
            <a:ext cx="10058400" cy="4478175"/>
          </a:xfrm>
        </p:spPr>
        <p:txBody>
          <a:bodyPr>
            <a:noAutofit/>
          </a:bodyPr>
          <a:lstStyle/>
          <a:p>
            <a:pPr algn="just"/>
            <a:r>
              <a:rPr lang="id-ID" sz="2400" dirty="0"/>
              <a:t>Karakteristik hati yang sehat </a:t>
            </a:r>
            <a:r>
              <a:rPr lang="id-ID" sz="2400" dirty="0" smtClean="0"/>
              <a:t>menurut Ibnul Qoyyim adalah </a:t>
            </a:r>
            <a:r>
              <a:rPr lang="id-ID" sz="2400" dirty="0"/>
              <a:t>sebagai berikut.</a:t>
            </a:r>
          </a:p>
          <a:p>
            <a:pPr algn="just"/>
            <a:r>
              <a:rPr lang="id-ID" sz="2400" dirty="0"/>
              <a:t>3.   Selalu mendorong pemiliknya untuk kembali kepada </a:t>
            </a:r>
            <a:r>
              <a:rPr lang="id-ID" sz="2400" dirty="0" smtClean="0"/>
              <a:t>AllahTidak </a:t>
            </a:r>
            <a:r>
              <a:rPr lang="id-ID" sz="2400" dirty="0"/>
              <a:t>ada kehidupan, kebahagiaan, dan kenikmatan kecuali dengan rida-Nya dan dekat dengan-Nya. Berzikir kepada Allah adalah makanan pokoknya, rindu kepada Allah adalah kehidupan dan kenikmatannya.</a:t>
            </a:r>
          </a:p>
          <a:p>
            <a:pPr algn="just"/>
            <a:r>
              <a:rPr lang="id-ID" sz="2400" dirty="0"/>
              <a:t>4.   Tidak pernah lupa dari mengingat Allah (berzikir kepada Allah), </a:t>
            </a:r>
            <a:r>
              <a:rPr lang="id-ID" sz="2400" dirty="0" smtClean="0"/>
              <a:t>tidakberhenti </a:t>
            </a:r>
            <a:r>
              <a:rPr lang="id-ID" sz="2400" dirty="0"/>
              <a:t>berkhidmat kepada Allah, dan tidak merasa senang dengan selain Allah Swt.</a:t>
            </a:r>
          </a:p>
          <a:p>
            <a:pPr algn="just"/>
            <a:r>
              <a:rPr lang="id-ID" sz="2400" dirty="0"/>
              <a:t>5.   Jika sesaat saja lupa kepada Allah segera ia sadar dan kembali mendekat dan berzikir kepada-Nya</a:t>
            </a:r>
          </a:p>
          <a:p>
            <a:pPr algn="just"/>
            <a:endParaRPr lang="id-ID" sz="2400" dirty="0"/>
          </a:p>
        </p:txBody>
      </p:sp>
    </p:spTree>
    <p:extLst>
      <p:ext uri="{BB962C8B-B14F-4D97-AF65-F5344CB8AC3E}">
        <p14:creationId xmlns:p14="http://schemas.microsoft.com/office/powerpoint/2010/main" val="208782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69465"/>
          </a:xfrm>
        </p:spPr>
        <p:txBody>
          <a:bodyPr/>
          <a:lstStyle/>
          <a:p>
            <a:r>
              <a:rPr lang="id-ID" dirty="0" smtClean="0"/>
              <a:t>Cara meraih kebahagiaan</a:t>
            </a:r>
            <a:endParaRPr lang="id-ID" dirty="0"/>
          </a:p>
        </p:txBody>
      </p:sp>
      <p:sp>
        <p:nvSpPr>
          <p:cNvPr id="3" name="Content Placeholder 2"/>
          <p:cNvSpPr>
            <a:spLocks noGrp="1"/>
          </p:cNvSpPr>
          <p:nvPr>
            <p:ph idx="1"/>
          </p:nvPr>
        </p:nvSpPr>
        <p:spPr>
          <a:xfrm>
            <a:off x="1097280" y="1390918"/>
            <a:ext cx="10058400" cy="4478175"/>
          </a:xfrm>
        </p:spPr>
        <p:txBody>
          <a:bodyPr>
            <a:noAutofit/>
          </a:bodyPr>
          <a:lstStyle/>
          <a:p>
            <a:pPr algn="just"/>
            <a:r>
              <a:rPr lang="id-ID" sz="2400" dirty="0"/>
              <a:t>Karakteristik hati yang sehat </a:t>
            </a:r>
            <a:r>
              <a:rPr lang="id-ID" sz="2400" dirty="0" smtClean="0"/>
              <a:t>menurut Ibnul Qoyyim adalah </a:t>
            </a:r>
            <a:r>
              <a:rPr lang="id-ID" sz="2400" dirty="0"/>
              <a:t>sebagai berikut.</a:t>
            </a:r>
          </a:p>
          <a:p>
            <a:pPr algn="just"/>
            <a:r>
              <a:rPr lang="id-ID" sz="2400" dirty="0"/>
              <a:t>6.   Jika   sudah   masuk   dalam   salat,   maka   hilanglah   semua kebingungan dan kesibukan duniawinya dan segera ia keluar dari dunia sehingga ia mendapatkan ketenangan, kenikmatan, dan kebahagiaan dan berlinanglah air matanya serta bersukalah hatinya.</a:t>
            </a:r>
          </a:p>
          <a:p>
            <a:pPr algn="just"/>
            <a:r>
              <a:rPr lang="id-ID" sz="2400" dirty="0"/>
              <a:t>7.   Perhatian  terhadap  waktu  agar  tidak  hilang  sia-sia  melebihi perhatian kepada manusia lain dan hartanya.</a:t>
            </a:r>
          </a:p>
          <a:p>
            <a:pPr algn="just"/>
            <a:r>
              <a:rPr lang="id-ID" sz="2400" dirty="0"/>
              <a:t>8.   Hati yang sehat selalu berorientasi kepada kualitas amal bukan kepada amal semata. Oleh sebab itu, hati selalu ikhlas, mengikuti nasihat, mengikuti sunnah, dan selalu bersikap ihsan.</a:t>
            </a:r>
          </a:p>
          <a:p>
            <a:pPr algn="just"/>
            <a:endParaRPr lang="id-ID" sz="2400" b="1" dirty="0"/>
          </a:p>
        </p:txBody>
      </p:sp>
    </p:spTree>
    <p:extLst>
      <p:ext uri="{BB962C8B-B14F-4D97-AF65-F5344CB8AC3E}">
        <p14:creationId xmlns:p14="http://schemas.microsoft.com/office/powerpoint/2010/main" val="214982937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TotalTime>
  <Words>1054</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Wingdings</vt:lpstr>
      <vt:lpstr>Retrospect</vt:lpstr>
      <vt:lpstr>BAGAIMANA AGAMA MENJAMIN KEBAHAGIAAN?</vt:lpstr>
      <vt:lpstr>Apa itu bahagia?</vt:lpstr>
      <vt:lpstr>Ekspresi kebahagiaan</vt:lpstr>
      <vt:lpstr>Bahagia bagi seorang muslim</vt:lpstr>
      <vt:lpstr>Bahagia bagi seorang muslim</vt:lpstr>
      <vt:lpstr>diskusi</vt:lpstr>
      <vt:lpstr>Cara meraih kebahagiaan</vt:lpstr>
      <vt:lpstr>Cara meraih kebahagiaan</vt:lpstr>
      <vt:lpstr>Cara meraih kebahagiaan</vt:lpstr>
      <vt:lpstr> faktor-faktor yang merusak hati</vt:lpstr>
      <vt:lpstr> faktor-faktor yang merusak hati</vt:lpstr>
      <vt:lpstr> faktor-faktor yang merusak hati</vt:lpstr>
      <vt:lpstr>PowerPoint Presentation</vt:lpstr>
      <vt:lpstr> faktor-faktor yang merusak hati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AGAMA MENJAMIN KEBAHAGIAAN?</dc:title>
  <dc:creator>ASUS</dc:creator>
  <cp:lastModifiedBy>ASUS</cp:lastModifiedBy>
  <cp:revision>6</cp:revision>
  <dcterms:created xsi:type="dcterms:W3CDTF">2018-10-02T12:22:43Z</dcterms:created>
  <dcterms:modified xsi:type="dcterms:W3CDTF">2018-10-15T04:54:47Z</dcterms:modified>
</cp:coreProperties>
</file>