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2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C80E35-6410-4DA0-BEAD-FF54D670442A}" type="datetimeFigureOut">
              <a:rPr lang="id-ID" smtClean="0"/>
              <a:pPr/>
              <a:t>27/01/2020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C91129-4EF4-4549-AC35-27D677872EB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1.bp.blogspot.com/-eiA0xOfXh0M/Ux8buvwUAgI/AAAAAAAACGg/D6KyzvKKpPs/s1600/Skewness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1.bp.blogspot.com/-eiA0xOfXh0M/Ux8buvwUAgI/AAAAAAAACGg/D6KyzvKKpPs/s1600/Skewness.p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296" r="13266"/>
          <a:stretch>
            <a:fillRect/>
          </a:stretch>
        </p:blipFill>
        <p:spPr bwMode="auto">
          <a:xfrm>
            <a:off x="495301" y="502920"/>
            <a:ext cx="3419475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标题 1"/>
          <p:cNvSpPr>
            <a:spLocks noGrp="1" noChangeArrowheads="1"/>
          </p:cNvSpPr>
          <p:nvPr>
            <p:ph type="title"/>
          </p:nvPr>
        </p:nvSpPr>
        <p:spPr>
          <a:xfrm>
            <a:off x="4952992" y="1214422"/>
            <a:ext cx="5286412" cy="3700478"/>
          </a:xfrm>
          <a:noFill/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UJI NORMALITAS</a:t>
            </a:r>
            <a:r>
              <a:rPr lang="en-US" sz="5400" b="1" dirty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Arial Rounded MT Bold" pitchFamily="34" charset="0"/>
              </a:rPr>
              <a:t/>
            </a:r>
            <a:br>
              <a:rPr lang="en-US" sz="6000" b="1" dirty="0">
                <a:solidFill>
                  <a:srgbClr val="C00000"/>
                </a:solidFill>
                <a:latin typeface="Arial Rounded MT Bold" pitchFamily="34" charset="0"/>
              </a:rPr>
            </a:br>
            <a:r>
              <a:rPr lang="en-US" b="1" dirty="0" smtClean="0">
                <a:solidFill>
                  <a:srgbClr val="FFC000"/>
                </a:solidFill>
                <a:latin typeface="Arial Rounded MT Bold" pitchFamily="34" charset="0"/>
              </a:rPr>
              <a:t>(SKEWNESS DAN KURTOSIS)</a:t>
            </a:r>
            <a:endParaRPr lang="en-US" b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8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057400" y="357167"/>
            <a:ext cx="796769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5072098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skewness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excel </a:t>
            </a:r>
          </a:p>
          <a:p>
            <a:pPr marL="457200" indent="-45720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skewness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excel :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Skew (number1, number2,...) </a:t>
            </a:r>
          </a:p>
          <a:p>
            <a:pPr marL="0" algn="l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Number1, number2 ...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1-255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argumen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ingin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dihitung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skewnessnya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array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referensi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array,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argumen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dipisahkan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6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5072098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>
                <a:latin typeface="Arial" pitchFamily="34" charset="0"/>
                <a:cs typeface="Arial" pitchFamily="34" charset="0"/>
              </a:rPr>
              <a:t>Sebagai contoh, buat tabel seperti di bawah ini :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Ketik </a:t>
            </a:r>
            <a:r>
              <a:rPr lang="en-US" sz="2800" b="1" i="1">
                <a:latin typeface="Arial" pitchFamily="34" charset="0"/>
                <a:cs typeface="Arial" pitchFamily="34" charset="0"/>
              </a:rPr>
              <a:t>Data Post</a:t>
            </a:r>
            <a:r>
              <a:rPr lang="en-US" sz="2800">
                <a:latin typeface="Arial" pitchFamily="34" charset="0"/>
                <a:cs typeface="Arial" pitchFamily="34" charset="0"/>
              </a:rPr>
              <a:t> pada sell A2 hingga A11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Untuk menghitung nilai skewness, di sel C2 ketik formula =SKEW(A2:A11)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17578" r="72548" b="36523"/>
          <a:stretch>
            <a:fillRect/>
          </a:stretch>
        </p:blipFill>
        <p:spPr bwMode="auto">
          <a:xfrm>
            <a:off x="2666976" y="3563302"/>
            <a:ext cx="4556784" cy="28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07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9091642" cy="4989208"/>
          </a:xfrm>
          <a:ln/>
        </p:spPr>
        <p:txBody>
          <a:bodyPr>
            <a:normAutofit lnSpcReduction="10000"/>
          </a:bodyPr>
          <a:lstStyle/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endParaRPr lang="id-ID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Terlihat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skewnessnya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1,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85800" indent="-685800" algn="l"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berarti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grafik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dibuat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Negative Skew.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 descr="http://1.bp.blogspot.com/-eiA0xOfXh0M/Ux8buvwUAgI/AAAAAAAACGg/D6KyzvKKpPs/s1600/Skewness.png">
            <a:hlinkClick r:id="rId2"/>
          </p:cNvPr>
          <p:cNvPicPr/>
          <p:nvPr/>
        </p:nvPicPr>
        <p:blipFill>
          <a:blip r:embed="rId3" cstate="print"/>
          <a:srcRect r="65455"/>
          <a:stretch>
            <a:fillRect/>
          </a:stretch>
        </p:blipFill>
        <p:spPr bwMode="auto">
          <a:xfrm>
            <a:off x="7167570" y="1500174"/>
            <a:ext cx="33023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17578" r="72548" b="36523"/>
          <a:stretch>
            <a:fillRect/>
          </a:stretch>
        </p:blipFill>
        <p:spPr bwMode="auto">
          <a:xfrm>
            <a:off x="2369796" y="1454454"/>
            <a:ext cx="357186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9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171700" y="357167"/>
            <a:ext cx="764765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KURTOSIS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2095472" y="1508760"/>
            <a:ext cx="8229600" cy="4960620"/>
          </a:xfrm>
          <a:ln/>
        </p:spPr>
        <p:txBody>
          <a:bodyPr>
            <a:normAutofit fontScale="92500" lnSpcReduction="20000"/>
          </a:bodyPr>
          <a:lstStyle/>
          <a:p>
            <a:pPr marL="457200" indent="-457200" algn="l">
              <a:spcBef>
                <a:spcPts val="6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Kurtosis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kepuncakan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diambil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normal. </a:t>
            </a:r>
          </a:p>
          <a:p>
            <a:pPr marL="457200" indent="-457200" algn="l">
              <a:spcBef>
                <a:spcPts val="12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macam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indent="-514350" algn="l">
              <a:spcBef>
                <a:spcPts val="1200"/>
              </a:spcBef>
              <a:buAutoNum type="arabicParenR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Leptokurtik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&gt; 3)</a:t>
            </a:r>
          </a:p>
          <a:p>
            <a:pPr marL="514350" indent="-514350" algn="l">
              <a:spcBef>
                <a:spcPts val="600"/>
              </a:spcBef>
              <a:buAutoNum type="arabicParenR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Platikurtik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hampir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mendatar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&lt;3)</a:t>
            </a:r>
          </a:p>
          <a:p>
            <a:pPr marL="514350" indent="-514350" algn="l">
              <a:spcBef>
                <a:spcPts val="600"/>
              </a:spcBef>
              <a:buAutoNum type="arabicParenR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Mesokurtik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puncak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sedang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mendatar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(Normal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= 3)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98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51718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KURTOSIS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2095472" y="1897380"/>
            <a:ext cx="8229600" cy="4746330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kurtosis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persentil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kurtosis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dilambangkan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dirty="0">
                <a:latin typeface="+mj-ea"/>
                <a:ea typeface="+mj-ea"/>
                <a:cs typeface="Arial" pitchFamily="34" charset="0"/>
              </a:rPr>
              <a:t>α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4 (alpha 4).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306" y="4500571"/>
            <a:ext cx="4214835" cy="178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9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75550" y="320040"/>
            <a:ext cx="7772400" cy="75438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KURTOSIS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2095472" y="1074420"/>
            <a:ext cx="8168668" cy="1165860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keruncingan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kurtosis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versi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M. Excel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223" y="2258379"/>
            <a:ext cx="7737157" cy="40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95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011680" y="357167"/>
            <a:ext cx="801341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KURTOSIS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5072098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Kurtosis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excel </a:t>
            </a:r>
          </a:p>
          <a:p>
            <a:pPr marL="457200" indent="-457200" algn="l">
              <a:spcBef>
                <a:spcPts val="0"/>
              </a:spcBef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Cara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penulisan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rumus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kurtosis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excel :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Kurt (number1, number2,...) </a:t>
            </a:r>
          </a:p>
          <a:p>
            <a:pPr marL="68263" indent="-68263" algn="l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Number1, number2 ...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1-255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argumen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ingin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dihitung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kurtosisnya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68263" indent="-68263" algn="l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array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referensi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array,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argumen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dipisahkan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koma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11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KURTOSIS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9320242" cy="5072098"/>
          </a:xfrm>
          <a:ln/>
        </p:spPr>
        <p:txBody>
          <a:bodyPr/>
          <a:lstStyle/>
          <a:p>
            <a:pPr marL="457200" indent="-457200" algn="l">
              <a:spcBef>
                <a:spcPts val="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tabel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Ketik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Data Pre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sell A2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A11 </a:t>
            </a:r>
          </a:p>
          <a:p>
            <a:pPr marL="514350" indent="-514350" algn="l">
              <a:spcBef>
                <a:spcPts val="0"/>
              </a:spcBef>
              <a:buAutoNum type="arabicPeriod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menghitung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kurtosis,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C2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ketik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formula =Kurt(A2:A11)</a:t>
            </a:r>
          </a:p>
          <a:p>
            <a:pPr marL="514350" indent="-514350" algn="l"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					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krtosis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= -0.72543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t="16797" r="74158" b="40234"/>
          <a:stretch>
            <a:fillRect/>
          </a:stretch>
        </p:blipFill>
        <p:spPr bwMode="auto">
          <a:xfrm>
            <a:off x="2662260" y="3500438"/>
            <a:ext cx="4081440" cy="296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365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19968" y="844051"/>
            <a:ext cx="8215338" cy="857256"/>
          </a:xfrm>
          <a:ln/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 DAN KURTOSIS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66900" y="2123534"/>
            <a:ext cx="8229600" cy="3726919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diolah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dianalisis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dipenuhi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terlebih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dahulu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asumsi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971550" lvl="1" indent="-51435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Data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dihubungkan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berdistribusi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normal.</a:t>
            </a:r>
          </a:p>
          <a:p>
            <a:pPr marL="971550" lvl="1" indent="-514350" algn="l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Data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639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endParaRPr lang="en-US" b="1" dirty="0"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500174"/>
            <a:ext cx="8602980" cy="5072098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Kecondongan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dilihat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perbedaan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mean, median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modusnya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ketiga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pemusatan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titik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dikatakan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simetris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berdistribusi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normal.</a:t>
            </a:r>
          </a:p>
          <a:p>
            <a:pPr marL="457200" indent="-457200" algn="l">
              <a:lnSpc>
                <a:spcPct val="8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ketiga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pemusatan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berarti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simetris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berdistribusi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normal.</a:t>
            </a:r>
          </a:p>
        </p:txBody>
      </p:sp>
    </p:spTree>
    <p:extLst>
      <p:ext uri="{BB962C8B-B14F-4D97-AF65-F5344CB8AC3E}">
        <p14:creationId xmlns:p14="http://schemas.microsoft.com/office/powerpoint/2010/main" xmlns="" val="35813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500174"/>
            <a:ext cx="8229600" cy="5072098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kecondongan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terbagi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Kecondongan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arah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kiri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ekornya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condong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modus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mean (modus &gt; mean).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Kecondongan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simetris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normal)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mean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modus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sama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(mean = modus).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000" dirty="0" err="1">
                <a:latin typeface="Arial" pitchFamily="34" charset="0"/>
                <a:cs typeface="Arial" pitchFamily="34" charset="0"/>
              </a:rPr>
              <a:t>Kecondongan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arah</a:t>
            </a:r>
            <a:r>
              <a:rPr lang="en-US" sz="3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kanan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ekornya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condong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positif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mean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modus (mean &gt; modus). </a:t>
            </a:r>
          </a:p>
        </p:txBody>
      </p:sp>
    </p:spTree>
    <p:extLst>
      <p:ext uri="{BB962C8B-B14F-4D97-AF65-F5344CB8AC3E}">
        <p14:creationId xmlns:p14="http://schemas.microsoft.com/office/powerpoint/2010/main" xmlns="" val="39141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29830" y="585767"/>
            <a:ext cx="7772400" cy="928694"/>
          </a:xfrm>
          <a:ln/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http://1.bp.blogspot.com/-eiA0xOfXh0M/Ux8buvwUAgI/AAAAAAAACGg/D6KyzvKKpPs/s1600/Skewness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3080" y="1805940"/>
            <a:ext cx="866394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1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103120" y="357167"/>
            <a:ext cx="792197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500174"/>
            <a:ext cx="8229600" cy="5072098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>
                <a:latin typeface="Arial" pitchFamily="34" charset="0"/>
                <a:cs typeface="Arial" pitchFamily="34" charset="0"/>
              </a:rPr>
              <a:t>Nilainya dapat diukur menggunakan : </a:t>
            </a:r>
          </a:p>
          <a:p>
            <a:pPr marL="914400" lvl="1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>
                <a:latin typeface="Arial" pitchFamily="34" charset="0"/>
                <a:cs typeface="Arial" pitchFamily="34" charset="0"/>
              </a:rPr>
              <a:t>Koefisien kecondongan Pearson dan</a:t>
            </a:r>
          </a:p>
          <a:p>
            <a:pPr marL="914400" lvl="1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>
                <a:latin typeface="Arial" pitchFamily="34" charset="0"/>
                <a:cs typeface="Arial" pitchFamily="34" charset="0"/>
              </a:rPr>
              <a:t>Koefisien kecondongan Momen</a:t>
            </a:r>
          </a:p>
          <a:p>
            <a:pPr marL="914400" lvl="1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320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>
                <a:latin typeface="Arial" pitchFamily="34" charset="0"/>
                <a:cs typeface="Arial" pitchFamily="34" charset="0"/>
              </a:rPr>
              <a:t>Untuk contoh kali ini digunakan Koefisien kecondongan Pearson </a:t>
            </a:r>
          </a:p>
          <a:p>
            <a:pPr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3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1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5072098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Kemencengan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Pearson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selisih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modus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simpangan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baku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Kemencengan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Pearson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dirumuskan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l">
              <a:lnSpc>
                <a:spcPct val="70000"/>
              </a:lnSpc>
              <a:spcBef>
                <a:spcPts val="0"/>
              </a:spcBef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		      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err="1">
                <a:latin typeface="Arial" pitchFamily="34" charset="0"/>
                <a:cs typeface="Arial" pitchFamily="34" charset="0"/>
              </a:rPr>
              <a:t>Keterangan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algn="l">
              <a:spcBef>
                <a:spcPts val="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	=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skewness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= Rata-rata</a:t>
            </a: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Mo	=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modus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3894" y="3929066"/>
            <a:ext cx="2749693" cy="1357322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335" y="5294962"/>
            <a:ext cx="272757" cy="1000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645808"/>
          </a:xfrm>
          <a:ln/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Koefisien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Kemencengan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versi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M. Excel)</a:t>
            </a: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2526983"/>
            <a:ext cx="8288829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7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 noChangeArrowheads="1"/>
          </p:cNvSpPr>
          <p:nvPr>
            <p:ph type="ctrTitle"/>
          </p:nvPr>
        </p:nvSpPr>
        <p:spPr>
          <a:xfrm>
            <a:off x="2252690" y="357167"/>
            <a:ext cx="7772400" cy="928694"/>
          </a:xfrm>
          <a:ln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SKEWNESS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(cont.)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123" name="内容占位符 2"/>
          <p:cNvSpPr>
            <a:spLocks noGrp="1" noChangeArrowheads="1"/>
          </p:cNvSpPr>
          <p:nvPr>
            <p:ph type="subTitle" idx="1"/>
          </p:nvPr>
        </p:nvSpPr>
        <p:spPr>
          <a:xfrm>
            <a:off x="1881158" y="1571612"/>
            <a:ext cx="8229600" cy="5072098"/>
          </a:xfrm>
          <a:ln/>
        </p:spPr>
        <p:txBody>
          <a:bodyPr/>
          <a:lstStyle/>
          <a:p>
            <a:pPr marL="296863" indent="-296863" algn="l"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dihubungkan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971550" lvl="1" indent="-514350" algn="l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=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simetris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971550" lvl="1" indent="-51435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&gt;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mean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sebelah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Mo,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ekor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memanjang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menceng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positif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971550" lvl="1" indent="-51435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Sk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&lt; 0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mean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terletak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sebelah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Mo,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ekor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memanjang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kurva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menceng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negatif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3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2">
      <a:dk1>
        <a:sysClr val="windowText" lastClr="000000"/>
      </a:dk1>
      <a:lt1>
        <a:sysClr val="window" lastClr="FFFFFF"/>
      </a:lt1>
      <a:dk2>
        <a:srgbClr val="5D3972"/>
      </a:dk2>
      <a:lt2>
        <a:srgbClr val="B367FF"/>
      </a:lt2>
      <a:accent1>
        <a:srgbClr val="533366"/>
      </a:accent1>
      <a:accent2>
        <a:srgbClr val="6E1E4E"/>
      </a:accent2>
      <a:accent3>
        <a:srgbClr val="D467A8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</TotalTime>
  <Words>630</Words>
  <Application>Microsoft Office PowerPoint</Application>
  <PresentationFormat>Custom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UJI NORMALITAS  (SKEWNESS DAN KURTOSIS)</vt:lpstr>
      <vt:lpstr>SKEWNESS DAN KURTOSIS</vt:lpstr>
      <vt:lpstr>SKEWNESS </vt:lpstr>
      <vt:lpstr>SKEWNESS (cont.) </vt:lpstr>
      <vt:lpstr>SKEWNESS  </vt:lpstr>
      <vt:lpstr>SKEWNESS (cont.) </vt:lpstr>
      <vt:lpstr>SKEWNESS (cont.) </vt:lpstr>
      <vt:lpstr>SKEWNESS (cont.) </vt:lpstr>
      <vt:lpstr>SKEWNESS (cont.) </vt:lpstr>
      <vt:lpstr>SKEWNESS (cont.) </vt:lpstr>
      <vt:lpstr>SKEWNESS (cont.) </vt:lpstr>
      <vt:lpstr>SKEWNESS (cont.) </vt:lpstr>
      <vt:lpstr>KURTOSIS </vt:lpstr>
      <vt:lpstr>KURTOSIS (cont.) </vt:lpstr>
      <vt:lpstr>KURTOSIS (cont.) </vt:lpstr>
      <vt:lpstr>KURTOSIS (cont.) </vt:lpstr>
      <vt:lpstr>KURTOSIS (cont.)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 NORMALITAS  (SKEWNESS DAN KURTOSIS)</dc:title>
  <dc:creator>ES Muliawati</dc:creator>
  <cp:lastModifiedBy>DELL</cp:lastModifiedBy>
  <cp:revision>10</cp:revision>
  <dcterms:created xsi:type="dcterms:W3CDTF">2015-04-13T06:03:40Z</dcterms:created>
  <dcterms:modified xsi:type="dcterms:W3CDTF">2020-01-27T01:29:41Z</dcterms:modified>
</cp:coreProperties>
</file>