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8" r:id="rId4"/>
    <p:sldId id="269" r:id="rId5"/>
    <p:sldId id="265" r:id="rId6"/>
    <p:sldId id="266" r:id="rId7"/>
    <p:sldId id="267" r:id="rId8"/>
    <p:sldId id="271" r:id="rId9"/>
    <p:sldId id="276" r:id="rId10"/>
    <p:sldId id="272" r:id="rId11"/>
    <p:sldId id="274" r:id="rId12"/>
    <p:sldId id="275" r:id="rId13"/>
    <p:sldId id="273" r:id="rId14"/>
    <p:sldId id="27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643" autoAdjust="0"/>
  </p:normalViewPr>
  <p:slideViewPr>
    <p:cSldViewPr>
      <p:cViewPr varScale="1">
        <p:scale>
          <a:sx n="43" d="100"/>
          <a:sy n="43" d="100"/>
        </p:scale>
        <p:origin x="-12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id-ID" sz="4400" dirty="0" smtClean="0"/>
              <a:t>KONSEP DOKUMENTASI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Oleh :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Mujahidatul Musfiroh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Legal dalam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Mencoret tulisan yang salah</a:t>
            </a:r>
          </a:p>
          <a:p>
            <a:pPr marL="457200" indent="-457200">
              <a:buAutoNum type="arabicPeriod"/>
            </a:pPr>
            <a:r>
              <a:rPr lang="id-ID" dirty="0" smtClean="0"/>
              <a:t>Tidak menulis komentar yang bersifat subjektif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Mengoreksi kesalahan penulisan sesegera mungkin</a:t>
            </a:r>
          </a:p>
          <a:p>
            <a:pPr marL="457200" indent="-457200">
              <a:buAutoNum type="arabicPeriod"/>
            </a:pPr>
            <a:r>
              <a:rPr lang="id-ID" dirty="0" smtClean="0"/>
              <a:t>Mencatat data yang berupa fakta</a:t>
            </a:r>
          </a:p>
          <a:p>
            <a:pPr marL="457200" indent="-457200">
              <a:buAutoNum type="arabicPeriod"/>
            </a:pPr>
            <a:r>
              <a:rPr lang="id-ID" dirty="0" smtClean="0"/>
              <a:t>Jangan membiarkan bagian kosong</a:t>
            </a:r>
          </a:p>
          <a:p>
            <a:pPr marL="457200" indent="-457200">
              <a:buAutoNum type="arabicPeriod"/>
            </a:pPr>
            <a:r>
              <a:rPr lang="id-ID" dirty="0" smtClean="0"/>
              <a:t>Tulisan harus dapat dibaca dan ditulis dengan tinta</a:t>
            </a:r>
          </a:p>
          <a:p>
            <a:pPr marL="457200" indent="-457200">
              <a:buAutoNum type="arabicPeriod"/>
            </a:pPr>
            <a:r>
              <a:rPr lang="id-ID" dirty="0" smtClean="0"/>
              <a:t>Klarifikasi instruksi yang kurang jelas sebelum dilakukan pendokumentasian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Menghindari penulisan yang bersifat umum</a:t>
            </a:r>
          </a:p>
          <a:p>
            <a:pPr marL="457200" indent="-457200">
              <a:buAutoNum type="arabicPeriod"/>
            </a:pPr>
            <a:r>
              <a:rPr lang="id-ID" dirty="0" smtClean="0"/>
              <a:t>Dokumentasi diawali dengan waktu dan diakhiri dengan tanda tangan dan nama terang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39278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Syarat Dokumentasi sebagai Aspek Legal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Legal dan sah secara hukum</a:t>
            </a:r>
          </a:p>
          <a:p>
            <a:pPr marL="457200" indent="-457200">
              <a:buAutoNum type="arabicPeriod"/>
            </a:pPr>
            <a:r>
              <a:rPr lang="id-ID" dirty="0" smtClean="0"/>
              <a:t>Kesalahan atau kerugian yang dapat diberikan ganti rugi menurut hukum</a:t>
            </a:r>
          </a:p>
          <a:p>
            <a:pPr marL="457200" indent="-457200">
              <a:buAutoNum type="arabicPeriod"/>
            </a:pPr>
            <a:r>
              <a:rPr lang="id-ID" dirty="0" smtClean="0"/>
              <a:t>Kelalaian atau kegagalan dalam implementasi yang tidak melampaui batas standart asuhan</a:t>
            </a:r>
          </a:p>
          <a:p>
            <a:pPr marL="457200" indent="-457200">
              <a:buAutoNum type="arabicPeriod"/>
            </a:pPr>
            <a:r>
              <a:rPr lang="id-ID" dirty="0" smtClean="0"/>
              <a:t>Mematuhi standart asuhan</a:t>
            </a:r>
          </a:p>
        </p:txBody>
      </p:sp>
    </p:spTree>
    <p:extLst>
      <p:ext uri="{BB962C8B-B14F-4D97-AF65-F5344CB8AC3E}">
        <p14:creationId xmlns:p14="http://schemas.microsoft.com/office/powerpoint/2010/main" val="3517000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Kondisi yang Berisiko pada Tuntutan Hukum dalam Pendokumentasian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Kesalahan administrasi pengobatan</a:t>
            </a:r>
          </a:p>
          <a:p>
            <a:pPr marL="457200" indent="-457200">
              <a:buAutoNum type="arabicPeriod"/>
            </a:pPr>
            <a:r>
              <a:rPr lang="id-ID" dirty="0" smtClean="0"/>
              <a:t>Kelemahan dalam supervisi diagnosa dan penggunaan alat</a:t>
            </a:r>
          </a:p>
          <a:p>
            <a:pPr marL="457200" indent="-457200">
              <a:buAutoNum type="arabicPeriod"/>
            </a:pPr>
            <a:r>
              <a:rPr lang="id-ID" dirty="0" smtClean="0"/>
              <a:t>Kelalaian dalam mengecek benda asing setelah operasi</a:t>
            </a:r>
          </a:p>
          <a:p>
            <a:pPr marL="457200" indent="-457200">
              <a:buAutoNum type="arabicPeriod"/>
            </a:pPr>
            <a:r>
              <a:rPr lang="id-ID" dirty="0" smtClean="0"/>
              <a:t>Menyebabkan pasien terluka</a:t>
            </a:r>
          </a:p>
          <a:p>
            <a:pPr marL="457200" indent="-457200">
              <a:buAutoNum type="arabicPeriod"/>
            </a:pPr>
            <a:r>
              <a:rPr lang="id-ID" dirty="0" smtClean="0"/>
              <a:t>Menghentikan obat</a:t>
            </a:r>
          </a:p>
          <a:p>
            <a:pPr marL="457200" indent="-457200">
              <a:buAutoNum type="arabicPeriod"/>
            </a:pPr>
            <a:r>
              <a:rPr lang="id-ID" dirty="0" smtClean="0"/>
              <a:t>Tidak memperhatikan teknik aseptik</a:t>
            </a:r>
          </a:p>
          <a:p>
            <a:pPr marL="457200" indent="-457200">
              <a:buAutoNum type="arabicPeriod"/>
            </a:pPr>
            <a:r>
              <a:rPr lang="id-ID" dirty="0" smtClean="0"/>
              <a:t>Tidak mengikuti peraturan atau prosedur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1313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Pendokumentasian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Kesederhanaan </a:t>
            </a:r>
            <a:r>
              <a:rPr lang="id-ID" dirty="0" smtClean="0">
                <a:sym typeface="Wingdings" pitchFamily="2" charset="2"/>
              </a:rPr>
              <a:t> penggunaan kata, mudah dibaca, mudah dimengerti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Keakuratan </a:t>
            </a:r>
            <a:r>
              <a:rPr lang="id-ID" dirty="0" smtClean="0">
                <a:sym typeface="Wingdings" pitchFamily="2" charset="2"/>
              </a:rPr>
              <a:t> data otentik, akurat dan objektif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Kesabaran </a:t>
            </a:r>
            <a:r>
              <a:rPr lang="id-ID" dirty="0" smtClean="0">
                <a:sym typeface="Wingdings" pitchFamily="2" charset="2"/>
              </a:rPr>
              <a:t> meluangkan waktu untuk mendokumentasikan secara benar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Ketepatan </a:t>
            </a:r>
            <a:r>
              <a:rPr lang="id-ID" dirty="0" smtClean="0">
                <a:sym typeface="Wingdings" pitchFamily="2" charset="2"/>
              </a:rPr>
              <a:t> ketelitian, keakuratan, kesesuaian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Kelengkapan </a:t>
            </a:r>
            <a:r>
              <a:rPr lang="id-ID" dirty="0" smtClean="0">
                <a:sym typeface="Wingdings" pitchFamily="2" charset="2"/>
              </a:rPr>
              <a:t> menyeluruh tindakan dan tanggapan dari pasien, keluarga dan seluruh tenaga kesehatan yang terlibat dalam asuhan terhadap pasien</a:t>
            </a:r>
            <a:endParaRPr lang="id-ID" dirty="0" smtClean="0"/>
          </a:p>
          <a:p>
            <a:pPr marL="457200" indent="-457200">
              <a:buAutoNum type="arabicPeriod"/>
            </a:pPr>
            <a:r>
              <a:rPr lang="id-ID" dirty="0" smtClean="0"/>
              <a:t>Kejelasan dan keobjektifan </a:t>
            </a:r>
            <a:r>
              <a:rPr lang="id-ID" dirty="0" smtClean="0">
                <a:sym typeface="Wingdings" pitchFamily="2" charset="2"/>
              </a:rPr>
              <a:t> logis, jelas, rasional, kronologis, nama  dan nomor register, identitas penulis dan waktu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3186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Nama pasien		: </a:t>
            </a:r>
          </a:p>
          <a:p>
            <a:pPr marL="360363" indent="-360363">
              <a:buNone/>
            </a:pPr>
            <a:r>
              <a:rPr lang="id-ID" dirty="0" smtClean="0"/>
              <a:t>No Reg		:</a:t>
            </a:r>
          </a:p>
          <a:p>
            <a:pPr marL="360363" indent="-360363">
              <a:buNone/>
            </a:pPr>
            <a:r>
              <a:rPr lang="id-ID" dirty="0" smtClean="0"/>
              <a:t>Ruangan</a:t>
            </a:r>
            <a:r>
              <a:rPr lang="id-ID" dirty="0"/>
              <a:t>		:</a:t>
            </a:r>
          </a:p>
          <a:p>
            <a:pPr marL="360363" indent="-360363">
              <a:buNone/>
            </a:pPr>
            <a:r>
              <a:rPr lang="id-ID" dirty="0" smtClean="0"/>
              <a:t>No Kamar		:</a:t>
            </a:r>
          </a:p>
          <a:p>
            <a:pPr marL="360363" indent="-360363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74345"/>
              </p:ext>
            </p:extLst>
          </p:nvPr>
        </p:nvGraphicFramePr>
        <p:xfrm>
          <a:off x="304800" y="3505200"/>
          <a:ext cx="8610600" cy="24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219200"/>
                <a:gridCol w="3185160"/>
                <a:gridCol w="2377440"/>
                <a:gridCol w="10668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Tanggal/Jam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Masalah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Intervensi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Nama/</a:t>
                      </a:r>
                    </a:p>
                    <a:p>
                      <a:pPr algn="ctr"/>
                      <a:r>
                        <a:rPr lang="id-ID" dirty="0" smtClean="0"/>
                        <a:t>tanda</a:t>
                      </a:r>
                    </a:p>
                    <a:p>
                      <a:pPr algn="ctr"/>
                      <a:r>
                        <a:rPr lang="id-ID" dirty="0" smtClean="0"/>
                        <a:t>tangan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53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91843" y="2967335"/>
            <a:ext cx="5160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TERIMA KASIH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636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Dokumentasi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dirty="0" smtClean="0"/>
              <a:t>Suatu pencatatan yang lengkap dan akurat terhadap keadaan atau kejadian yang dilihat dalam pelaksanaan asuhan kepada klien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id-ID" dirty="0" smtClean="0"/>
              <a:t>Sekumpulan </a:t>
            </a:r>
            <a:r>
              <a:rPr lang="id-ID" dirty="0"/>
              <a:t>catatan otentik yang dapat dibuktikan atau dijadikan bukti dalam persoalan </a:t>
            </a:r>
            <a:r>
              <a:rPr lang="id-ID" dirty="0" smtClean="0"/>
              <a:t>hukum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id-ID" dirty="0" smtClean="0"/>
              <a:t>Bukti pencatatan dan pelaporan berdasarkan komunikasi tertulis yang akurat dan lengkap yang dimiliki oleh petugas kesehatan dalam melakukan asuhan dan berguna untuk kepentingan klien, tim kesehatan, serta kalangan sendiri</a:t>
            </a:r>
          </a:p>
        </p:txBody>
      </p:sp>
    </p:spTree>
    <p:extLst>
      <p:ext uri="{BB962C8B-B14F-4D97-AF65-F5344CB8AC3E}">
        <p14:creationId xmlns:p14="http://schemas.microsoft.com/office/powerpoint/2010/main" val="4254392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 Dokumentasi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id-ID" dirty="0" smtClean="0"/>
              <a:t>Catatan </a:t>
            </a:r>
            <a:r>
              <a:rPr lang="id-ID" dirty="0"/>
              <a:t>tentang interaksi antara tenaga kesehatan , pasien, keluarga pasien, dan tim kesehatan yang mencatat tetang hasil pemeriksaan prosedur, pengobatan pada pasien dan pendidikan kepad pasien dan respon pasien terhadap semua kegiatan yang </a:t>
            </a:r>
            <a:r>
              <a:rPr lang="id-ID" dirty="0" smtClean="0"/>
              <a:t>dilakukan</a:t>
            </a:r>
          </a:p>
          <a:p>
            <a:pPr marL="360363" indent="-360363">
              <a:buFont typeface="Wingdings" pitchFamily="2" charset="2"/>
              <a:buChar char="Ø"/>
            </a:pPr>
            <a:r>
              <a:rPr lang="id-ID" dirty="0" smtClean="0"/>
              <a:t>Bentuk sistim pencatatan dan pelaporan informasi tentang kondisi dan perkembangan kesehatan klien serta semua kegiatan yang dilakukan oleh petugas kesehatan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2422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Dokumentasi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Tujuan primer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jaminan kualitas pelayanan kesehatan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sumber perencanaan asuhan secara berkelanjutan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679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Dokumentasi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Tujuan sekunder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sarana komunikasi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sarana pertanggungjawaban dan pertanggunggugat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sarana informasi statistik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sarana pendidikan</a:t>
            </a:r>
          </a:p>
          <a:p>
            <a:pPr marL="360363" indent="-360363">
              <a:buFont typeface="Wingdings" pitchFamily="2" charset="2"/>
              <a:buChar char="ü"/>
            </a:pPr>
            <a:r>
              <a:rPr lang="id-ID" dirty="0" smtClean="0"/>
              <a:t>Sebagai sumber data penelitian</a:t>
            </a:r>
          </a:p>
        </p:txBody>
      </p:sp>
    </p:spTree>
    <p:extLst>
      <p:ext uri="{BB962C8B-B14F-4D97-AF65-F5344CB8AC3E}">
        <p14:creationId xmlns:p14="http://schemas.microsoft.com/office/powerpoint/2010/main" val="376394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id-ID" dirty="0" smtClean="0"/>
              <a:t>Responsibilitas dan akuntabilitas petugas kesehatan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Perlindungan hukum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Standart pelayanan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Efisiensi kegiatan dan pembiayaan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Sumber komunikasi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Sumber data penelitian dan pendidikan</a:t>
            </a:r>
          </a:p>
        </p:txBody>
      </p:sp>
    </p:spTree>
    <p:extLst>
      <p:ext uri="{BB962C8B-B14F-4D97-AF65-F5344CB8AC3E}">
        <p14:creationId xmlns:p14="http://schemas.microsoft.com/office/powerpoint/2010/main" val="4011785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Aspek administrasi</a:t>
            </a:r>
          </a:p>
          <a:p>
            <a:r>
              <a:rPr lang="id-ID" dirty="0" smtClean="0"/>
              <a:t>Aspek medis</a:t>
            </a:r>
          </a:p>
          <a:p>
            <a:r>
              <a:rPr lang="id-ID" dirty="0" smtClean="0"/>
              <a:t>Aspek hukum</a:t>
            </a:r>
          </a:p>
          <a:p>
            <a:r>
              <a:rPr lang="id-ID" dirty="0" smtClean="0"/>
              <a:t>Aspek keuangan</a:t>
            </a:r>
          </a:p>
          <a:p>
            <a:r>
              <a:rPr lang="id-ID" dirty="0" smtClean="0"/>
              <a:t>Aspek penelitian</a:t>
            </a:r>
          </a:p>
          <a:p>
            <a:r>
              <a:rPr lang="id-ID" dirty="0" smtClean="0"/>
              <a:t>Aspek pendidikan</a:t>
            </a:r>
          </a:p>
          <a:p>
            <a:r>
              <a:rPr lang="id-ID" dirty="0" smtClean="0"/>
              <a:t>Aspek dokumentasi</a:t>
            </a:r>
          </a:p>
          <a:p>
            <a:r>
              <a:rPr lang="id-ID" dirty="0" smtClean="0"/>
              <a:t>Aspek akreditasi</a:t>
            </a:r>
          </a:p>
          <a:p>
            <a:r>
              <a:rPr lang="id-ID" dirty="0" smtClean="0"/>
              <a:t>Aspek statistik</a:t>
            </a:r>
          </a:p>
          <a:p>
            <a:r>
              <a:rPr lang="id-ID" dirty="0" smtClean="0"/>
              <a:t>Aspek komunikasi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090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Prinsip Dokumentasi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Ditinjau dari segi isi </a:t>
            </a:r>
            <a:r>
              <a:rPr lang="id-ID" dirty="0" smtClean="0">
                <a:sym typeface="Wingdings" pitchFamily="2" charset="2"/>
              </a:rPr>
              <a:t> dokumentasi mengandung nilai administrasi, nilai hukum, nilai keuangan, nilai riset dan nilai edukasi</a:t>
            </a:r>
          </a:p>
          <a:p>
            <a:pPr marL="457200" indent="-457200">
              <a:buAutoNum type="arabicPeriod"/>
            </a:pPr>
            <a:r>
              <a:rPr lang="id-ID" dirty="0" smtClean="0">
                <a:sym typeface="Wingdings" pitchFamily="2" charset="2"/>
              </a:rPr>
              <a:t>Ditinjau dari segi teknik pencatatan  menulis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id-ID" dirty="0" smtClean="0">
                <a:sym typeface="Wingdings" pitchFamily="2" charset="2"/>
              </a:rPr>
              <a:t>pasien </a:t>
            </a:r>
            <a:r>
              <a:rPr lang="id-ID" dirty="0" smtClean="0">
                <a:sym typeface="Wingdings" pitchFamily="2" charset="2"/>
              </a:rPr>
              <a:t>pada setiap halaman, tulisan mudah dibaca, dilaksanakan setelah pengkajian dan setiap langkah asuhan kebidanan, tulis semua data yang diungkapkan dan dialami oleh pasien, pastikan kebenaran data yang ditulis, bedakan informasi </a:t>
            </a:r>
            <a:r>
              <a:rPr lang="id-ID" dirty="0" smtClean="0">
                <a:sym typeface="Wingdings" pitchFamily="2" charset="2"/>
              </a:rPr>
              <a:t>objektif </a:t>
            </a:r>
            <a:r>
              <a:rPr lang="id-ID" dirty="0" smtClean="0">
                <a:sym typeface="Wingdings" pitchFamily="2" charset="2"/>
              </a:rPr>
              <a:t>dan subjektif, mencoret tulisan yang salah, mencantumkan waktu serta tanda tangan dan nama terang pada setiap pendokumentasian</a:t>
            </a:r>
          </a:p>
        </p:txBody>
      </p:sp>
    </p:spTree>
    <p:extLst>
      <p:ext uri="{BB962C8B-B14F-4D97-AF65-F5344CB8AC3E}">
        <p14:creationId xmlns:p14="http://schemas.microsoft.com/office/powerpoint/2010/main" val="388572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Prinsip Penerapan Pendokumentasian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id-ID" dirty="0" smtClean="0"/>
              <a:t>Lengkap</a:t>
            </a:r>
          </a:p>
          <a:p>
            <a:pPr marL="457200" indent="-457200">
              <a:buAutoNum type="arabicPeriod"/>
            </a:pPr>
            <a:r>
              <a:rPr lang="id-ID" dirty="0" smtClean="0"/>
              <a:t>Identitas atau nama dan tandatangan petugas kesehatan</a:t>
            </a:r>
          </a:p>
          <a:p>
            <a:pPr marL="457200" indent="-457200">
              <a:buAutoNum type="arabicPeriod"/>
            </a:pPr>
            <a:r>
              <a:rPr lang="id-ID" dirty="0" smtClean="0"/>
              <a:t>Jelas dan rapi</a:t>
            </a:r>
          </a:p>
          <a:p>
            <a:pPr marL="457200" indent="-457200">
              <a:buAutoNum type="arabicPeriod"/>
            </a:pPr>
            <a:r>
              <a:rPr lang="id-ID" dirty="0" smtClean="0"/>
              <a:t>Kata baku, tepat dan umum</a:t>
            </a:r>
          </a:p>
          <a:p>
            <a:pPr marL="457200" indent="-457200">
              <a:buAutoNum type="arabicPeriod"/>
            </a:pPr>
            <a:r>
              <a:rPr lang="id-ID" dirty="0" smtClean="0"/>
              <a:t>Alat tulis yang terlihat jelas</a:t>
            </a:r>
          </a:p>
          <a:p>
            <a:pPr marL="457200" indent="-457200">
              <a:buAutoNum type="arabicPeriod"/>
            </a:pPr>
            <a:r>
              <a:rPr lang="id-ID" dirty="0" smtClean="0"/>
              <a:t>Penggunaan singkatan resmi</a:t>
            </a:r>
          </a:p>
          <a:p>
            <a:pPr marL="457200" indent="-457200">
              <a:buAutoNum type="arabicPeriod"/>
            </a:pPr>
            <a:r>
              <a:rPr lang="id-ID" dirty="0" smtClean="0"/>
              <a:t>Penggunaan pencatatan grafik</a:t>
            </a:r>
          </a:p>
          <a:p>
            <a:pPr marL="457200" indent="-457200">
              <a:buAutoNum type="arabicPeriod"/>
            </a:pPr>
            <a:r>
              <a:rPr lang="id-ID" dirty="0" smtClean="0"/>
              <a:t>Catat nama pasien pada setiap halaman</a:t>
            </a:r>
          </a:p>
          <a:p>
            <a:pPr marL="457200" indent="-457200">
              <a:buAutoNum type="arabicPeriod"/>
            </a:pPr>
            <a:r>
              <a:rPr lang="id-ID" dirty="0" smtClean="0"/>
              <a:t>Jaga kerahasiaan</a:t>
            </a:r>
          </a:p>
          <a:p>
            <a:pPr marL="457200" indent="-457200">
              <a:buAutoNum type="arabicPeriod"/>
            </a:pPr>
            <a:r>
              <a:rPr lang="id-ID" dirty="0" smtClean="0"/>
              <a:t>Jelas dan objektif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58172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223</TotalTime>
  <Words>574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KONSEP DOKUMENTASI</vt:lpstr>
      <vt:lpstr>Pengertian Dokumentasi (1)</vt:lpstr>
      <vt:lpstr>Pengertian Dokumentasi (2)</vt:lpstr>
      <vt:lpstr>Tujuan Dokumentasi (1)</vt:lpstr>
      <vt:lpstr>Tujuan Dokumentasi (2)</vt:lpstr>
      <vt:lpstr>Fungsi Dokumentasi</vt:lpstr>
      <vt:lpstr>Manfaat Dokumentasi</vt:lpstr>
      <vt:lpstr>Prinsip Dokumentasi</vt:lpstr>
      <vt:lpstr>Prinsip Penerapan Pendokumentasian</vt:lpstr>
      <vt:lpstr>Aspek Legal dalam Dokumentasi</vt:lpstr>
      <vt:lpstr>Syarat Dokumentasi sebagai Aspek Legal</vt:lpstr>
      <vt:lpstr>Kondisi yang Berisiko pada Tuntutan Hukum dalam Pendokumentasian</vt:lpstr>
      <vt:lpstr>Syarat Pendokumentasian</vt:lpstr>
      <vt:lpstr>Contoh :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Dan Kontrak Sosial Antropologi</dc:title>
  <dc:creator>allienz</dc:creator>
  <cp:lastModifiedBy>allienzcom</cp:lastModifiedBy>
  <cp:revision>17</cp:revision>
  <dcterms:created xsi:type="dcterms:W3CDTF">2006-08-16T00:00:00Z</dcterms:created>
  <dcterms:modified xsi:type="dcterms:W3CDTF">2020-03-01T10:38:49Z</dcterms:modified>
</cp:coreProperties>
</file>