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72625-2725-41F2-8CA0-1161633F087E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0FECC-EABA-4F2E-949F-7A1DB942031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ECC-EABA-4F2E-949F-7A1DB9420313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E3CFA-4473-430D-9301-53AC13E98FD2}" type="datetimeFigureOut">
              <a:rPr lang="id-ID" smtClean="0"/>
              <a:pPr/>
              <a:t>14/03/2016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C7707-B94B-47B2-B572-B8250C11BD2A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42876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BAB III</a:t>
            </a:r>
            <a:br>
              <a:rPr lang="id-ID" dirty="0" smtClean="0"/>
            </a:br>
            <a:r>
              <a:rPr lang="id-ID" dirty="0" smtClean="0"/>
              <a:t>Kehidupan Mikroba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572560" cy="478634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514350" indent="-514350" algn="just">
              <a:buAutoNum type="alphaUcPeriod"/>
            </a:pPr>
            <a:r>
              <a:rPr lang="id-ID" dirty="0" smtClean="0">
                <a:solidFill>
                  <a:schemeClr val="bg1"/>
                </a:solidFill>
              </a:rPr>
              <a:t>Nutrien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d-ID" dirty="0" smtClean="0">
                <a:solidFill>
                  <a:schemeClr val="bg1"/>
                </a:solidFill>
              </a:rPr>
              <a:t>Bahan-bahan kimia organik atau anorganik  untuk 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 menunjang  pertumbuhan  mikroba.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d-ID" dirty="0" smtClean="0">
                <a:solidFill>
                  <a:schemeClr val="bg1"/>
                </a:solidFill>
              </a:rPr>
              <a:t>Nutrisi:  bahan makanan untuk kehidupannya berupa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 bahan organik atau an organik yang diambil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 dari lingkungannya.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d-ID" dirty="0" smtClean="0">
                <a:solidFill>
                  <a:schemeClr val="bg1"/>
                </a:solidFill>
              </a:rPr>
              <a:t>Bahan makanan yang telah diserap ke dalam sel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dimanfaatkan untuk proses metabolisme 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seperti biosintesis (anabolisme/assimilasi) dan </a:t>
            </a: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              bio energi (katabolisme/disimilasi) </a:t>
            </a:r>
          </a:p>
          <a:p>
            <a:pPr marL="514350" indent="-514350" algn="just">
              <a:buFont typeface="Wingdings" pitchFamily="2" charset="2"/>
              <a:buChar char="q"/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077200" cy="5410200"/>
          </a:xfrm>
          <a:solidFill>
            <a:srgbClr val="92D050"/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1371600"/>
            <a:ext cx="3352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Energi komponen seluler</a:t>
            </a:r>
            <a:endParaRPr lang="id-ID" sz="2000" dirty="0"/>
          </a:p>
        </p:txBody>
      </p:sp>
      <p:sp>
        <p:nvSpPr>
          <p:cNvPr id="6" name="Oval 5"/>
          <p:cNvSpPr/>
          <p:nvPr/>
        </p:nvSpPr>
        <p:spPr>
          <a:xfrm>
            <a:off x="1143000" y="26670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Steady state control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6400800" y="27432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Adaptasi</a:t>
            </a:r>
            <a:endParaRPr lang="id-ID" dirty="0"/>
          </a:p>
        </p:txBody>
      </p:sp>
      <p:cxnSp>
        <p:nvCxnSpPr>
          <p:cNvPr id="14" name="Straight Arrow Connector 13"/>
          <p:cNvCxnSpPr>
            <a:endCxn id="6" idx="0"/>
          </p:cNvCxnSpPr>
          <p:nvPr/>
        </p:nvCxnSpPr>
        <p:spPr>
          <a:xfrm rot="10800000" flipV="1">
            <a:off x="2095500" y="1905000"/>
            <a:ext cx="24003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>
            <a:off x="4495800" y="1905000"/>
            <a:ext cx="27813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390650" y="409575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733800" y="27432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Reproduksi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" y="4500570"/>
            <a:ext cx="2362200" cy="1595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Mengatur  makanan,</a:t>
            </a:r>
          </a:p>
          <a:p>
            <a:pPr algn="ctr"/>
            <a:r>
              <a:rPr lang="id-ID" dirty="0" smtClean="0"/>
              <a:t>Mengatur tubuh,</a:t>
            </a:r>
          </a:p>
          <a:p>
            <a:pPr algn="ctr"/>
            <a:r>
              <a:rPr lang="id-ID" dirty="0" smtClean="0"/>
              <a:t>Pergerakan,</a:t>
            </a:r>
          </a:p>
          <a:p>
            <a:pPr algn="ctr"/>
            <a:r>
              <a:rPr lang="id-ID" dirty="0" smtClean="0"/>
              <a:t>Perbaikan,regenerasi</a:t>
            </a:r>
            <a:endParaRPr lang="id-ID" dirty="0"/>
          </a:p>
        </p:txBody>
      </p:sp>
      <p:sp>
        <p:nvSpPr>
          <p:cNvPr id="19" name="Rounded Rectangle 18"/>
          <p:cNvSpPr/>
          <p:nvPr/>
        </p:nvSpPr>
        <p:spPr>
          <a:xfrm>
            <a:off x="3352800" y="46482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Berkembangbiak, tumbuh</a:t>
            </a:r>
            <a:endParaRPr lang="id-ID" dirty="0"/>
          </a:p>
        </p:txBody>
      </p:sp>
      <p:sp>
        <p:nvSpPr>
          <p:cNvPr id="20" name="Rounded Rectangle 19"/>
          <p:cNvSpPr/>
          <p:nvPr/>
        </p:nvSpPr>
        <p:spPr>
          <a:xfrm>
            <a:off x="6096000" y="46482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Seks, panas, evolusi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076700" y="2324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981450" y="409575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724650" y="409575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382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Kelompok Kehidupan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77280" cy="48768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Berdasar Kebutuhan sumber C:</a:t>
            </a:r>
          </a:p>
          <a:p>
            <a:pPr algn="l"/>
            <a:endParaRPr lang="id-ID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Mikroba Autotrofik: C bentuk senyawa an organik, </a:t>
            </a:r>
          </a:p>
          <a:p>
            <a:pPr algn="l"/>
            <a:r>
              <a:rPr lang="id-ID" dirty="0" smtClean="0">
                <a:solidFill>
                  <a:schemeClr val="bg1"/>
                </a:solidFill>
              </a:rPr>
              <a:t>             misal: CO2 dan karbonat.</a:t>
            </a:r>
          </a:p>
          <a:p>
            <a:pPr algn="l"/>
            <a:endParaRPr lang="id-ID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Mikroba Heterotrofik: C bentuk senyawa organik.</a:t>
            </a:r>
          </a:p>
          <a:p>
            <a:pPr algn="l"/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1.  Saprofitik: Jasad mati.</a:t>
            </a:r>
          </a:p>
          <a:p>
            <a:pPr algn="l"/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2.  Parasitik: jasad lain masih hidup.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57200"/>
            <a:ext cx="8501122" cy="60198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id-ID" b="1" dirty="0" smtClean="0">
                <a:solidFill>
                  <a:schemeClr val="bg1"/>
                </a:solidFill>
              </a:rPr>
              <a:t>Berdasar sumber karbon dan energi: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Fotosintetik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Kemosintetik</a:t>
            </a:r>
          </a:p>
          <a:p>
            <a:pPr marL="514350" indent="-514350" algn="l">
              <a:buAutoNum type="arabicPeriod"/>
            </a:pPr>
            <a:endParaRPr lang="id-ID" dirty="0">
              <a:solidFill>
                <a:schemeClr val="bg1"/>
              </a:solidFill>
            </a:endParaRPr>
          </a:p>
          <a:p>
            <a:pPr marL="514350" indent="-514350" algn="l"/>
            <a:r>
              <a:rPr lang="id-ID" b="1" dirty="0" smtClean="0">
                <a:solidFill>
                  <a:schemeClr val="bg1"/>
                </a:solidFill>
              </a:rPr>
              <a:t>Berdasar sumber oksigen: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Aerobik 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Anaerob</a:t>
            </a:r>
          </a:p>
          <a:p>
            <a:pPr marL="514350" indent="-514350" algn="l">
              <a:buAutoNum type="arabicPeriod"/>
            </a:pPr>
            <a:endParaRPr lang="id-ID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id-ID" b="1" dirty="0" smtClean="0">
                <a:solidFill>
                  <a:schemeClr val="bg1"/>
                </a:solidFill>
              </a:rPr>
              <a:t>Variasi sumber oksigen: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Mikroaerofilik: butuh oksigen kecil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Fakultatif anaerob: dapat aerob/anaerob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Kapnofilik: oksigen rendah CO2 tinggi</a:t>
            </a:r>
          </a:p>
          <a:p>
            <a:pPr marL="514350" indent="-514350" algn="l"/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305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Lingkungan abiotik mikroba: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382000" cy="4953000"/>
          </a:xfrm>
          <a:solidFill>
            <a:schemeClr val="accent4"/>
          </a:solid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Temperatur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Kelembaban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Tekanan osmosis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Senyawa toksik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Radiasi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Tegangan permukaan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Tekanan hidrostatik dan mekanik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Mikrobiologi 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229600" cy="5029200"/>
          </a:xfrm>
          <a:solidFill>
            <a:schemeClr val="accent4"/>
          </a:solid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Mikroflora tubuh: kulit, mata, hidung dan tenggorokan, mulut, oesofagus, dan lambung.</a:t>
            </a:r>
          </a:p>
          <a:p>
            <a:pPr marL="514350" indent="-514350" algn="l">
              <a:buAutoNum type="arabicPeriod"/>
            </a:pPr>
            <a:endParaRPr lang="id-ID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Mikroba patogen: mulut, darah dan peredaran darah, saluran pernafasan, saluran pencernaan dan air seni.</a:t>
            </a:r>
          </a:p>
          <a:p>
            <a:pPr marL="514350" indent="-514350" algn="l">
              <a:buAutoNum type="arabicPeriod"/>
            </a:pPr>
            <a:endParaRPr lang="id-ID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Jamur patogen:  kulit, jari kaki, lipat aha, rambut, kuku, rambut kepala, vagina.</a:t>
            </a:r>
          </a:p>
          <a:p>
            <a:pPr marL="514350" indent="-514350" algn="l">
              <a:buAutoNum type="arabicPeriod"/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305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Lingkungan biotik mikroba: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382000" cy="4953000"/>
          </a:xfr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Bebas hama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Asosiasi/hubungan antar mikroba.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id-ID" smtClean="0"/>
              <a:t>`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  <a:solidFill>
            <a:srgbClr val="FFC00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  Hasil proses bioenergi  untuk aktivitas: gerak, </a:t>
            </a:r>
          </a:p>
          <a:p>
            <a:pPr>
              <a:buNone/>
            </a:pPr>
            <a:r>
              <a:rPr lang="id-ID" dirty="0" smtClean="0"/>
              <a:t>      kembang biak, pembentukan spora, biosintesis dll.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 Mikroba menggunakan sumber nutrien padat (tipe </a:t>
            </a:r>
          </a:p>
          <a:p>
            <a:pPr>
              <a:buNone/>
            </a:pPr>
            <a:r>
              <a:rPr lang="id-ID" dirty="0" smtClean="0"/>
              <a:t>      </a:t>
            </a:r>
            <a:r>
              <a:rPr lang="id-ID" b="1" dirty="0" smtClean="0"/>
              <a:t>holozoik</a:t>
            </a:r>
            <a:r>
              <a:rPr lang="id-ID" dirty="0" smtClean="0"/>
              <a:t>), dan bentuk cairan (tipe </a:t>
            </a:r>
            <a:r>
              <a:rPr lang="id-ID" b="1" dirty="0" smtClean="0"/>
              <a:t>holofitik</a:t>
            </a:r>
            <a:r>
              <a:rPr lang="id-ID" dirty="0" smtClean="0"/>
              <a:t>).  </a:t>
            </a:r>
          </a:p>
          <a:p>
            <a:pPr>
              <a:buNone/>
            </a:pPr>
            <a:r>
              <a:rPr lang="id-ID" dirty="0" smtClean="0"/>
              <a:t>      Tipe </a:t>
            </a:r>
            <a:r>
              <a:rPr lang="id-ID" b="1" dirty="0" smtClean="0"/>
              <a:t>holofitik </a:t>
            </a:r>
            <a:r>
              <a:rPr lang="id-ID" dirty="0" smtClean="0"/>
              <a:t>dapat mencerna bentuk padat  </a:t>
            </a:r>
          </a:p>
          <a:p>
            <a:pPr>
              <a:buNone/>
            </a:pPr>
            <a:r>
              <a:rPr lang="id-ID" dirty="0" smtClean="0"/>
              <a:t>      dengan bantuan </a:t>
            </a:r>
            <a:r>
              <a:rPr lang="id-ID" b="1" i="1" dirty="0" smtClean="0"/>
              <a:t>enzim ekstraseluler.</a:t>
            </a:r>
          </a:p>
          <a:p>
            <a:pPr>
              <a:buNone/>
            </a:pPr>
            <a:endParaRPr lang="id-ID" b="1" i="1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  Sumber  energi:  air (sebagai pelarut ,pengangkut, dan sumber oksigen); senyawa organik dan anorganik yang mampu dioksidasi;  hidrat arang dan asam organik sebagai sumber karbon; sumber akseptor elektron (O</a:t>
            </a:r>
            <a:r>
              <a:rPr lang="id-ID" baseline="-25000" dirty="0" smtClean="0"/>
              <a:t>2</a:t>
            </a:r>
            <a:r>
              <a:rPr lang="id-ID" dirty="0" smtClean="0"/>
              <a:t>, NO</a:t>
            </a:r>
            <a:r>
              <a:rPr lang="id-ID" baseline="-25000" dirty="0" smtClean="0"/>
              <a:t>3</a:t>
            </a:r>
            <a:r>
              <a:rPr lang="id-ID" dirty="0" smtClean="0"/>
              <a:t>, Fe</a:t>
            </a:r>
            <a:r>
              <a:rPr lang="id-ID" baseline="30000" dirty="0" smtClean="0"/>
              <a:t>3+</a:t>
            </a:r>
            <a:r>
              <a:rPr lang="id-ID" dirty="0" smtClean="0"/>
              <a:t>, SO</a:t>
            </a:r>
            <a:r>
              <a:rPr lang="id-ID" baseline="-25000" dirty="0" smtClean="0"/>
              <a:t>4</a:t>
            </a:r>
            <a:r>
              <a:rPr lang="id-ID" baseline="30000" dirty="0" smtClean="0"/>
              <a:t>2-</a:t>
            </a:r>
            <a:r>
              <a:rPr lang="id-ID" dirty="0" smtClean="0"/>
              <a:t>); mineral (N, P, C)</a:t>
            </a:r>
          </a:p>
          <a:p>
            <a:pPr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Fase Pertumbuhan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200" dirty="0" smtClean="0"/>
              <a:t>Fase Tenggang (Lag)</a:t>
            </a:r>
          </a:p>
          <a:p>
            <a:pPr marL="514350" indent="-514350">
              <a:buNone/>
            </a:pPr>
            <a:r>
              <a:rPr lang="id-ID" sz="3200" dirty="0" smtClean="0"/>
              <a:t>     Periode penyesuaian, fase tenggang dalam proses pembiakan, mulai sintesis enzim, ukuran lebih panjang dari biasanya.</a:t>
            </a:r>
          </a:p>
          <a:p>
            <a:pPr marL="514350" indent="-514350">
              <a:buAutoNum type="arabicPeriod" startAt="2"/>
            </a:pPr>
            <a:r>
              <a:rPr lang="id-ID" sz="3200" dirty="0" smtClean="0"/>
              <a:t>Fase Logaritmik (Log/eksponensial)</a:t>
            </a:r>
          </a:p>
          <a:p>
            <a:pPr marL="514350" indent="-514350">
              <a:buNone/>
            </a:pPr>
            <a:r>
              <a:rPr lang="id-ID" sz="3200" dirty="0" smtClean="0"/>
              <a:t>     Pembiakan cepat, sel-sel aktif, perlu faktor biologis dan non biologis (O</a:t>
            </a:r>
            <a:r>
              <a:rPr lang="id-ID" sz="3200" baseline="-25000" dirty="0" smtClean="0"/>
              <a:t>2</a:t>
            </a:r>
            <a:r>
              <a:rPr lang="id-ID" sz="3200" dirty="0" smtClean="0"/>
              <a:t>, cahaya, temperatur).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id-ID" sz="3200" dirty="0" smtClean="0"/>
              <a:t>Fase Stasioner.</a:t>
            </a:r>
          </a:p>
          <a:p>
            <a:pPr marL="514350" indent="-514350">
              <a:buNone/>
            </a:pPr>
            <a:r>
              <a:rPr lang="id-ID" sz="3200" dirty="0" smtClean="0"/>
              <a:t>       Biakan sudah tua,populasi maksimum, pembiakan kurang, beberapa sel mati, pertumbuhan dan kematian sama, menyusutnya nutrien, limbah semakin banyak, persediaan O</a:t>
            </a:r>
            <a:r>
              <a:rPr lang="id-ID" sz="3200" baseline="-25000" dirty="0" smtClean="0"/>
              <a:t>2 </a:t>
            </a:r>
            <a:r>
              <a:rPr lang="id-ID" sz="3200" dirty="0" smtClean="0"/>
              <a:t>tidak mencukupi sel,  endospora mulai terbentuk</a:t>
            </a:r>
          </a:p>
          <a:p>
            <a:pPr marL="514350" indent="-514350">
              <a:buAutoNum type="arabicPeriod" startAt="4"/>
            </a:pPr>
            <a:r>
              <a:rPr lang="id-ID" sz="3200" dirty="0" smtClean="0"/>
              <a:t>Fase kematian</a:t>
            </a:r>
          </a:p>
          <a:p>
            <a:pPr marL="514350" indent="-514350">
              <a:buNone/>
            </a:pPr>
            <a:r>
              <a:rPr lang="id-ID" sz="3200" dirty="0" smtClean="0"/>
              <a:t>       Laju kematian lebih tinggi dari ada pembiakan, pembiakan berhenti, sel-sel mati atau terlisis.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Faktor lingkungan yang mempengaruhi pertumbuhan  mikroba.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sz="5800" dirty="0" smtClean="0"/>
              <a:t>Faktor  biotik:  </a:t>
            </a:r>
          </a:p>
          <a:p>
            <a:pPr marL="514350" indent="-514350">
              <a:buNone/>
            </a:pPr>
            <a:r>
              <a:rPr lang="id-ID" sz="3800" dirty="0" smtClean="0"/>
              <a:t>       -   </a:t>
            </a:r>
            <a:r>
              <a:rPr lang="id-ID" sz="4400" dirty="0" smtClean="0"/>
              <a:t>Sifat jasad:  toleran terhadap perubahan lingkungan </a:t>
            </a:r>
          </a:p>
          <a:p>
            <a:pPr marL="514350" indent="-514350">
              <a:buNone/>
            </a:pPr>
            <a:r>
              <a:rPr lang="id-ID" sz="4400" dirty="0" smtClean="0"/>
              <a:t>            atau tidak, kemampuan  adaptasi.</a:t>
            </a:r>
          </a:p>
          <a:p>
            <a:pPr marL="514350" indent="-514350">
              <a:buNone/>
            </a:pPr>
            <a:r>
              <a:rPr lang="id-ID" sz="4400" dirty="0" smtClean="0"/>
              <a:t>       -   Bebas dari jenis mikroba lain (kontaminan).</a:t>
            </a:r>
          </a:p>
          <a:p>
            <a:pPr marL="514350" indent="-514350">
              <a:buNone/>
            </a:pPr>
            <a:r>
              <a:rPr lang="id-ID" sz="4400" dirty="0" smtClean="0"/>
              <a:t>       -   Komensalisme, mutualisme, parasitisme.</a:t>
            </a:r>
          </a:p>
          <a:p>
            <a:pPr marL="514350" indent="-514350">
              <a:buNone/>
            </a:pPr>
            <a:r>
              <a:rPr lang="id-ID" sz="4400" dirty="0" smtClean="0"/>
              <a:t>       -   Antibiose: terhambat oleh senyawa yang </a:t>
            </a:r>
          </a:p>
          <a:p>
            <a:pPr marL="514350" indent="-514350">
              <a:buNone/>
            </a:pPr>
            <a:r>
              <a:rPr lang="id-ID" sz="4400" dirty="0" smtClean="0"/>
              <a:t>                              dikeluarkan mikroba lain.</a:t>
            </a:r>
          </a:p>
          <a:p>
            <a:pPr marL="514350" indent="-514350">
              <a:buNone/>
            </a:pPr>
            <a:r>
              <a:rPr lang="id-ID" sz="4400" dirty="0" smtClean="0"/>
              <a:t>       -   Sinergisme:  sama-sama membuat perubahan kimia </a:t>
            </a:r>
          </a:p>
          <a:p>
            <a:pPr marL="514350" indent="-514350">
              <a:buNone/>
            </a:pPr>
            <a:r>
              <a:rPr lang="id-ID" sz="4400" dirty="0" smtClean="0"/>
              <a:t>                               dalam substrat.</a:t>
            </a:r>
          </a:p>
          <a:p>
            <a:pPr marL="514350" indent="-514350">
              <a:buNone/>
            </a:pPr>
            <a:r>
              <a:rPr lang="id-ID" sz="4400" dirty="0" smtClean="0"/>
              <a:t>       -   Sintrofisme:    beberapa mikroba mengurai bahan </a:t>
            </a:r>
          </a:p>
          <a:p>
            <a:pPr marL="514350" indent="-514350">
              <a:buNone/>
            </a:pPr>
            <a:r>
              <a:rPr lang="id-ID" sz="4400" dirty="0" smtClean="0"/>
              <a:t>                                organik atau limbah.</a:t>
            </a:r>
          </a:p>
          <a:p>
            <a:pPr marL="514350" indent="-514350">
              <a:buNone/>
            </a:pPr>
            <a:endParaRPr lang="id-ID" sz="2800" dirty="0" smtClean="0"/>
          </a:p>
          <a:p>
            <a:pPr marL="514350" indent="-514350">
              <a:buNone/>
            </a:pPr>
            <a:r>
              <a:rPr lang="id-ID" sz="2800" dirty="0" smtClean="0"/>
              <a:t>           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id-ID" sz="3200" dirty="0" smtClean="0"/>
              <a:t>Faktor Abiotik</a:t>
            </a:r>
          </a:p>
          <a:p>
            <a:pPr marL="514350" indent="-514350">
              <a:buNone/>
            </a:pPr>
            <a:r>
              <a:rPr lang="id-ID" sz="3200" dirty="0" smtClean="0"/>
              <a:t> a.  Temperatur.</a:t>
            </a:r>
          </a:p>
          <a:p>
            <a:pPr marL="514350" indent="-514350">
              <a:buNone/>
            </a:pPr>
            <a:r>
              <a:rPr lang="id-ID" sz="3200" dirty="0" smtClean="0"/>
              <a:t>      -  Aktivitas mikroba tergantung jenis </a:t>
            </a:r>
          </a:p>
          <a:p>
            <a:pPr marL="514350" indent="-514350">
              <a:buNone/>
            </a:pPr>
            <a:r>
              <a:rPr lang="id-ID" sz="3200" dirty="0" smtClean="0"/>
              <a:t>          psikrofil 15 </a:t>
            </a:r>
            <a:r>
              <a:rPr lang="id-ID" sz="3200" baseline="30000" dirty="0" smtClean="0"/>
              <a:t>o</a:t>
            </a:r>
            <a:r>
              <a:rPr lang="id-ID" sz="3200" dirty="0" smtClean="0"/>
              <a:t>C, mesofil 25-37 </a:t>
            </a:r>
            <a:r>
              <a:rPr lang="id-ID" sz="3200" baseline="30000" dirty="0" smtClean="0"/>
              <a:t>o</a:t>
            </a:r>
            <a:r>
              <a:rPr lang="id-ID" sz="3200" dirty="0" smtClean="0"/>
              <a:t>C dan </a:t>
            </a:r>
          </a:p>
          <a:p>
            <a:pPr marL="514350" indent="-514350">
              <a:buNone/>
            </a:pPr>
            <a:r>
              <a:rPr lang="id-ID" sz="3200" dirty="0" smtClean="0"/>
              <a:t>          termofil 55-60 </a:t>
            </a:r>
            <a:r>
              <a:rPr lang="id-ID" sz="3200" baseline="30000" dirty="0" smtClean="0"/>
              <a:t>o</a:t>
            </a:r>
            <a:r>
              <a:rPr lang="id-ID" sz="3200" dirty="0" smtClean="0"/>
              <a:t>C.</a:t>
            </a:r>
          </a:p>
          <a:p>
            <a:pPr marL="514350" indent="-514350">
              <a:buAutoNum type="alphaLcPeriod" startAt="2"/>
            </a:pPr>
            <a:r>
              <a:rPr lang="id-ID" sz="3200" dirty="0" smtClean="0"/>
              <a:t>Kelembaban.</a:t>
            </a:r>
          </a:p>
          <a:p>
            <a:pPr marL="514350" indent="-514350">
              <a:buNone/>
            </a:pPr>
            <a:r>
              <a:rPr lang="id-ID" sz="3200" dirty="0" smtClean="0"/>
              <a:t>      -  Kelembaban optimum mikroba </a:t>
            </a:r>
          </a:p>
          <a:p>
            <a:pPr marL="514350" indent="-514350">
              <a:buNone/>
            </a:pPr>
            <a:r>
              <a:rPr lang="id-ID" sz="3200" dirty="0" smtClean="0"/>
              <a:t>          misalnya:  bakteri/ragi  85 % dan </a:t>
            </a:r>
          </a:p>
          <a:p>
            <a:pPr marL="514350" indent="-514350">
              <a:buNone/>
            </a:pPr>
            <a:r>
              <a:rPr lang="id-ID" sz="3200" dirty="0" smtClean="0"/>
              <a:t>         Aktinomycet kurang dari 85 %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lphaLcPeriod" startAt="3"/>
            </a:pPr>
            <a:r>
              <a:rPr lang="id-ID" sz="3200" dirty="0" smtClean="0"/>
              <a:t>Konsentrasi larutan &amp; Ion H.</a:t>
            </a:r>
          </a:p>
          <a:p>
            <a:pPr marL="514350" indent="-514350">
              <a:buNone/>
            </a:pPr>
            <a:r>
              <a:rPr lang="id-ID" sz="3200" dirty="0" smtClean="0"/>
              <a:t>     -  Larutan hipertonis dapat mengganggu </a:t>
            </a:r>
          </a:p>
          <a:p>
            <a:pPr marL="514350" indent="-514350">
              <a:buNone/>
            </a:pPr>
            <a:r>
              <a:rPr lang="id-ID" sz="3200" dirty="0" smtClean="0"/>
              <a:t>         pertumbuhan mikroba karena dapat </a:t>
            </a:r>
          </a:p>
          <a:p>
            <a:pPr marL="514350" indent="-514350">
              <a:buNone/>
            </a:pPr>
            <a:r>
              <a:rPr lang="id-ID" sz="3200" dirty="0" smtClean="0"/>
              <a:t>         menyebabkan plasmolisis.</a:t>
            </a:r>
          </a:p>
          <a:p>
            <a:pPr marL="514350" indent="-514350">
              <a:buNone/>
            </a:pPr>
            <a:r>
              <a:rPr lang="id-ID" sz="3200" dirty="0" smtClean="0"/>
              <a:t>     -  Konsentrasi ion H pada tingkat yang </a:t>
            </a:r>
          </a:p>
          <a:p>
            <a:pPr marL="514350" indent="-514350">
              <a:buNone/>
            </a:pPr>
            <a:r>
              <a:rPr lang="id-ID" sz="3200" dirty="0" smtClean="0"/>
              <a:t>         tinggi dapatmenyebabkan koagulasi.</a:t>
            </a:r>
          </a:p>
          <a:p>
            <a:pPr marL="514350" indent="-514350">
              <a:buNone/>
            </a:pPr>
            <a:endParaRPr lang="id-ID" sz="3200" dirty="0" smtClean="0"/>
          </a:p>
          <a:p>
            <a:pPr marL="514350" indent="-514350">
              <a:buNone/>
            </a:pPr>
            <a:r>
              <a:rPr lang="id-ID" sz="3200" dirty="0" smtClean="0"/>
              <a:t>Misal:  V. Cholerae pH 9, E. Coli pH 6-8, </a:t>
            </a:r>
          </a:p>
          <a:p>
            <a:pPr marL="514350" indent="-514350">
              <a:buNone/>
            </a:pPr>
            <a:r>
              <a:rPr lang="id-ID" sz="3200" dirty="0" smtClean="0"/>
              <a:t>         Agrobacterium pH 12, Lactobacillus pH </a:t>
            </a:r>
          </a:p>
          <a:p>
            <a:pPr marL="514350" indent="-514350">
              <a:buNone/>
            </a:pPr>
            <a:r>
              <a:rPr lang="id-ID" sz="3200" dirty="0" smtClean="0"/>
              <a:t>         6.8-7.7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514350" indent="-514350">
              <a:buAutoNum type="alphaLcPeriod" startAt="4"/>
            </a:pPr>
            <a:r>
              <a:rPr lang="id-ID" sz="3200" dirty="0" smtClean="0"/>
              <a:t>Radiasi</a:t>
            </a:r>
          </a:p>
          <a:p>
            <a:pPr marL="514350" indent="-514350">
              <a:buNone/>
            </a:pPr>
            <a:r>
              <a:rPr lang="id-ID" sz="3200" dirty="0" smtClean="0"/>
              <a:t>     -  Sinar </a:t>
            </a:r>
            <a:r>
              <a:rPr lang="el-GR" sz="3200" dirty="0" smtClean="0">
                <a:latin typeface="Arial"/>
                <a:cs typeface="Arial"/>
              </a:rPr>
              <a:t>α</a:t>
            </a:r>
            <a:r>
              <a:rPr lang="id-ID" sz="3200" dirty="0" smtClean="0">
                <a:latin typeface="Arial"/>
                <a:cs typeface="Arial"/>
              </a:rPr>
              <a:t>, ɣ dan UV dapat menyebabkan ionisasi komponen sel dan molekul protoplasma.</a:t>
            </a:r>
          </a:p>
          <a:p>
            <a:pPr marL="514350" indent="-514350">
              <a:buAutoNum type="alphaLcPeriod" startAt="5"/>
            </a:pPr>
            <a:r>
              <a:rPr lang="id-ID" sz="3200" dirty="0" smtClean="0">
                <a:latin typeface="Arial"/>
                <a:cs typeface="Arial"/>
              </a:rPr>
              <a:t>Tegangan permukaan</a:t>
            </a:r>
          </a:p>
          <a:p>
            <a:pPr marL="514350" indent="-514350">
              <a:buAutoNum type="alphaLcPeriod" startAt="5"/>
            </a:pPr>
            <a:r>
              <a:rPr lang="id-ID" sz="3200" dirty="0" smtClean="0">
                <a:latin typeface="Arial"/>
                <a:cs typeface="Arial"/>
              </a:rPr>
              <a:t>Tekanan hidrostatik</a:t>
            </a:r>
          </a:p>
          <a:p>
            <a:pPr marL="514350" indent="-514350">
              <a:buAutoNum type="alphaLcPeriod" startAt="5"/>
            </a:pPr>
            <a:r>
              <a:rPr lang="id-ID" sz="3200" dirty="0" smtClean="0">
                <a:latin typeface="Arial"/>
                <a:cs typeface="Arial"/>
              </a:rPr>
              <a:t>Senyawa kimia dan toksik</a:t>
            </a:r>
          </a:p>
          <a:p>
            <a:pPr marL="514350" indent="-514350">
              <a:buNone/>
            </a:pPr>
            <a:r>
              <a:rPr lang="id-ID" sz="3200" dirty="0" smtClean="0">
                <a:latin typeface="Arial"/>
                <a:cs typeface="Arial"/>
              </a:rPr>
              <a:t>     -  logam berat </a:t>
            </a:r>
          </a:p>
          <a:p>
            <a:pPr marL="514350" indent="-514350">
              <a:buNone/>
            </a:pPr>
            <a:r>
              <a:rPr lang="id-ID" sz="3200" dirty="0" smtClean="0">
                <a:latin typeface="Arial"/>
                <a:cs typeface="Arial"/>
              </a:rPr>
              <a:t>     -  antibiotik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Kehidupan Mikroba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077200" cy="5029200"/>
          </a:xfrm>
          <a:solidFill>
            <a:srgbClr val="FFFF00"/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1371600"/>
            <a:ext cx="3352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Nutrisi molekuler bebas</a:t>
            </a:r>
            <a:endParaRPr lang="id-ID" sz="2000" dirty="0"/>
          </a:p>
        </p:txBody>
      </p:sp>
      <p:sp>
        <p:nvSpPr>
          <p:cNvPr id="6" name="Oval 5"/>
          <p:cNvSpPr/>
          <p:nvPr/>
        </p:nvSpPr>
        <p:spPr>
          <a:xfrm>
            <a:off x="1600200" y="2667000"/>
            <a:ext cx="1447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Respirasi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6096000" y="2743200"/>
            <a:ext cx="1447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Sintesis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1676400" y="4648200"/>
            <a:ext cx="1143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Energi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5867400" y="4419600"/>
            <a:ext cx="2133624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Perbaikan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Pertumbuan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Perkembangan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048000" y="19050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5800" y="19050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5400000">
            <a:off x="1733550" y="409575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305550" y="39814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781300" y="3429000"/>
            <a:ext cx="33909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2029</TotalTime>
  <Words>707</Words>
  <Application>Microsoft Office PowerPoint</Application>
  <PresentationFormat>On-screen Show (4:3)</PresentationFormat>
  <Paragraphs>135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BAB III Kehidupan Mikroba</vt:lpstr>
      <vt:lpstr>`</vt:lpstr>
      <vt:lpstr>Fase Pertumbuhan</vt:lpstr>
      <vt:lpstr>Slide 4</vt:lpstr>
      <vt:lpstr>Faktor lingkungan yang mempengaruhi pertumbuhan  mikroba.</vt:lpstr>
      <vt:lpstr>Slide 6</vt:lpstr>
      <vt:lpstr>Slide 7</vt:lpstr>
      <vt:lpstr>Slide 8</vt:lpstr>
      <vt:lpstr>Kehidupan Mikroba</vt:lpstr>
      <vt:lpstr>Slide 10</vt:lpstr>
      <vt:lpstr>Kelompok Kehidupan</vt:lpstr>
      <vt:lpstr>Slide 12</vt:lpstr>
      <vt:lpstr>Lingkungan abiotik mikroba:</vt:lpstr>
      <vt:lpstr>Mikrobiologi Kesehatan</vt:lpstr>
      <vt:lpstr>Lingkungan biotik mikroba: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Kehidupan Mikroba</dc:title>
  <dc:creator>Compaq</dc:creator>
  <cp:lastModifiedBy>Slamet</cp:lastModifiedBy>
  <cp:revision>29</cp:revision>
  <dcterms:created xsi:type="dcterms:W3CDTF">2008-11-02T12:22:56Z</dcterms:created>
  <dcterms:modified xsi:type="dcterms:W3CDTF">2016-03-14T08:07:15Z</dcterms:modified>
</cp:coreProperties>
</file>