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2.jpg" ContentType="image/jpg"/>
  <Override PartName="/ppt/media/image3.jpg" ContentType="image/jpg"/>
  <Override PartName="/ppt/media/image4.jpg" ContentType="image/jpg"/>
  <Override PartName="/ppt/media/image5.jpg" ContentType="image/jpg"/>
  <Override PartName="/ppt/media/image6.jpg" ContentType="image/jpg"/>
  <Override PartName="/ppt/media/image7.jpg" ContentType="image/jpg"/>
  <Override PartName="/ppt/media/image8.jpg" ContentType="image/jpg"/>
  <Override PartName="/ppt/media/image9.jpg" ContentType="image/jpg"/>
  <Override PartName="/ppt/media/image10.jpg" ContentType="image/jpg"/>
  <Override PartName="/ppt/media/image11.jpg" ContentType="image/jpg"/>
  <Override PartName="/ppt/media/image12.jpg" ContentType="image/jpg"/>
  <Override PartName="/ppt/media/image13.jpg" ContentType="image/jpg"/>
  <Override PartName="/ppt/media/image14.jpg" ContentType="image/jpg"/>
  <Override PartName="/ppt/media/image15.jpg" ContentType="image/jpg"/>
  <Override PartName="/ppt/media/image16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9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12192000" cy="6858000"/>
  <p:notesSz cx="12192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96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465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8544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584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131519" y="1251076"/>
            <a:ext cx="3587115" cy="3867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4477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5272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8113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488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3537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129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88644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2083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5696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39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>
            <a:extLst>
              <a:ext uri="{FF2B5EF4-FFF2-40B4-BE49-F238E27FC236}">
                <a16:creationId xmlns:a16="http://schemas.microsoft.com/office/drawing/2014/main" id="{06D4B935-9C09-9945-22C3-A61A81AF39A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52600" y="2057400"/>
            <a:ext cx="8991600" cy="1645920"/>
          </a:xfrm>
          <a:prstGeom prst="rect">
            <a:avLst/>
          </a:prstGeo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vert="horz" wrap="square" lIns="0" tIns="346710" rIns="0" bIns="0" rtlCol="0">
            <a:spAutoFit/>
          </a:bodyPr>
          <a:lstStyle/>
          <a:p>
            <a:pPr marL="1183640" marR="323215" indent="-879475">
              <a:lnSpc>
                <a:spcPts val="3670"/>
              </a:lnSpc>
              <a:spcBef>
                <a:spcPts val="2730"/>
              </a:spcBef>
            </a:pPr>
            <a:r>
              <a:rPr sz="3400" b="0" spc="385" dirty="0">
                <a:solidFill>
                  <a:srgbClr val="252525"/>
                </a:solidFill>
                <a:latin typeface="Trebuchet MS"/>
                <a:cs typeface="Trebuchet MS"/>
              </a:rPr>
              <a:t>PENGOLAHAN</a:t>
            </a:r>
            <a:r>
              <a:rPr sz="3400" b="0" spc="305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3400" b="0" spc="200" dirty="0">
                <a:solidFill>
                  <a:srgbClr val="252525"/>
                </a:solidFill>
                <a:latin typeface="Trebuchet MS"/>
                <a:cs typeface="Trebuchet MS"/>
              </a:rPr>
              <a:t>DATA</a:t>
            </a:r>
            <a:r>
              <a:rPr sz="3400" b="0" spc="290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3400" b="0" spc="470" dirty="0">
                <a:solidFill>
                  <a:srgbClr val="252525"/>
                </a:solidFill>
                <a:latin typeface="Trebuchet MS"/>
                <a:cs typeface="Trebuchet MS"/>
              </a:rPr>
              <a:t>DAN</a:t>
            </a:r>
            <a:r>
              <a:rPr sz="3400" b="0" spc="325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3400" b="0" spc="345" dirty="0">
                <a:solidFill>
                  <a:srgbClr val="252525"/>
                </a:solidFill>
                <a:latin typeface="Trebuchet MS"/>
                <a:cs typeface="Trebuchet MS"/>
              </a:rPr>
              <a:t>KESALAHAN </a:t>
            </a:r>
            <a:r>
              <a:rPr sz="3400" b="0" spc="-1010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3400" b="0" spc="350" dirty="0">
                <a:solidFill>
                  <a:srgbClr val="252525"/>
                </a:solidFill>
                <a:latin typeface="Trebuchet MS"/>
                <a:cs typeface="Trebuchet MS"/>
              </a:rPr>
              <a:t>DALAM</a:t>
            </a:r>
            <a:r>
              <a:rPr sz="3400" b="0" spc="-35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3400" b="0" spc="245" dirty="0">
                <a:solidFill>
                  <a:srgbClr val="252525"/>
                </a:solidFill>
                <a:latin typeface="Trebuchet MS"/>
                <a:cs typeface="Trebuchet MS"/>
              </a:rPr>
              <a:t>ANALISIS</a:t>
            </a:r>
            <a:r>
              <a:rPr sz="3400" b="0" spc="330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3400" b="0" spc="225" dirty="0">
                <a:solidFill>
                  <a:srgbClr val="252525"/>
                </a:solidFill>
                <a:latin typeface="Trebuchet MS"/>
                <a:cs typeface="Trebuchet MS"/>
              </a:rPr>
              <a:t>KUANTITATIF</a:t>
            </a:r>
            <a:endParaRPr sz="34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177370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5236" y="1194816"/>
            <a:ext cx="9017508" cy="536143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37232" y="379475"/>
            <a:ext cx="2039620" cy="50800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2384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54"/>
              </a:spcBef>
            </a:pPr>
            <a:r>
              <a:rPr spc="-590" dirty="0">
                <a:latin typeface="Trebuchet MS"/>
                <a:cs typeface="Trebuchet MS"/>
              </a:rPr>
              <a:t>J</a:t>
            </a:r>
            <a:r>
              <a:rPr spc="-45" dirty="0">
                <a:latin typeface="Trebuchet MS"/>
                <a:cs typeface="Trebuchet MS"/>
              </a:rPr>
              <a:t>enis</a:t>
            </a:r>
            <a:r>
              <a:rPr spc="-75" dirty="0">
                <a:latin typeface="Trebuchet MS"/>
                <a:cs typeface="Trebuchet MS"/>
              </a:rPr>
              <a:t> </a:t>
            </a:r>
            <a:r>
              <a:rPr spc="75" dirty="0">
                <a:latin typeface="Trebuchet MS"/>
                <a:cs typeface="Trebuchet MS"/>
              </a:rPr>
              <a:t>Gal</a:t>
            </a:r>
            <a:r>
              <a:rPr spc="65" dirty="0">
                <a:latin typeface="Trebuchet MS"/>
                <a:cs typeface="Trebuchet MS"/>
              </a:rPr>
              <a:t>a</a:t>
            </a:r>
            <a:r>
              <a:rPr spc="25" dirty="0">
                <a:latin typeface="Trebuchet MS"/>
                <a:cs typeface="Trebuchet MS"/>
              </a:rPr>
              <a:t>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988295" y="1659635"/>
            <a:ext cx="1899285" cy="83248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365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65"/>
              </a:spcBef>
            </a:pPr>
            <a:r>
              <a:rPr sz="2400" spc="-95" dirty="0">
                <a:latin typeface="Trebuchet MS"/>
                <a:cs typeface="Trebuchet MS"/>
              </a:rPr>
              <a:t>Analisis</a:t>
            </a:r>
            <a:endParaRPr sz="2400">
              <a:latin typeface="Trebuchet MS"/>
              <a:cs typeface="Trebuchet MS"/>
            </a:endParaRPr>
          </a:p>
          <a:p>
            <a:pPr marL="92075">
              <a:lnSpc>
                <a:spcPct val="100000"/>
              </a:lnSpc>
              <a:spcBef>
                <a:spcPts val="5"/>
              </a:spcBef>
            </a:pPr>
            <a:r>
              <a:rPr sz="2400" spc="-114" dirty="0">
                <a:latin typeface="Trebuchet MS"/>
                <a:cs typeface="Trebuchet MS"/>
              </a:rPr>
              <a:t>nitrogen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33777" y="2423922"/>
            <a:ext cx="7729855" cy="1188720"/>
          </a:xfrm>
          <a:prstGeom prst="rect">
            <a:avLst/>
          </a:prstGeom>
          <a:solidFill>
            <a:srgbClr val="FFFFFF">
              <a:alpha val="63920"/>
            </a:srgbClr>
          </a:solidFill>
          <a:ln w="32003">
            <a:solidFill>
              <a:srgbClr val="FFFFFF"/>
            </a:solidFill>
          </a:ln>
        </p:spPr>
        <p:txBody>
          <a:bodyPr vert="horz" wrap="square" lIns="0" tIns="309245" rIns="0" bIns="0" rtlCol="0">
            <a:spAutoFit/>
          </a:bodyPr>
          <a:lstStyle/>
          <a:p>
            <a:pPr marR="22225" algn="ctr">
              <a:lnSpc>
                <a:spcPct val="100000"/>
              </a:lnSpc>
              <a:spcBef>
                <a:spcPts val="2435"/>
              </a:spcBef>
            </a:pPr>
            <a:r>
              <a:rPr sz="3200" spc="470" dirty="0">
                <a:latin typeface="Trebuchet MS"/>
                <a:cs typeface="Trebuchet MS"/>
              </a:rPr>
              <a:t>GALAT</a:t>
            </a:r>
            <a:r>
              <a:rPr sz="3200" spc="275" dirty="0">
                <a:latin typeface="Trebuchet MS"/>
                <a:cs typeface="Trebuchet MS"/>
              </a:rPr>
              <a:t> </a:t>
            </a:r>
            <a:r>
              <a:rPr sz="3200" spc="450" dirty="0">
                <a:latin typeface="Trebuchet MS"/>
                <a:cs typeface="Trebuchet MS"/>
              </a:rPr>
              <a:t>SISTEMATIK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6220" y="135636"/>
            <a:ext cx="5320665" cy="5427345"/>
          </a:xfrm>
          <a:custGeom>
            <a:avLst/>
            <a:gdLst/>
            <a:ahLst/>
            <a:cxnLst/>
            <a:rect l="l" t="t" r="r" b="b"/>
            <a:pathLst>
              <a:path w="5320665" h="5427345">
                <a:moveTo>
                  <a:pt x="5320284" y="0"/>
                </a:moveTo>
                <a:lnTo>
                  <a:pt x="0" y="0"/>
                </a:lnTo>
                <a:lnTo>
                  <a:pt x="0" y="5426963"/>
                </a:lnTo>
                <a:lnTo>
                  <a:pt x="5320284" y="5426963"/>
                </a:lnTo>
                <a:lnTo>
                  <a:pt x="53202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4350" y="288416"/>
            <a:ext cx="269303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Galat</a:t>
            </a:r>
            <a:r>
              <a:rPr spc="-30" dirty="0"/>
              <a:t> </a:t>
            </a:r>
            <a:r>
              <a:rPr spc="-5" dirty="0"/>
              <a:t>Sistematik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14350" y="713079"/>
            <a:ext cx="5005705" cy="4758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50000"/>
              </a:lnSpc>
              <a:spcBef>
                <a:spcPts val="100"/>
              </a:spcBef>
              <a:buFont typeface="Wingdings"/>
              <a:buChar char=""/>
              <a:tabLst>
                <a:tab pos="355600" algn="l"/>
              </a:tabLst>
            </a:pPr>
            <a:r>
              <a:rPr sz="2300" spc="-5" dirty="0">
                <a:latin typeface="Microsoft Sans Serif"/>
                <a:cs typeface="Microsoft Sans Serif"/>
              </a:rPr>
              <a:t>Galat</a:t>
            </a:r>
            <a:r>
              <a:rPr sz="230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sistematik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merupakan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jenis </a:t>
            </a:r>
            <a:r>
              <a:rPr sz="2300" dirty="0">
                <a:latin typeface="Microsoft Sans Serif"/>
                <a:cs typeface="Microsoft Sans Serif"/>
              </a:rPr>
              <a:t> kesalahan yang dapat </a:t>
            </a:r>
            <a:r>
              <a:rPr sz="2300" spc="-5" dirty="0">
                <a:latin typeface="Microsoft Sans Serif"/>
                <a:cs typeface="Microsoft Sans Serif"/>
              </a:rPr>
              <a:t>diramalkan </a:t>
            </a:r>
            <a:r>
              <a:rPr sz="2300" dirty="0">
                <a:latin typeface="Microsoft Sans Serif"/>
                <a:cs typeface="Microsoft Sans Serif"/>
              </a:rPr>
              <a:t> dan </a:t>
            </a:r>
            <a:r>
              <a:rPr sz="2300" spc="-5" dirty="0">
                <a:latin typeface="Microsoft Sans Serif"/>
                <a:cs typeface="Microsoft Sans Serif"/>
              </a:rPr>
              <a:t>diminimalkan, </a:t>
            </a:r>
            <a:r>
              <a:rPr sz="2300" dirty="0">
                <a:latin typeface="Microsoft Sans Serif"/>
                <a:cs typeface="Microsoft Sans Serif"/>
              </a:rPr>
              <a:t>umumnya 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berkaitan dengan alat-alat </a:t>
            </a:r>
            <a:r>
              <a:rPr sz="2300" dirty="0">
                <a:latin typeface="Microsoft Sans Serif"/>
                <a:cs typeface="Microsoft Sans Serif"/>
              </a:rPr>
              <a:t>tertentu 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atau cara </a:t>
            </a:r>
            <a:r>
              <a:rPr sz="2300" spc="-5" dirty="0">
                <a:latin typeface="Microsoft Sans Serif"/>
                <a:cs typeface="Microsoft Sans Serif"/>
              </a:rPr>
              <a:t>pengukuran </a:t>
            </a:r>
            <a:r>
              <a:rPr sz="2300" dirty="0">
                <a:latin typeface="Microsoft Sans Serif"/>
                <a:cs typeface="Microsoft Sans Serif"/>
              </a:rPr>
              <a:t>yang </a:t>
            </a:r>
            <a:r>
              <a:rPr sz="2300" spc="-5" dirty="0">
                <a:latin typeface="Microsoft Sans Serif"/>
                <a:cs typeface="Microsoft Sans Serif"/>
              </a:rPr>
              <a:t>dipakai. </a:t>
            </a:r>
            <a:r>
              <a:rPr sz="2300" spc="-60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Dibagi menjadi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tiga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macam,</a:t>
            </a:r>
            <a:r>
              <a:rPr sz="2300" spc="-5" dirty="0">
                <a:latin typeface="Microsoft Sans Serif"/>
                <a:cs typeface="Microsoft Sans Serif"/>
              </a:rPr>
              <a:t> yaitu:</a:t>
            </a:r>
            <a:endParaRPr sz="2300">
              <a:latin typeface="Microsoft Sans Serif"/>
              <a:cs typeface="Microsoft Sans Serif"/>
            </a:endParaRPr>
          </a:p>
          <a:p>
            <a:pPr marL="927100" lvl="1" indent="-457200">
              <a:lnSpc>
                <a:spcPct val="100000"/>
              </a:lnSpc>
              <a:spcBef>
                <a:spcPts val="1380"/>
              </a:spcBef>
              <a:buAutoNum type="alphaLcPeriod"/>
              <a:tabLst>
                <a:tab pos="926465" algn="l"/>
                <a:tab pos="927100" algn="l"/>
              </a:tabLst>
            </a:pPr>
            <a:r>
              <a:rPr sz="2300" spc="-5" dirty="0">
                <a:latin typeface="Microsoft Sans Serif"/>
                <a:cs typeface="Microsoft Sans Serif"/>
              </a:rPr>
              <a:t>Galat</a:t>
            </a:r>
            <a:r>
              <a:rPr sz="2300" spc="-3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metodik</a:t>
            </a:r>
            <a:endParaRPr sz="2300">
              <a:latin typeface="Microsoft Sans Serif"/>
              <a:cs typeface="Microsoft Sans Serif"/>
            </a:endParaRPr>
          </a:p>
          <a:p>
            <a:pPr marL="927100" lvl="1" indent="-457200">
              <a:lnSpc>
                <a:spcPct val="100000"/>
              </a:lnSpc>
              <a:spcBef>
                <a:spcPts val="1380"/>
              </a:spcBef>
              <a:buAutoNum type="alphaLcPeriod"/>
              <a:tabLst>
                <a:tab pos="926465" algn="l"/>
                <a:tab pos="927100" algn="l"/>
              </a:tabLst>
            </a:pPr>
            <a:r>
              <a:rPr sz="2300" spc="-5" dirty="0">
                <a:latin typeface="Microsoft Sans Serif"/>
                <a:cs typeface="Microsoft Sans Serif"/>
              </a:rPr>
              <a:t>Galat</a:t>
            </a:r>
            <a:r>
              <a:rPr sz="2300" spc="-4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operatif;</a:t>
            </a:r>
            <a:endParaRPr sz="2300">
              <a:latin typeface="Microsoft Sans Serif"/>
              <a:cs typeface="Microsoft Sans Serif"/>
            </a:endParaRPr>
          </a:p>
          <a:p>
            <a:pPr marL="927100" lvl="1" indent="-457200">
              <a:lnSpc>
                <a:spcPct val="100000"/>
              </a:lnSpc>
              <a:spcBef>
                <a:spcPts val="1380"/>
              </a:spcBef>
              <a:buAutoNum type="alphaLcPeriod"/>
              <a:tabLst>
                <a:tab pos="926465" algn="l"/>
                <a:tab pos="927100" algn="l"/>
              </a:tabLst>
            </a:pPr>
            <a:r>
              <a:rPr sz="2300" spc="-5" dirty="0">
                <a:latin typeface="Microsoft Sans Serif"/>
                <a:cs typeface="Microsoft Sans Serif"/>
              </a:rPr>
              <a:t>Galat</a:t>
            </a:r>
            <a:r>
              <a:rPr sz="2300" spc="-3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instrumen</a:t>
            </a:r>
            <a:endParaRPr sz="23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791200" y="670559"/>
            <a:ext cx="5995670" cy="5958840"/>
          </a:xfrm>
          <a:custGeom>
            <a:avLst/>
            <a:gdLst/>
            <a:ahLst/>
            <a:cxnLst/>
            <a:rect l="l" t="t" r="r" b="b"/>
            <a:pathLst>
              <a:path w="5995670" h="5958840">
                <a:moveTo>
                  <a:pt x="5995415" y="0"/>
                </a:moveTo>
                <a:lnTo>
                  <a:pt x="0" y="0"/>
                </a:lnTo>
                <a:lnTo>
                  <a:pt x="0" y="5958840"/>
                </a:lnTo>
                <a:lnTo>
                  <a:pt x="5995415" y="5958840"/>
                </a:lnTo>
                <a:lnTo>
                  <a:pt x="59954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870194" y="604306"/>
            <a:ext cx="5654675" cy="5928360"/>
          </a:xfrm>
          <a:prstGeom prst="rect">
            <a:avLst/>
          </a:prstGeom>
        </p:spPr>
        <p:txBody>
          <a:bodyPr vert="horz" wrap="square" lIns="0" tIns="232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30"/>
              </a:spcBef>
              <a:tabLst>
                <a:tab pos="527685" algn="l"/>
              </a:tabLst>
            </a:pPr>
            <a:r>
              <a:rPr sz="2700" b="1" spc="-5" dirty="0">
                <a:solidFill>
                  <a:srgbClr val="001F5F"/>
                </a:solidFill>
                <a:latin typeface="Arial"/>
                <a:cs typeface="Arial"/>
              </a:rPr>
              <a:t>a.	Galat</a:t>
            </a:r>
            <a:r>
              <a:rPr sz="2700" b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700" b="1" spc="-5" dirty="0">
                <a:solidFill>
                  <a:srgbClr val="001F5F"/>
                </a:solidFill>
                <a:latin typeface="Arial"/>
                <a:cs typeface="Arial"/>
              </a:rPr>
              <a:t>metodik</a:t>
            </a:r>
            <a:endParaRPr sz="2700">
              <a:latin typeface="Arial"/>
              <a:cs typeface="Arial"/>
            </a:endParaRPr>
          </a:p>
          <a:p>
            <a:pPr marL="355600" marR="5080" indent="-342900">
              <a:lnSpc>
                <a:spcPct val="150000"/>
              </a:lnSpc>
              <a:spcBef>
                <a:spcPts val="100"/>
              </a:spcBef>
              <a:buFont typeface="Wingdings"/>
              <a:buChar char=""/>
              <a:tabLst>
                <a:tab pos="355600" algn="l"/>
              </a:tabLst>
            </a:pPr>
            <a:r>
              <a:rPr sz="2300" spc="-5" dirty="0">
                <a:latin typeface="Microsoft Sans Serif"/>
                <a:cs typeface="Microsoft Sans Serif"/>
              </a:rPr>
              <a:t>Ditimbulkan dari </a:t>
            </a:r>
            <a:r>
              <a:rPr sz="2300" dirty="0">
                <a:latin typeface="Microsoft Sans Serif"/>
                <a:cs typeface="Microsoft Sans Serif"/>
              </a:rPr>
              <a:t>metode yang </a:t>
            </a:r>
            <a:r>
              <a:rPr sz="2300" spc="-5" dirty="0">
                <a:latin typeface="Microsoft Sans Serif"/>
                <a:cs typeface="Microsoft Sans Serif"/>
              </a:rPr>
              <a:t>digunakan </a:t>
            </a:r>
            <a:r>
              <a:rPr sz="2300" spc="-60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dan merupakan kesalahan yang </a:t>
            </a:r>
            <a:r>
              <a:rPr sz="2300" spc="-5" dirty="0">
                <a:latin typeface="Microsoft Sans Serif"/>
                <a:cs typeface="Microsoft Sans Serif"/>
              </a:rPr>
              <a:t>paling </a:t>
            </a:r>
            <a:r>
              <a:rPr sz="2300" dirty="0">
                <a:latin typeface="Microsoft Sans Serif"/>
                <a:cs typeface="Microsoft Sans Serif"/>
              </a:rPr>
              <a:t> serius dalam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10" dirty="0">
                <a:latin typeface="Microsoft Sans Serif"/>
                <a:cs typeface="Microsoft Sans Serif"/>
              </a:rPr>
              <a:t>analisis.</a:t>
            </a:r>
            <a:endParaRPr sz="23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1380"/>
              </a:spcBef>
              <a:buFont typeface="Wingdings"/>
              <a:buChar char=""/>
              <a:tabLst>
                <a:tab pos="355600" algn="l"/>
              </a:tabLst>
            </a:pPr>
            <a:r>
              <a:rPr sz="2300" dirty="0">
                <a:latin typeface="Microsoft Sans Serif"/>
                <a:cs typeface="Microsoft Sans Serif"/>
              </a:rPr>
              <a:t>Kesalahan</a:t>
            </a:r>
            <a:r>
              <a:rPr sz="2300" spc="-40" dirty="0">
                <a:latin typeface="Microsoft Sans Serif"/>
                <a:cs typeface="Microsoft Sans Serif"/>
              </a:rPr>
              <a:t> </a:t>
            </a:r>
            <a:r>
              <a:rPr sz="2300" spc="-10" dirty="0">
                <a:latin typeface="Microsoft Sans Serif"/>
                <a:cs typeface="Microsoft Sans Serif"/>
              </a:rPr>
              <a:t>ini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sumbernya</a:t>
            </a:r>
            <a:r>
              <a:rPr sz="2300" spc="-4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adalah</a:t>
            </a:r>
            <a:endParaRPr sz="2300">
              <a:latin typeface="Microsoft Sans Serif"/>
              <a:cs typeface="Microsoft Sans Serif"/>
            </a:endParaRPr>
          </a:p>
          <a:p>
            <a:pPr marL="355600">
              <a:lnSpc>
                <a:spcPct val="100000"/>
              </a:lnSpc>
              <a:spcBef>
                <a:spcPts val="1380"/>
              </a:spcBef>
            </a:pPr>
            <a:r>
              <a:rPr sz="2300" dirty="0">
                <a:latin typeface="Microsoft Sans Serif"/>
                <a:cs typeface="Microsoft Sans Serif"/>
              </a:rPr>
              <a:t>pengaruh</a:t>
            </a:r>
            <a:r>
              <a:rPr sz="2300" spc="-3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sifat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kimia dari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sistem,</a:t>
            </a:r>
            <a:endParaRPr sz="23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1380"/>
              </a:spcBef>
              <a:buFont typeface="Wingdings"/>
              <a:buChar char=""/>
              <a:tabLst>
                <a:tab pos="355600" algn="l"/>
              </a:tabLst>
            </a:pPr>
            <a:r>
              <a:rPr sz="2300" dirty="0">
                <a:latin typeface="Microsoft Sans Serif"/>
                <a:cs typeface="Microsoft Sans Serif"/>
              </a:rPr>
              <a:t>Contoh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galat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metodik:</a:t>
            </a:r>
            <a:endParaRPr sz="2300">
              <a:latin typeface="Microsoft Sans Serif"/>
              <a:cs typeface="Microsoft Sans Serif"/>
            </a:endParaRPr>
          </a:p>
          <a:p>
            <a:pPr marL="812800" lvl="1" indent="-342900">
              <a:lnSpc>
                <a:spcPct val="100000"/>
              </a:lnSpc>
              <a:spcBef>
                <a:spcPts val="1380"/>
              </a:spcBef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2300" dirty="0">
                <a:latin typeface="Microsoft Sans Serif"/>
                <a:cs typeface="Microsoft Sans Serif"/>
              </a:rPr>
              <a:t>adanya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berbagai</a:t>
            </a:r>
            <a:r>
              <a:rPr sz="230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ion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pengganggu,</a:t>
            </a:r>
            <a:endParaRPr sz="2300">
              <a:latin typeface="Microsoft Sans Serif"/>
              <a:cs typeface="Microsoft Sans Serif"/>
            </a:endParaRPr>
          </a:p>
          <a:p>
            <a:pPr marL="812800" lvl="1" indent="-342900">
              <a:lnSpc>
                <a:spcPct val="100000"/>
              </a:lnSpc>
              <a:spcBef>
                <a:spcPts val="1380"/>
              </a:spcBef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2300" dirty="0">
                <a:latin typeface="Microsoft Sans Serif"/>
                <a:cs typeface="Microsoft Sans Serif"/>
              </a:rPr>
              <a:t>adanya</a:t>
            </a:r>
            <a:r>
              <a:rPr sz="2300" spc="-4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reaksi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samping</a:t>
            </a:r>
            <a:endParaRPr sz="2300">
              <a:latin typeface="Microsoft Sans Serif"/>
              <a:cs typeface="Microsoft Sans Serif"/>
            </a:endParaRPr>
          </a:p>
          <a:p>
            <a:pPr marL="812800" lvl="1" indent="-342900">
              <a:lnSpc>
                <a:spcPct val="100000"/>
              </a:lnSpc>
              <a:spcBef>
                <a:spcPts val="1385"/>
              </a:spcBef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2300" spc="-5" dirty="0">
                <a:latin typeface="Microsoft Sans Serif"/>
                <a:cs typeface="Microsoft Sans Serif"/>
              </a:rPr>
              <a:t>Keterlarutan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endapan</a:t>
            </a:r>
            <a:endParaRPr sz="2300">
              <a:latin typeface="Microsoft Sans Serif"/>
              <a:cs typeface="Microsoft Sans Serif"/>
            </a:endParaRPr>
          </a:p>
          <a:p>
            <a:pPr marL="893444" lvl="1" indent="-424180">
              <a:lnSpc>
                <a:spcPct val="100000"/>
              </a:lnSpc>
              <a:spcBef>
                <a:spcPts val="1380"/>
              </a:spcBef>
              <a:buFont typeface="Wingdings"/>
              <a:buChar char=""/>
              <a:tabLst>
                <a:tab pos="893444" algn="l"/>
                <a:tab pos="894080" algn="l"/>
              </a:tabLst>
            </a:pPr>
            <a:r>
              <a:rPr sz="2300" dirty="0">
                <a:latin typeface="Microsoft Sans Serif"/>
                <a:cs typeface="Microsoft Sans Serif"/>
              </a:rPr>
              <a:t>Pengotor</a:t>
            </a:r>
            <a:r>
              <a:rPr sz="2300" spc="-5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endapan</a:t>
            </a:r>
            <a:endParaRPr sz="23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2919" y="326136"/>
            <a:ext cx="10537190" cy="2680970"/>
          </a:xfrm>
          <a:custGeom>
            <a:avLst/>
            <a:gdLst/>
            <a:ahLst/>
            <a:cxnLst/>
            <a:rect l="l" t="t" r="r" b="b"/>
            <a:pathLst>
              <a:path w="10537190" h="2680970">
                <a:moveTo>
                  <a:pt x="10536936" y="0"/>
                </a:moveTo>
                <a:lnTo>
                  <a:pt x="0" y="0"/>
                </a:lnTo>
                <a:lnTo>
                  <a:pt x="0" y="2680716"/>
                </a:lnTo>
                <a:lnTo>
                  <a:pt x="10536936" y="2680716"/>
                </a:lnTo>
                <a:lnTo>
                  <a:pt x="105369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39164" y="286845"/>
            <a:ext cx="9737725" cy="2654300"/>
          </a:xfrm>
          <a:prstGeom prst="rect">
            <a:avLst/>
          </a:prstGeom>
        </p:spPr>
        <p:txBody>
          <a:bodyPr vert="horz" wrap="square" lIns="0" tIns="18732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147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300" dirty="0">
                <a:latin typeface="Microsoft Sans Serif"/>
                <a:cs typeface="Microsoft Sans Serif"/>
              </a:rPr>
              <a:t>bentuk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hasil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reaksi seperti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endapan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tidak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sesuai</a:t>
            </a:r>
            <a:r>
              <a:rPr sz="2300" spc="-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dengan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reaksi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kimia</a:t>
            </a:r>
            <a:endParaRPr sz="2300">
              <a:latin typeface="Microsoft Sans Serif"/>
              <a:cs typeface="Microsoft Sans Serif"/>
            </a:endParaRPr>
          </a:p>
          <a:p>
            <a:pPr marL="354965">
              <a:lnSpc>
                <a:spcPct val="100000"/>
              </a:lnSpc>
              <a:spcBef>
                <a:spcPts val="1380"/>
              </a:spcBef>
            </a:pP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-3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diinginkan</a:t>
            </a:r>
            <a:endParaRPr sz="2300">
              <a:latin typeface="Microsoft Sans Serif"/>
              <a:cs typeface="Microsoft Sans Serif"/>
            </a:endParaRPr>
          </a:p>
          <a:p>
            <a:pPr marL="354965" indent="-342900">
              <a:lnSpc>
                <a:spcPct val="100000"/>
              </a:lnSpc>
              <a:spcBef>
                <a:spcPts val="138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300" spc="-5" dirty="0">
                <a:latin typeface="Microsoft Sans Serif"/>
                <a:cs typeface="Microsoft Sans Serif"/>
              </a:rPr>
              <a:t>Penguraian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spc="5" dirty="0">
                <a:latin typeface="Microsoft Sans Serif"/>
                <a:cs typeface="Microsoft Sans Serif"/>
              </a:rPr>
              <a:t>pada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waktu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pemijaran</a:t>
            </a:r>
            <a:endParaRPr sz="2300">
              <a:latin typeface="Microsoft Sans Serif"/>
              <a:cs typeface="Microsoft Sans Serif"/>
            </a:endParaRPr>
          </a:p>
          <a:p>
            <a:pPr marL="354965" indent="-342900">
              <a:lnSpc>
                <a:spcPct val="100000"/>
              </a:lnSpc>
              <a:spcBef>
                <a:spcPts val="138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300" spc="-5" dirty="0">
                <a:latin typeface="Microsoft Sans Serif"/>
                <a:cs typeface="Microsoft Sans Serif"/>
              </a:rPr>
              <a:t>Pemilihan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indikator</a:t>
            </a:r>
            <a:r>
              <a:rPr sz="2300" dirty="0">
                <a:latin typeface="Microsoft Sans Serif"/>
                <a:cs typeface="Microsoft Sans Serif"/>
              </a:rPr>
              <a:t> yang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kurang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tepat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untuk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menentukan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titik</a:t>
            </a:r>
            <a:r>
              <a:rPr sz="2300" spc="3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akhir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titrasi</a:t>
            </a:r>
            <a:endParaRPr sz="2300">
              <a:latin typeface="Microsoft Sans Serif"/>
              <a:cs typeface="Microsoft Sans Serif"/>
            </a:endParaRPr>
          </a:p>
          <a:p>
            <a:pPr marL="354965" indent="-342900">
              <a:lnSpc>
                <a:spcPct val="100000"/>
              </a:lnSpc>
              <a:spcBef>
                <a:spcPts val="138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300" dirty="0">
                <a:latin typeface="Microsoft Sans Serif"/>
                <a:cs typeface="Microsoft Sans Serif"/>
              </a:rPr>
              <a:t>Penggunaan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bahan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kimia</a:t>
            </a:r>
            <a:r>
              <a:rPr sz="2300" dirty="0">
                <a:latin typeface="Microsoft Sans Serif"/>
                <a:cs typeface="Microsoft Sans Serif"/>
              </a:rPr>
              <a:t> yang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kurang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tepat</a:t>
            </a:r>
            <a:endParaRPr sz="23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5552" y="3332988"/>
            <a:ext cx="7739380" cy="26809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4859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1170"/>
              </a:spcBef>
            </a:pPr>
            <a:r>
              <a:rPr sz="2300" b="1" spc="-5" dirty="0">
                <a:solidFill>
                  <a:srgbClr val="FF0000"/>
                </a:solidFill>
                <a:latin typeface="Arial"/>
                <a:cs typeface="Arial"/>
              </a:rPr>
              <a:t>Penanggulangan/</a:t>
            </a:r>
            <a:r>
              <a:rPr sz="2300" b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FF0000"/>
                </a:solidFill>
                <a:latin typeface="Arial"/>
                <a:cs typeface="Arial"/>
              </a:rPr>
              <a:t>pengurangan</a:t>
            </a:r>
            <a:r>
              <a:rPr sz="2300" b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FF0000"/>
                </a:solidFill>
                <a:latin typeface="Arial"/>
                <a:cs typeface="Arial"/>
              </a:rPr>
              <a:t>galat</a:t>
            </a:r>
            <a:r>
              <a:rPr sz="23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FF0000"/>
                </a:solidFill>
                <a:latin typeface="Arial"/>
                <a:cs typeface="Arial"/>
              </a:rPr>
              <a:t>metodik</a:t>
            </a:r>
            <a:endParaRPr sz="2300">
              <a:latin typeface="Arial"/>
              <a:cs typeface="Arial"/>
            </a:endParaRPr>
          </a:p>
          <a:p>
            <a:pPr marL="433705" indent="-343535">
              <a:lnSpc>
                <a:spcPct val="100000"/>
              </a:lnSpc>
              <a:spcBef>
                <a:spcPts val="1385"/>
              </a:spcBef>
              <a:buFont typeface="Wingdings"/>
              <a:buChar char=""/>
              <a:tabLst>
                <a:tab pos="434340" algn="l"/>
              </a:tabLst>
            </a:pPr>
            <a:r>
              <a:rPr sz="2300" b="1" spc="-5" dirty="0">
                <a:solidFill>
                  <a:srgbClr val="001F5F"/>
                </a:solidFill>
                <a:latin typeface="Arial"/>
                <a:cs typeface="Arial"/>
              </a:rPr>
              <a:t>Melakukan</a:t>
            </a:r>
            <a:r>
              <a:rPr sz="2300" b="1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penetapan</a:t>
            </a:r>
            <a:r>
              <a:rPr sz="23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1F5F"/>
                </a:solidFill>
                <a:latin typeface="Arial"/>
                <a:cs typeface="Arial"/>
              </a:rPr>
              <a:t>blanko</a:t>
            </a:r>
            <a:endParaRPr sz="2300">
              <a:latin typeface="Arial"/>
              <a:cs typeface="Arial"/>
            </a:endParaRPr>
          </a:p>
          <a:p>
            <a:pPr marL="433705" marR="81915" indent="-342900">
              <a:lnSpc>
                <a:spcPct val="150000"/>
              </a:lnSpc>
              <a:buFont typeface="Wingdings"/>
              <a:buChar char=""/>
              <a:tabLst>
                <a:tab pos="434340" algn="l"/>
              </a:tabLst>
            </a:pPr>
            <a:r>
              <a:rPr sz="2300" b="1" spc="-5" dirty="0">
                <a:solidFill>
                  <a:srgbClr val="001F5F"/>
                </a:solidFill>
                <a:latin typeface="Arial"/>
                <a:cs typeface="Arial"/>
              </a:rPr>
              <a:t>Melakukan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analisis SRM “</a:t>
            </a:r>
            <a:r>
              <a:rPr sz="2300" b="1" i="1" dirty="0">
                <a:solidFill>
                  <a:srgbClr val="001F5F"/>
                </a:solidFill>
                <a:latin typeface="Arial"/>
                <a:cs typeface="Arial"/>
              </a:rPr>
              <a:t>Standar Reference </a:t>
            </a:r>
            <a:r>
              <a:rPr sz="2300" b="1" i="1" spc="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i="1" spc="-5" dirty="0">
                <a:solidFill>
                  <a:srgbClr val="001F5F"/>
                </a:solidFill>
                <a:latin typeface="Arial"/>
                <a:cs typeface="Arial"/>
              </a:rPr>
              <a:t>Material</a:t>
            </a:r>
            <a:r>
              <a:rPr sz="2300" b="1" spc="-5" dirty="0">
                <a:solidFill>
                  <a:srgbClr val="001F5F"/>
                </a:solidFill>
                <a:latin typeface="Arial"/>
                <a:cs typeface="Arial"/>
              </a:rPr>
              <a:t>”</a:t>
            </a:r>
            <a:r>
              <a:rPr sz="2300" b="1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atau</a:t>
            </a:r>
            <a:r>
              <a:rPr sz="2300" b="1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CRM</a:t>
            </a:r>
            <a:r>
              <a:rPr sz="23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“</a:t>
            </a:r>
            <a:r>
              <a:rPr sz="2300" b="1" i="1" dirty="0">
                <a:solidFill>
                  <a:srgbClr val="001F5F"/>
                </a:solidFill>
                <a:latin typeface="Arial"/>
                <a:cs typeface="Arial"/>
              </a:rPr>
              <a:t>Certicicate</a:t>
            </a:r>
            <a:r>
              <a:rPr sz="2300" b="1" i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i="1" dirty="0">
                <a:solidFill>
                  <a:srgbClr val="001F5F"/>
                </a:solidFill>
                <a:latin typeface="Arial"/>
                <a:cs typeface="Arial"/>
              </a:rPr>
              <a:t>Reference</a:t>
            </a:r>
            <a:r>
              <a:rPr sz="2300" b="1" i="1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i="1" spc="-5" dirty="0">
                <a:solidFill>
                  <a:srgbClr val="001F5F"/>
                </a:solidFill>
                <a:latin typeface="Arial"/>
                <a:cs typeface="Arial"/>
              </a:rPr>
              <a:t>Material</a:t>
            </a:r>
            <a:r>
              <a:rPr sz="2300" b="1" spc="-5" dirty="0">
                <a:solidFill>
                  <a:srgbClr val="001F5F"/>
                </a:solidFill>
                <a:latin typeface="Arial"/>
                <a:cs typeface="Arial"/>
              </a:rPr>
              <a:t>”</a:t>
            </a:r>
            <a:endParaRPr sz="2300">
              <a:latin typeface="Arial"/>
              <a:cs typeface="Arial"/>
            </a:endParaRPr>
          </a:p>
          <a:p>
            <a:pPr marL="433705" indent="-343535">
              <a:lnSpc>
                <a:spcPct val="100000"/>
              </a:lnSpc>
              <a:spcBef>
                <a:spcPts val="1380"/>
              </a:spcBef>
              <a:buFont typeface="Wingdings"/>
              <a:buChar char=""/>
              <a:tabLst>
                <a:tab pos="434340" algn="l"/>
              </a:tabLst>
            </a:pPr>
            <a:r>
              <a:rPr sz="2300" b="1" spc="-5" dirty="0">
                <a:solidFill>
                  <a:srgbClr val="001F5F"/>
                </a:solidFill>
                <a:latin typeface="Arial"/>
                <a:cs typeface="Arial"/>
              </a:rPr>
              <a:t>Melakukan</a:t>
            </a:r>
            <a:r>
              <a:rPr sz="2300" b="1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validasi</a:t>
            </a:r>
            <a:r>
              <a:rPr sz="230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metode</a:t>
            </a:r>
            <a:endParaRPr sz="23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924555" y="3332988"/>
            <a:ext cx="8136890" cy="3377565"/>
            <a:chOff x="2924555" y="3332988"/>
            <a:chExt cx="8136890" cy="337756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60891" y="3332988"/>
              <a:ext cx="2400300" cy="33771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924555" y="6309360"/>
              <a:ext cx="5694045" cy="401320"/>
            </a:xfrm>
            <a:custGeom>
              <a:avLst/>
              <a:gdLst/>
              <a:ahLst/>
              <a:cxnLst/>
              <a:rect l="l" t="t" r="r" b="b"/>
              <a:pathLst>
                <a:path w="5694045" h="401320">
                  <a:moveTo>
                    <a:pt x="5693664" y="0"/>
                  </a:moveTo>
                  <a:lnTo>
                    <a:pt x="0" y="0"/>
                  </a:lnTo>
                  <a:lnTo>
                    <a:pt x="0" y="400811"/>
                  </a:lnTo>
                  <a:lnTo>
                    <a:pt x="5693664" y="400811"/>
                  </a:lnTo>
                  <a:lnTo>
                    <a:pt x="56936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003930" y="6335674"/>
            <a:ext cx="570674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1F5F"/>
                </a:solidFill>
                <a:latin typeface="Arial"/>
                <a:cs typeface="Arial"/>
              </a:rPr>
              <a:t>National</a:t>
            </a:r>
            <a:r>
              <a:rPr sz="20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1F5F"/>
                </a:solidFill>
                <a:latin typeface="Arial"/>
                <a:cs typeface="Arial"/>
              </a:rPr>
              <a:t>Institute</a:t>
            </a:r>
            <a:r>
              <a:rPr sz="2000" b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2000" b="1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1F5F"/>
                </a:solidFill>
                <a:latin typeface="Arial"/>
                <a:cs typeface="Arial"/>
              </a:rPr>
              <a:t>Standards</a:t>
            </a:r>
            <a:r>
              <a:rPr sz="20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sz="2000" b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001F5F"/>
                </a:solidFill>
                <a:latin typeface="Arial"/>
                <a:cs typeface="Arial"/>
              </a:rPr>
              <a:t>Technology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1168" y="160020"/>
            <a:ext cx="11460480" cy="383603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6700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315"/>
              </a:spcBef>
              <a:tabLst>
                <a:tab pos="607060" algn="l"/>
              </a:tabLst>
            </a:pPr>
            <a:r>
              <a:rPr sz="2700" b="1" spc="-5" dirty="0">
                <a:solidFill>
                  <a:srgbClr val="001F5F"/>
                </a:solidFill>
                <a:latin typeface="Arial"/>
                <a:cs typeface="Arial"/>
              </a:rPr>
              <a:t>b.	Galat</a:t>
            </a:r>
            <a:r>
              <a:rPr sz="27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700" b="1" spc="-5" dirty="0">
                <a:solidFill>
                  <a:srgbClr val="001F5F"/>
                </a:solidFill>
                <a:latin typeface="Arial"/>
                <a:cs typeface="Arial"/>
              </a:rPr>
              <a:t>operatif</a:t>
            </a:r>
            <a:endParaRPr sz="2700">
              <a:latin typeface="Arial"/>
              <a:cs typeface="Arial"/>
            </a:endParaRPr>
          </a:p>
          <a:p>
            <a:pPr marL="434340" indent="-343535">
              <a:lnSpc>
                <a:spcPct val="100000"/>
              </a:lnSpc>
              <a:spcBef>
                <a:spcPts val="1480"/>
              </a:spcBef>
              <a:buFont typeface="Wingdings"/>
              <a:buChar char=""/>
              <a:tabLst>
                <a:tab pos="434975" algn="l"/>
                <a:tab pos="2120265" algn="l"/>
              </a:tabLst>
            </a:pPr>
            <a:r>
              <a:rPr sz="2300" spc="-5" dirty="0">
                <a:latin typeface="Microsoft Sans Serif"/>
                <a:cs typeface="Microsoft Sans Serif"/>
              </a:rPr>
              <a:t>Ditimbulkan	oleh</a:t>
            </a:r>
            <a:r>
              <a:rPr sz="2300" dirty="0">
                <a:latin typeface="Microsoft Sans Serif"/>
                <a:cs typeface="Microsoft Sans Serif"/>
              </a:rPr>
              <a:t> operator</a:t>
            </a:r>
            <a:r>
              <a:rPr sz="2300" spc="-3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melakukan</a:t>
            </a:r>
            <a:r>
              <a:rPr sz="2300" spc="-3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analisis.</a:t>
            </a:r>
            <a:endParaRPr sz="2300">
              <a:latin typeface="Microsoft Sans Serif"/>
              <a:cs typeface="Microsoft Sans Serif"/>
            </a:endParaRPr>
          </a:p>
          <a:p>
            <a:pPr marL="434340" indent="-343535">
              <a:lnSpc>
                <a:spcPct val="100000"/>
              </a:lnSpc>
              <a:spcBef>
                <a:spcPts val="1380"/>
              </a:spcBef>
              <a:buFont typeface="Wingdings"/>
              <a:buChar char=""/>
              <a:tabLst>
                <a:tab pos="434975" algn="l"/>
              </a:tabLst>
            </a:pPr>
            <a:r>
              <a:rPr sz="2300" dirty="0">
                <a:latin typeface="Microsoft Sans Serif"/>
                <a:cs typeface="Microsoft Sans Serif"/>
              </a:rPr>
              <a:t>Merupakan</a:t>
            </a:r>
            <a:r>
              <a:rPr sz="2300" spc="-3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kesalahan</a:t>
            </a:r>
            <a:r>
              <a:rPr sz="2300" spc="-5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personal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contoh:</a:t>
            </a:r>
            <a:endParaRPr sz="2300">
              <a:latin typeface="Microsoft Sans Serif"/>
              <a:cs typeface="Microsoft Sans Serif"/>
            </a:endParaRPr>
          </a:p>
          <a:p>
            <a:pPr marL="891540" lvl="1" indent="-343535">
              <a:lnSpc>
                <a:spcPct val="100000"/>
              </a:lnSpc>
              <a:spcBef>
                <a:spcPts val="1380"/>
              </a:spcBef>
              <a:buFont typeface="Wingdings"/>
              <a:buChar char=""/>
              <a:tabLst>
                <a:tab pos="891540" algn="l"/>
                <a:tab pos="892175" algn="l"/>
              </a:tabLst>
            </a:pPr>
            <a:r>
              <a:rPr sz="2300" dirty="0">
                <a:latin typeface="Microsoft Sans Serif"/>
                <a:cs typeface="Microsoft Sans Serif"/>
              </a:rPr>
              <a:t>kesalahan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pembacaan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jarum digital </a:t>
            </a:r>
            <a:r>
              <a:rPr sz="2300" dirty="0">
                <a:latin typeface="Microsoft Sans Serif"/>
                <a:cs typeface="Microsoft Sans Serif"/>
              </a:rPr>
              <a:t>karena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posisi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mata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tidak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tepat,</a:t>
            </a:r>
            <a:endParaRPr sz="2300">
              <a:latin typeface="Microsoft Sans Serif"/>
              <a:cs typeface="Microsoft Sans Serif"/>
            </a:endParaRPr>
          </a:p>
          <a:p>
            <a:pPr marL="891540" lvl="1" indent="-343535">
              <a:lnSpc>
                <a:spcPct val="100000"/>
              </a:lnSpc>
              <a:spcBef>
                <a:spcPts val="1380"/>
              </a:spcBef>
              <a:buFont typeface="Wingdings"/>
              <a:buChar char=""/>
              <a:tabLst>
                <a:tab pos="891540" algn="l"/>
                <a:tab pos="892175" algn="l"/>
              </a:tabLst>
            </a:pPr>
            <a:r>
              <a:rPr sz="2300" dirty="0">
                <a:latin typeface="Microsoft Sans Serif"/>
                <a:cs typeface="Microsoft Sans Serif"/>
              </a:rPr>
              <a:t>pencucian</a:t>
            </a:r>
            <a:r>
              <a:rPr sz="2300" spc="-3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endapan</a:t>
            </a:r>
            <a:r>
              <a:rPr sz="2300" spc="-3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 </a:t>
            </a:r>
            <a:r>
              <a:rPr sz="2300" spc="-5" dirty="0">
                <a:latin typeface="Microsoft Sans Serif"/>
                <a:cs typeface="Microsoft Sans Serif"/>
              </a:rPr>
              <a:t>berlebihan,</a:t>
            </a:r>
            <a:endParaRPr sz="2300">
              <a:latin typeface="Microsoft Sans Serif"/>
              <a:cs typeface="Microsoft Sans Serif"/>
            </a:endParaRPr>
          </a:p>
          <a:p>
            <a:pPr marL="891540" lvl="1" indent="-343535">
              <a:lnSpc>
                <a:spcPct val="100000"/>
              </a:lnSpc>
              <a:spcBef>
                <a:spcPts val="1380"/>
              </a:spcBef>
              <a:buFont typeface="Wingdings"/>
              <a:buChar char=""/>
              <a:tabLst>
                <a:tab pos="891540" algn="l"/>
                <a:tab pos="892175" algn="l"/>
              </a:tabLst>
            </a:pPr>
            <a:r>
              <a:rPr sz="2300" dirty="0">
                <a:latin typeface="Microsoft Sans Serif"/>
                <a:cs typeface="Microsoft Sans Serif"/>
              </a:rPr>
              <a:t>Perlakuan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tidak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kuantitatif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dari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personil</a:t>
            </a:r>
            <a:r>
              <a:rPr sz="2300" dirty="0">
                <a:latin typeface="Microsoft Sans Serif"/>
                <a:cs typeface="Microsoft Sans Serif"/>
              </a:rPr>
              <a:t> saat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analisis</a:t>
            </a:r>
            <a:endParaRPr sz="2300">
              <a:latin typeface="Microsoft Sans Serif"/>
              <a:cs typeface="Microsoft Sans Serif"/>
            </a:endParaRPr>
          </a:p>
          <a:p>
            <a:pPr marL="891540" lvl="1" indent="-343535">
              <a:lnSpc>
                <a:spcPct val="100000"/>
              </a:lnSpc>
              <a:spcBef>
                <a:spcPts val="1385"/>
              </a:spcBef>
              <a:buFont typeface="Wingdings"/>
              <a:buChar char=""/>
              <a:tabLst>
                <a:tab pos="891540" algn="l"/>
                <a:tab pos="892175" algn="l"/>
              </a:tabLst>
            </a:pPr>
            <a:r>
              <a:rPr sz="2300" spc="-5" dirty="0">
                <a:latin typeface="Microsoft Sans Serif"/>
                <a:cs typeface="Microsoft Sans Serif"/>
              </a:rPr>
              <a:t>Kelalaian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dan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kurang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spc="-10" dirty="0">
                <a:latin typeface="Microsoft Sans Serif"/>
                <a:cs typeface="Microsoft Sans Serif"/>
              </a:rPr>
              <a:t>teliti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dari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personil</a:t>
            </a:r>
            <a:endParaRPr sz="23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40308" y="4393691"/>
            <a:ext cx="10721340" cy="215074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4859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170"/>
              </a:spcBef>
            </a:pPr>
            <a:r>
              <a:rPr sz="2300" b="1" spc="-5" dirty="0">
                <a:solidFill>
                  <a:srgbClr val="FF0000"/>
                </a:solidFill>
                <a:latin typeface="Arial"/>
                <a:cs typeface="Arial"/>
              </a:rPr>
              <a:t>Penanggulangan/</a:t>
            </a:r>
            <a:r>
              <a:rPr sz="2300" b="1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FF0000"/>
                </a:solidFill>
                <a:latin typeface="Arial"/>
                <a:cs typeface="Arial"/>
              </a:rPr>
              <a:t>pengurangan</a:t>
            </a:r>
            <a:r>
              <a:rPr sz="2300" b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FF0000"/>
                </a:solidFill>
                <a:latin typeface="Arial"/>
                <a:cs typeface="Arial"/>
              </a:rPr>
              <a:t>galat</a:t>
            </a:r>
            <a:r>
              <a:rPr sz="2300" b="1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FF0000"/>
                </a:solidFill>
                <a:latin typeface="Arial"/>
                <a:cs typeface="Arial"/>
              </a:rPr>
              <a:t>operatif</a:t>
            </a:r>
            <a:endParaRPr sz="2300">
              <a:latin typeface="Arial"/>
              <a:cs typeface="Arial"/>
            </a:endParaRPr>
          </a:p>
          <a:p>
            <a:pPr marL="434975" marR="445770" indent="-343535">
              <a:lnSpc>
                <a:spcPct val="150000"/>
              </a:lnSpc>
              <a:buFont typeface="Wingdings"/>
              <a:buChar char=""/>
              <a:tabLst>
                <a:tab pos="434975" algn="l"/>
              </a:tabLst>
            </a:pP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Setiap</a:t>
            </a:r>
            <a:r>
              <a:rPr sz="2300" b="1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personil</a:t>
            </a:r>
            <a:r>
              <a:rPr sz="23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spc="-10" dirty="0">
                <a:solidFill>
                  <a:srgbClr val="001F5F"/>
                </a:solidFill>
                <a:latin typeface="Arial"/>
                <a:cs typeface="Arial"/>
              </a:rPr>
              <a:t>yang</a:t>
            </a:r>
            <a:r>
              <a:rPr sz="2300" b="1" spc="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melakukan</a:t>
            </a:r>
            <a:r>
              <a:rPr sz="2300" b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1F5F"/>
                </a:solidFill>
                <a:latin typeface="Arial"/>
                <a:cs typeface="Arial"/>
              </a:rPr>
              <a:t>analisis</a:t>
            </a:r>
            <a:r>
              <a:rPr sz="2300" b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harus</a:t>
            </a:r>
            <a:r>
              <a:rPr sz="2300" b="1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teliti</a:t>
            </a:r>
            <a:r>
              <a:rPr sz="2300" b="1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dan</a:t>
            </a:r>
            <a:r>
              <a:rPr sz="2300" b="1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1F5F"/>
                </a:solidFill>
                <a:latin typeface="Arial"/>
                <a:cs typeface="Arial"/>
              </a:rPr>
              <a:t>disiplin</a:t>
            </a:r>
            <a:r>
              <a:rPr sz="2300" b="1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sesuai </a:t>
            </a:r>
            <a:r>
              <a:rPr sz="2300" b="1" spc="-6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dengan</a:t>
            </a:r>
            <a:r>
              <a:rPr sz="23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tahapan</a:t>
            </a:r>
            <a:r>
              <a:rPr sz="23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prosedur</a:t>
            </a:r>
            <a:r>
              <a:rPr sz="23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analisis</a:t>
            </a:r>
            <a:endParaRPr sz="2300">
              <a:latin typeface="Arial"/>
              <a:cs typeface="Arial"/>
            </a:endParaRPr>
          </a:p>
          <a:p>
            <a:pPr marL="434975" indent="-343535">
              <a:lnSpc>
                <a:spcPct val="100000"/>
              </a:lnSpc>
              <a:spcBef>
                <a:spcPts val="1380"/>
              </a:spcBef>
              <a:buFont typeface="Wingdings"/>
              <a:buChar char=""/>
              <a:tabLst>
                <a:tab pos="434975" algn="l"/>
              </a:tabLst>
            </a:pP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Personil</a:t>
            </a:r>
            <a:r>
              <a:rPr sz="23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dilatih</a:t>
            </a:r>
            <a:r>
              <a:rPr sz="2300" b="1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mengenai</a:t>
            </a:r>
            <a:r>
              <a:rPr sz="2300" b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1F5F"/>
                </a:solidFill>
                <a:latin typeface="Arial"/>
                <a:cs typeface="Arial"/>
              </a:rPr>
              <a:t>GLP</a:t>
            </a:r>
            <a:r>
              <a:rPr sz="230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“</a:t>
            </a:r>
            <a:r>
              <a:rPr sz="2300" b="1" i="1" dirty="0">
                <a:solidFill>
                  <a:srgbClr val="001F5F"/>
                </a:solidFill>
                <a:latin typeface="Arial"/>
                <a:cs typeface="Arial"/>
              </a:rPr>
              <a:t>Good</a:t>
            </a:r>
            <a:r>
              <a:rPr sz="2300" b="1" i="1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i="1" dirty="0">
                <a:solidFill>
                  <a:srgbClr val="001F5F"/>
                </a:solidFill>
                <a:latin typeface="Arial"/>
                <a:cs typeface="Arial"/>
              </a:rPr>
              <a:t>Laboratory</a:t>
            </a:r>
            <a:r>
              <a:rPr sz="2300" b="1" i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i="1" dirty="0">
                <a:solidFill>
                  <a:srgbClr val="001F5F"/>
                </a:solidFill>
                <a:latin typeface="Arial"/>
                <a:cs typeface="Arial"/>
              </a:rPr>
              <a:t>Practice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”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2212" y="259079"/>
            <a:ext cx="10721340" cy="108839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47320" rIns="0" bIns="0" rtlCol="0">
            <a:spAutoFit/>
          </a:bodyPr>
          <a:lstStyle/>
          <a:p>
            <a:pPr marL="433705" indent="-343535">
              <a:lnSpc>
                <a:spcPct val="100000"/>
              </a:lnSpc>
              <a:spcBef>
                <a:spcPts val="1160"/>
              </a:spcBef>
              <a:buFont typeface="Wingdings"/>
              <a:buChar char=""/>
              <a:tabLst>
                <a:tab pos="434340" algn="l"/>
              </a:tabLst>
            </a:pP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Seluruh</a:t>
            </a:r>
            <a:r>
              <a:rPr sz="23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pekerjaan</a:t>
            </a:r>
            <a:r>
              <a:rPr sz="2300" b="1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personil</a:t>
            </a:r>
            <a:r>
              <a:rPr sz="23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harus</a:t>
            </a:r>
            <a:r>
              <a:rPr sz="23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tertelusur</a:t>
            </a:r>
            <a:endParaRPr sz="2300">
              <a:latin typeface="Arial"/>
              <a:cs typeface="Arial"/>
            </a:endParaRPr>
          </a:p>
          <a:p>
            <a:pPr marL="433705" indent="-343535">
              <a:lnSpc>
                <a:spcPct val="100000"/>
              </a:lnSpc>
              <a:spcBef>
                <a:spcPts val="1385"/>
              </a:spcBef>
              <a:buFont typeface="Wingdings"/>
              <a:buChar char=""/>
              <a:tabLst>
                <a:tab pos="434340" algn="l"/>
              </a:tabLst>
            </a:pPr>
            <a:r>
              <a:rPr sz="2300" b="1" spc="-20" dirty="0">
                <a:solidFill>
                  <a:srgbClr val="001F5F"/>
                </a:solidFill>
                <a:latin typeface="Arial"/>
                <a:cs typeface="Arial"/>
              </a:rPr>
              <a:t>Tersedianya</a:t>
            </a:r>
            <a:r>
              <a:rPr sz="2300" b="1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standar</a:t>
            </a:r>
            <a:r>
              <a:rPr sz="2300" b="1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1F5F"/>
                </a:solidFill>
                <a:latin typeface="Arial"/>
                <a:cs typeface="Arial"/>
              </a:rPr>
              <a:t>operasional</a:t>
            </a:r>
            <a:r>
              <a:rPr sz="23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prosedur</a:t>
            </a:r>
            <a:r>
              <a:rPr sz="2300" b="1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1F5F"/>
                </a:solidFill>
                <a:latin typeface="Arial"/>
                <a:cs typeface="Arial"/>
              </a:rPr>
              <a:t>di</a:t>
            </a:r>
            <a:r>
              <a:rPr sz="2300" b="1" spc="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1F5F"/>
                </a:solidFill>
                <a:latin typeface="Arial"/>
                <a:cs typeface="Arial"/>
              </a:rPr>
              <a:t>laboratorium.</a:t>
            </a:r>
            <a:endParaRPr sz="23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2212" y="1653539"/>
            <a:ext cx="10998835" cy="4368165"/>
          </a:xfrm>
          <a:custGeom>
            <a:avLst/>
            <a:gdLst/>
            <a:ahLst/>
            <a:cxnLst/>
            <a:rect l="l" t="t" r="r" b="b"/>
            <a:pathLst>
              <a:path w="10998835" h="4368165">
                <a:moveTo>
                  <a:pt x="10998708" y="0"/>
                </a:moveTo>
                <a:lnTo>
                  <a:pt x="0" y="0"/>
                </a:lnTo>
                <a:lnTo>
                  <a:pt x="0" y="4367784"/>
                </a:lnTo>
                <a:lnTo>
                  <a:pt x="10998708" y="4367784"/>
                </a:lnTo>
                <a:lnTo>
                  <a:pt x="109987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50647" y="1588556"/>
            <a:ext cx="10079990" cy="4350385"/>
          </a:xfrm>
          <a:prstGeom prst="rect">
            <a:avLst/>
          </a:prstGeom>
        </p:spPr>
        <p:txBody>
          <a:bodyPr vert="horz" wrap="square" lIns="0" tIns="232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30"/>
              </a:spcBef>
              <a:tabLst>
                <a:tab pos="527685" algn="l"/>
              </a:tabLst>
            </a:pPr>
            <a:r>
              <a:rPr sz="2700" b="1" spc="-5" dirty="0">
                <a:solidFill>
                  <a:srgbClr val="001F5F"/>
                </a:solidFill>
                <a:latin typeface="Arial"/>
                <a:cs typeface="Arial"/>
              </a:rPr>
              <a:t>c.	Galat</a:t>
            </a:r>
            <a:r>
              <a:rPr sz="2700" b="1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700" b="1" spc="-5" dirty="0">
                <a:solidFill>
                  <a:srgbClr val="001F5F"/>
                </a:solidFill>
                <a:latin typeface="Arial"/>
                <a:cs typeface="Arial"/>
              </a:rPr>
              <a:t>instrumen</a:t>
            </a:r>
            <a:endParaRPr sz="2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480"/>
              </a:spcBef>
              <a:buFont typeface="Wingdings"/>
              <a:buChar char=""/>
              <a:tabLst>
                <a:tab pos="355600" algn="l"/>
              </a:tabLst>
            </a:pPr>
            <a:r>
              <a:rPr sz="2300" spc="-5" dirty="0">
                <a:latin typeface="Microsoft Sans Serif"/>
                <a:cs typeface="Microsoft Sans Serif"/>
              </a:rPr>
              <a:t>Ditimbulkan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dari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instrumennya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sendiri</a:t>
            </a:r>
            <a:endParaRPr sz="2300">
              <a:latin typeface="Microsoft Sans Serif"/>
              <a:cs typeface="Microsoft Sans Serif"/>
            </a:endParaRPr>
          </a:p>
          <a:p>
            <a:pPr marL="469900">
              <a:lnSpc>
                <a:spcPct val="100000"/>
              </a:lnSpc>
              <a:spcBef>
                <a:spcPts val="1380"/>
              </a:spcBef>
            </a:pPr>
            <a:r>
              <a:rPr sz="2300" dirty="0">
                <a:latin typeface="Microsoft Sans Serif"/>
                <a:cs typeface="Microsoft Sans Serif"/>
              </a:rPr>
              <a:t>Contoh:</a:t>
            </a:r>
            <a:endParaRPr sz="2300">
              <a:latin typeface="Microsoft Sans Serif"/>
              <a:cs typeface="Microsoft Sans Serif"/>
            </a:endParaRPr>
          </a:p>
          <a:p>
            <a:pPr marL="812800" lvl="1" indent="-343535">
              <a:lnSpc>
                <a:spcPct val="100000"/>
              </a:lnSpc>
              <a:spcBef>
                <a:spcPts val="1380"/>
              </a:spcBef>
              <a:buFont typeface="Wingdings"/>
              <a:buChar char=""/>
              <a:tabLst>
                <a:tab pos="812800" algn="l"/>
                <a:tab pos="813435" algn="l"/>
              </a:tabLst>
            </a:pPr>
            <a:r>
              <a:rPr sz="2300" dirty="0">
                <a:latin typeface="Microsoft Sans Serif"/>
                <a:cs typeface="Microsoft Sans Serif"/>
              </a:rPr>
              <a:t>karena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efek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lingkungan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(kelembaban,</a:t>
            </a:r>
            <a:r>
              <a:rPr sz="2300" dirty="0">
                <a:latin typeface="Microsoft Sans Serif"/>
                <a:cs typeface="Microsoft Sans Serif"/>
              </a:rPr>
              <a:t> suhu</a:t>
            </a:r>
            <a:r>
              <a:rPr sz="2300" spc="-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dan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listrik)</a:t>
            </a:r>
            <a:endParaRPr sz="2300">
              <a:latin typeface="Microsoft Sans Serif"/>
              <a:cs typeface="Microsoft Sans Serif"/>
            </a:endParaRPr>
          </a:p>
          <a:p>
            <a:pPr marL="812800" lvl="1" indent="-343535">
              <a:lnSpc>
                <a:spcPct val="100000"/>
              </a:lnSpc>
              <a:spcBef>
                <a:spcPts val="1380"/>
              </a:spcBef>
              <a:buFont typeface="Wingdings"/>
              <a:buChar char=""/>
              <a:tabLst>
                <a:tab pos="812800" algn="l"/>
                <a:tab pos="813435" algn="l"/>
              </a:tabLst>
            </a:pPr>
            <a:r>
              <a:rPr sz="2300" dirty="0">
                <a:latin typeface="Microsoft Sans Serif"/>
                <a:cs typeface="Microsoft Sans Serif"/>
              </a:rPr>
              <a:t>kesalahan</a:t>
            </a:r>
            <a:r>
              <a:rPr sz="2300" spc="-4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nol </a:t>
            </a:r>
            <a:r>
              <a:rPr sz="2300" dirty="0">
                <a:latin typeface="Microsoft Sans Serif"/>
                <a:cs typeface="Microsoft Sans Serif"/>
              </a:rPr>
              <a:t>dalam</a:t>
            </a:r>
            <a:r>
              <a:rPr sz="2300" spc="-3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pembacaan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instrument</a:t>
            </a:r>
            <a:endParaRPr sz="2300">
              <a:latin typeface="Microsoft Sans Serif"/>
              <a:cs typeface="Microsoft Sans Serif"/>
            </a:endParaRPr>
          </a:p>
          <a:p>
            <a:pPr marL="812800" lvl="1" indent="-343535">
              <a:lnSpc>
                <a:spcPct val="100000"/>
              </a:lnSpc>
              <a:spcBef>
                <a:spcPts val="1380"/>
              </a:spcBef>
              <a:buFont typeface="Wingdings"/>
              <a:buChar char=""/>
              <a:tabLst>
                <a:tab pos="812800" algn="l"/>
                <a:tab pos="813435" algn="l"/>
              </a:tabLst>
            </a:pPr>
            <a:r>
              <a:rPr sz="2300" dirty="0">
                <a:latin typeface="Microsoft Sans Serif"/>
                <a:cs typeface="Microsoft Sans Serif"/>
              </a:rPr>
              <a:t>adanya</a:t>
            </a:r>
            <a:r>
              <a:rPr sz="2300" spc="-4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noise/derau,</a:t>
            </a:r>
            <a:endParaRPr sz="2300">
              <a:latin typeface="Microsoft Sans Serif"/>
              <a:cs typeface="Microsoft Sans Serif"/>
            </a:endParaRPr>
          </a:p>
          <a:p>
            <a:pPr marL="812800" marR="5080" lvl="1" indent="-342900">
              <a:lnSpc>
                <a:spcPct val="150000"/>
              </a:lnSpc>
              <a:buFont typeface="Wingdings"/>
              <a:buChar char=""/>
              <a:tabLst>
                <a:tab pos="812800" algn="l"/>
                <a:tab pos="813435" algn="l"/>
              </a:tabLst>
            </a:pPr>
            <a:r>
              <a:rPr sz="2300" dirty="0">
                <a:latin typeface="Microsoft Sans Serif"/>
                <a:cs typeface="Microsoft Sans Serif"/>
              </a:rPr>
              <a:t>Semua</a:t>
            </a:r>
            <a:r>
              <a:rPr sz="2300" spc="-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instrument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dan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alat-alat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gelas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tidak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pernah</a:t>
            </a:r>
            <a:r>
              <a:rPr sz="2300" spc="-5" dirty="0">
                <a:latin typeface="Microsoft Sans Serif"/>
                <a:cs typeface="Microsoft Sans Serif"/>
              </a:rPr>
              <a:t> dikalibrasi</a:t>
            </a:r>
            <a:r>
              <a:rPr sz="2300" dirty="0">
                <a:latin typeface="Microsoft Sans Serif"/>
                <a:cs typeface="Microsoft Sans Serif"/>
              </a:rPr>
              <a:t> atau </a:t>
            </a:r>
            <a:r>
              <a:rPr sz="2300" spc="-59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kurang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memadai</a:t>
            </a:r>
            <a:endParaRPr sz="23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0331" y="310895"/>
            <a:ext cx="10721340" cy="3743325"/>
          </a:xfrm>
          <a:custGeom>
            <a:avLst/>
            <a:gdLst/>
            <a:ahLst/>
            <a:cxnLst/>
            <a:rect l="l" t="t" r="r" b="b"/>
            <a:pathLst>
              <a:path w="10721340" h="3743325">
                <a:moveTo>
                  <a:pt x="10721340" y="0"/>
                </a:moveTo>
                <a:lnTo>
                  <a:pt x="0" y="0"/>
                </a:lnTo>
                <a:lnTo>
                  <a:pt x="0" y="3742943"/>
                </a:lnTo>
                <a:lnTo>
                  <a:pt x="10721340" y="3742943"/>
                </a:lnTo>
                <a:lnTo>
                  <a:pt x="107213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9681" y="271754"/>
            <a:ext cx="10250170" cy="3707129"/>
          </a:xfrm>
          <a:prstGeom prst="rect">
            <a:avLst/>
          </a:prstGeom>
        </p:spPr>
        <p:txBody>
          <a:bodyPr vert="horz" wrap="square" lIns="0" tIns="1879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80"/>
              </a:spcBef>
            </a:pPr>
            <a:r>
              <a:rPr sz="2300" b="1" spc="-5" dirty="0">
                <a:solidFill>
                  <a:srgbClr val="FF0000"/>
                </a:solidFill>
                <a:latin typeface="Arial"/>
                <a:cs typeface="Arial"/>
              </a:rPr>
              <a:t>Penanggulangan/</a:t>
            </a:r>
            <a:r>
              <a:rPr sz="2300" b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FF0000"/>
                </a:solidFill>
                <a:latin typeface="Arial"/>
                <a:cs typeface="Arial"/>
              </a:rPr>
              <a:t>pengurangan</a:t>
            </a:r>
            <a:r>
              <a:rPr sz="2300" b="1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FF0000"/>
                </a:solidFill>
                <a:latin typeface="Arial"/>
                <a:cs typeface="Arial"/>
              </a:rPr>
              <a:t>galat</a:t>
            </a:r>
            <a:r>
              <a:rPr sz="2300" b="1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FF0000"/>
                </a:solidFill>
                <a:latin typeface="Arial"/>
                <a:cs typeface="Arial"/>
              </a:rPr>
              <a:t>Instrument</a:t>
            </a:r>
            <a:endParaRPr sz="23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380"/>
              </a:spcBef>
              <a:buFont typeface="Wingdings"/>
              <a:buChar char=""/>
              <a:tabLst>
                <a:tab pos="355600" algn="l"/>
              </a:tabLst>
            </a:pP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Dilakukan</a:t>
            </a:r>
            <a:r>
              <a:rPr sz="230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kalibrasi</a:t>
            </a:r>
            <a:r>
              <a:rPr sz="2300" b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secara</a:t>
            </a:r>
            <a:r>
              <a:rPr sz="2300" b="1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berkala</a:t>
            </a:r>
            <a:endParaRPr sz="2300">
              <a:latin typeface="Arial"/>
              <a:cs typeface="Arial"/>
            </a:endParaRPr>
          </a:p>
          <a:p>
            <a:pPr marL="355600" marR="944244" indent="-342900">
              <a:lnSpc>
                <a:spcPct val="15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Setiap</a:t>
            </a:r>
            <a:r>
              <a:rPr sz="2300" b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akan</a:t>
            </a:r>
            <a:r>
              <a:rPr sz="23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menggunakan</a:t>
            </a:r>
            <a:r>
              <a:rPr sz="23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1F5F"/>
                </a:solidFill>
                <a:latin typeface="Arial"/>
                <a:cs typeface="Arial"/>
              </a:rPr>
              <a:t>instrument,</a:t>
            </a:r>
            <a:r>
              <a:rPr sz="23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terlebih</a:t>
            </a:r>
            <a:r>
              <a:rPr sz="2300" b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dahulu</a:t>
            </a:r>
            <a:r>
              <a:rPr sz="23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dilakukan </a:t>
            </a:r>
            <a:r>
              <a:rPr sz="2300" b="1" spc="-6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verifikasi</a:t>
            </a:r>
            <a:r>
              <a:rPr sz="2300" b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instrument</a:t>
            </a:r>
            <a:r>
              <a:rPr sz="2300" b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untuk</a:t>
            </a:r>
            <a:r>
              <a:rPr sz="2300" b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memastikan</a:t>
            </a:r>
            <a:r>
              <a:rPr sz="23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1F5F"/>
                </a:solidFill>
                <a:latin typeface="Arial"/>
                <a:cs typeface="Arial"/>
              </a:rPr>
              <a:t>kelayakannya.</a:t>
            </a:r>
            <a:endParaRPr sz="2300">
              <a:latin typeface="Arial"/>
              <a:cs typeface="Arial"/>
            </a:endParaRPr>
          </a:p>
          <a:p>
            <a:pPr marL="355600" marR="788670" indent="-342900">
              <a:lnSpc>
                <a:spcPct val="150000"/>
              </a:lnSpc>
              <a:spcBef>
                <a:spcPts val="5"/>
              </a:spcBef>
              <a:buFont typeface="Wingdings"/>
              <a:buChar char=""/>
              <a:tabLst>
                <a:tab pos="355600" algn="l"/>
              </a:tabLst>
            </a:pPr>
            <a:r>
              <a:rPr sz="2300" b="1" spc="-5" dirty="0">
                <a:solidFill>
                  <a:srgbClr val="001F5F"/>
                </a:solidFill>
                <a:latin typeface="Arial"/>
                <a:cs typeface="Arial"/>
              </a:rPr>
              <a:t>Pengkondisian</a:t>
            </a:r>
            <a:r>
              <a:rPr sz="2300" b="1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1F5F"/>
                </a:solidFill>
                <a:latin typeface="Arial"/>
                <a:cs typeface="Arial"/>
              </a:rPr>
              <a:t>lingkungan</a:t>
            </a:r>
            <a:r>
              <a:rPr sz="2300" b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setiap</a:t>
            </a:r>
            <a:r>
              <a:rPr sz="2300" b="1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instrument</a:t>
            </a:r>
            <a:r>
              <a:rPr sz="23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sesuai</a:t>
            </a:r>
            <a:r>
              <a:rPr sz="2300" b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dengan</a:t>
            </a:r>
            <a:r>
              <a:rPr sz="2300" b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1F5F"/>
                </a:solidFill>
                <a:latin typeface="Arial"/>
                <a:cs typeface="Arial"/>
              </a:rPr>
              <a:t>buku </a:t>
            </a:r>
            <a:r>
              <a:rPr sz="2300" b="1" spc="-6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panduan</a:t>
            </a:r>
            <a:r>
              <a:rPr sz="2300" b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instrument</a:t>
            </a:r>
            <a:r>
              <a:rPr sz="2300" b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1F5F"/>
                </a:solidFill>
                <a:latin typeface="Arial"/>
                <a:cs typeface="Arial"/>
              </a:rPr>
              <a:t>tersebut</a:t>
            </a:r>
            <a:endParaRPr sz="23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380"/>
              </a:spcBef>
              <a:buFont typeface="Wingdings"/>
              <a:buChar char=""/>
              <a:tabLst>
                <a:tab pos="355600" algn="l"/>
              </a:tabLst>
            </a:pP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Memastikan</a:t>
            </a:r>
            <a:r>
              <a:rPr sz="23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semua</a:t>
            </a:r>
            <a:r>
              <a:rPr sz="23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peralatan</a:t>
            </a:r>
            <a:r>
              <a:rPr sz="23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gelas</a:t>
            </a:r>
            <a:r>
              <a:rPr sz="2300" b="1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spc="-10" dirty="0">
                <a:solidFill>
                  <a:srgbClr val="001F5F"/>
                </a:solidFill>
                <a:latin typeface="Arial"/>
                <a:cs typeface="Arial"/>
              </a:rPr>
              <a:t>yang</a:t>
            </a:r>
            <a:r>
              <a:rPr sz="2300" b="1" spc="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1F5F"/>
                </a:solidFill>
                <a:latin typeface="Arial"/>
                <a:cs typeface="Arial"/>
              </a:rPr>
              <a:t>digunakan</a:t>
            </a:r>
            <a:r>
              <a:rPr sz="23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bebas</a:t>
            </a:r>
            <a:r>
              <a:rPr sz="2300" b="1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1F5F"/>
                </a:solidFill>
                <a:latin typeface="Arial"/>
                <a:cs typeface="Arial"/>
              </a:rPr>
              <a:t>kontaminasi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6220" y="135636"/>
            <a:ext cx="11518900" cy="5958840"/>
          </a:xfrm>
          <a:custGeom>
            <a:avLst/>
            <a:gdLst/>
            <a:ahLst/>
            <a:cxnLst/>
            <a:rect l="l" t="t" r="r" b="b"/>
            <a:pathLst>
              <a:path w="11518900" h="5958840">
                <a:moveTo>
                  <a:pt x="11518392" y="0"/>
                </a:moveTo>
                <a:lnTo>
                  <a:pt x="0" y="0"/>
                </a:lnTo>
                <a:lnTo>
                  <a:pt x="0" y="5958839"/>
                </a:lnTo>
                <a:lnTo>
                  <a:pt x="11518392" y="5958839"/>
                </a:lnTo>
                <a:lnTo>
                  <a:pt x="1151839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Pengaruh</a:t>
            </a:r>
            <a:r>
              <a:rPr spc="20" dirty="0"/>
              <a:t> </a:t>
            </a:r>
            <a:r>
              <a:rPr dirty="0"/>
              <a:t>Galat </a:t>
            </a:r>
            <a:r>
              <a:rPr spc="-5" dirty="0"/>
              <a:t>Sistematik</a:t>
            </a:r>
            <a:r>
              <a:rPr spc="15" dirty="0"/>
              <a:t> </a:t>
            </a:r>
            <a:r>
              <a:rPr spc="-5" dirty="0"/>
              <a:t>pada</a:t>
            </a:r>
            <a:r>
              <a:rPr spc="10" dirty="0"/>
              <a:t> </a:t>
            </a:r>
            <a:r>
              <a:rPr spc="-5" dirty="0"/>
              <a:t>Hasil</a:t>
            </a:r>
            <a:r>
              <a:rPr spc="-85" dirty="0"/>
              <a:t> </a:t>
            </a:r>
            <a:r>
              <a:rPr spc="-5" dirty="0"/>
              <a:t>Analisis</a:t>
            </a:r>
            <a:r>
              <a:rPr spc="10" dirty="0"/>
              <a:t> </a:t>
            </a:r>
            <a:r>
              <a:rPr spc="-5" dirty="0"/>
              <a:t>Kuantitatif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14350" y="713079"/>
            <a:ext cx="11298555" cy="4758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398780" indent="-342900">
              <a:lnSpc>
                <a:spcPct val="150000"/>
              </a:lnSpc>
              <a:spcBef>
                <a:spcPts val="100"/>
              </a:spcBef>
              <a:buFont typeface="Wingdings"/>
              <a:buChar char=""/>
              <a:tabLst>
                <a:tab pos="355600" algn="l"/>
              </a:tabLst>
            </a:pPr>
            <a:r>
              <a:rPr sz="2300" dirty="0">
                <a:latin typeface="Microsoft Sans Serif"/>
                <a:cs typeface="Microsoft Sans Serif"/>
              </a:rPr>
              <a:t>Menurut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Day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and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Underwood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(2002), </a:t>
            </a:r>
            <a:r>
              <a:rPr sz="2300" spc="-5" dirty="0">
                <a:latin typeface="Microsoft Sans Serif"/>
                <a:cs typeface="Microsoft Sans Serif"/>
              </a:rPr>
              <a:t>Galat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sistematik</a:t>
            </a:r>
            <a:r>
              <a:rPr sz="2300" dirty="0">
                <a:latin typeface="Microsoft Sans Serif"/>
                <a:cs typeface="Microsoft Sans Serif"/>
              </a:rPr>
              <a:t> dapat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digolongkan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sebagai </a:t>
            </a:r>
            <a:r>
              <a:rPr sz="2300" spc="-59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galat</a:t>
            </a:r>
            <a:r>
              <a:rPr sz="2300" dirty="0">
                <a:latin typeface="Microsoft Sans Serif"/>
                <a:cs typeface="Microsoft Sans Serif"/>
              </a:rPr>
              <a:t> konstan</a:t>
            </a:r>
            <a:r>
              <a:rPr sz="2300" spc="-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dan </a:t>
            </a:r>
            <a:r>
              <a:rPr sz="2300" spc="-5" dirty="0">
                <a:latin typeface="Microsoft Sans Serif"/>
                <a:cs typeface="Microsoft Sans Serif"/>
              </a:rPr>
              <a:t>galat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proporsional.</a:t>
            </a:r>
            <a:endParaRPr sz="2300">
              <a:latin typeface="Microsoft Sans Serif"/>
              <a:cs typeface="Microsoft Sans Serif"/>
            </a:endParaRPr>
          </a:p>
          <a:p>
            <a:pPr marL="355600" marR="138430" indent="-342900">
              <a:lnSpc>
                <a:spcPct val="15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Galat konstan </a:t>
            </a:r>
            <a:r>
              <a:rPr sz="2300" spc="-5" dirty="0">
                <a:latin typeface="Microsoft Sans Serif"/>
                <a:cs typeface="Microsoft Sans Serif"/>
              </a:rPr>
              <a:t>tidak tergantung </a:t>
            </a:r>
            <a:r>
              <a:rPr sz="2300" dirty="0">
                <a:latin typeface="Microsoft Sans Serif"/>
                <a:cs typeface="Microsoft Sans Serif"/>
              </a:rPr>
              <a:t>pada besarnya kuantitas yang </a:t>
            </a:r>
            <a:r>
              <a:rPr sz="2300" spc="-5" dirty="0">
                <a:latin typeface="Microsoft Sans Serif"/>
                <a:cs typeface="Microsoft Sans Serif"/>
              </a:rPr>
              <a:t>diukur </a:t>
            </a:r>
            <a:r>
              <a:rPr sz="2300" dirty="0">
                <a:latin typeface="Microsoft Sans Serif"/>
                <a:cs typeface="Microsoft Sans Serif"/>
              </a:rPr>
              <a:t>dan akan 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menjadi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kurang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signifikan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apabila</a:t>
            </a:r>
            <a:r>
              <a:rPr sz="2300" dirty="0">
                <a:latin typeface="Microsoft Sans Serif"/>
                <a:cs typeface="Microsoft Sans Serif"/>
              </a:rPr>
              <a:t> besarnya kuantitas</a:t>
            </a:r>
            <a:r>
              <a:rPr sz="2300" spc="2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bertambah.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Pada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tipe</a:t>
            </a:r>
            <a:r>
              <a:rPr sz="2300" spc="25" dirty="0">
                <a:latin typeface="Microsoft Sans Serif"/>
                <a:cs typeface="Microsoft Sans Serif"/>
              </a:rPr>
              <a:t> </a:t>
            </a:r>
            <a:r>
              <a:rPr sz="2300" spc="-10" dirty="0">
                <a:latin typeface="Microsoft Sans Serif"/>
                <a:cs typeface="Microsoft Sans Serif"/>
              </a:rPr>
              <a:t>ini</a:t>
            </a:r>
            <a:r>
              <a:rPr sz="2300" spc="2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galat </a:t>
            </a:r>
            <a:r>
              <a:rPr sz="2300" spc="-59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absolut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tidak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dipengaruhi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oleh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kuantitas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10" dirty="0">
                <a:latin typeface="Microsoft Sans Serif"/>
                <a:cs typeface="Microsoft Sans Serif"/>
              </a:rPr>
              <a:t>sampel</a:t>
            </a:r>
            <a:r>
              <a:rPr sz="2300" dirty="0">
                <a:latin typeface="Microsoft Sans Serif"/>
                <a:cs typeface="Microsoft Sans Serif"/>
              </a:rPr>
              <a:t> sedangkan</a:t>
            </a:r>
            <a:r>
              <a:rPr sz="2300" spc="-5" dirty="0">
                <a:latin typeface="Microsoft Sans Serif"/>
                <a:cs typeface="Microsoft Sans Serif"/>
              </a:rPr>
              <a:t> galat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relatif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akan 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berubah</a:t>
            </a:r>
            <a:r>
              <a:rPr sz="2300" spc="-30" dirty="0">
                <a:latin typeface="Microsoft Sans Serif"/>
                <a:cs typeface="Microsoft Sans Serif"/>
              </a:rPr>
              <a:t> </a:t>
            </a:r>
            <a:r>
              <a:rPr sz="2300" spc="-10" dirty="0">
                <a:latin typeface="Microsoft Sans Serif"/>
                <a:cs typeface="Microsoft Sans Serif"/>
              </a:rPr>
              <a:t>bila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kuantitas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sampel</a:t>
            </a:r>
            <a:r>
              <a:rPr sz="2300" spc="-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berubah.</a:t>
            </a:r>
            <a:endParaRPr sz="2300">
              <a:latin typeface="Microsoft Sans Serif"/>
              <a:cs typeface="Microsoft Sans Serif"/>
            </a:endParaRPr>
          </a:p>
          <a:p>
            <a:pPr marL="12700" marR="5080" indent="457200">
              <a:lnSpc>
                <a:spcPct val="150000"/>
              </a:lnSpc>
            </a:pPr>
            <a:r>
              <a:rPr sz="2300" dirty="0">
                <a:latin typeface="Microsoft Sans Serif"/>
                <a:cs typeface="Microsoft Sans Serif"/>
              </a:rPr>
              <a:t>contoh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:</a:t>
            </a:r>
            <a:r>
              <a:rPr sz="2300" spc="2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jika</a:t>
            </a:r>
            <a:r>
              <a:rPr sz="2300" spc="2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galat</a:t>
            </a:r>
            <a:r>
              <a:rPr sz="2300" spc="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konstan</a:t>
            </a:r>
            <a:r>
              <a:rPr sz="2300" spc="3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nilai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akhir</a:t>
            </a:r>
            <a:r>
              <a:rPr sz="2300" spc="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adalah</a:t>
            </a:r>
            <a:r>
              <a:rPr sz="2300" spc="-1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0,1</a:t>
            </a:r>
            <a:r>
              <a:rPr sz="2300" spc="2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mL</a:t>
            </a:r>
            <a:r>
              <a:rPr sz="2300" spc="-6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pada suatu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 rangkaian</a:t>
            </a:r>
            <a:r>
              <a:rPr sz="23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titrasi,</a:t>
            </a:r>
            <a:r>
              <a:rPr sz="2300" spc="1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hal </a:t>
            </a:r>
            <a:r>
              <a:rPr sz="2300" spc="-59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ini</a:t>
            </a:r>
            <a:r>
              <a:rPr sz="2300" spc="2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menunjukkan</a:t>
            </a:r>
            <a:r>
              <a:rPr sz="23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galat</a:t>
            </a:r>
            <a:r>
              <a:rPr sz="2300" spc="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relative</a:t>
            </a:r>
            <a:r>
              <a:rPr sz="2300" spc="1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sebesar</a:t>
            </a:r>
            <a:r>
              <a:rPr sz="2300" spc="-1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1%</a:t>
            </a:r>
            <a:r>
              <a:rPr sz="2300" spc="2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untuk</a:t>
            </a:r>
            <a:r>
              <a:rPr sz="2300" spc="1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contoh yang</a:t>
            </a:r>
            <a:r>
              <a:rPr sz="2300" spc="1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membutuhkan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 10</a:t>
            </a:r>
            <a:r>
              <a:rPr sz="2300" spc="1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mL </a:t>
            </a:r>
            <a:r>
              <a:rPr sz="2300" spc="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titran,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namun</a:t>
            </a:r>
            <a:r>
              <a:rPr sz="23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hanya</a:t>
            </a:r>
            <a:r>
              <a:rPr sz="23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0,2%</a:t>
            </a:r>
            <a:r>
              <a:rPr sz="2300" spc="1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bila</a:t>
            </a:r>
            <a:r>
              <a:rPr sz="2300" spc="1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50</a:t>
            </a:r>
            <a:r>
              <a:rPr sz="2300" spc="1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mL</a:t>
            </a:r>
            <a:r>
              <a:rPr sz="2300" spc="-6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titran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 yang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 dipergunakan.</a:t>
            </a:r>
            <a:endParaRPr sz="23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6220" y="135636"/>
            <a:ext cx="11518900" cy="5958840"/>
          </a:xfrm>
          <a:custGeom>
            <a:avLst/>
            <a:gdLst/>
            <a:ahLst/>
            <a:cxnLst/>
            <a:rect l="l" t="t" r="r" b="b"/>
            <a:pathLst>
              <a:path w="11518900" h="5958840">
                <a:moveTo>
                  <a:pt x="11518392" y="0"/>
                </a:moveTo>
                <a:lnTo>
                  <a:pt x="0" y="0"/>
                </a:lnTo>
                <a:lnTo>
                  <a:pt x="0" y="5958839"/>
                </a:lnTo>
                <a:lnTo>
                  <a:pt x="11518392" y="5958839"/>
                </a:lnTo>
                <a:lnTo>
                  <a:pt x="1151839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Pengaruh</a:t>
            </a:r>
            <a:r>
              <a:rPr spc="20" dirty="0"/>
              <a:t> </a:t>
            </a:r>
            <a:r>
              <a:rPr dirty="0"/>
              <a:t>Galat </a:t>
            </a:r>
            <a:r>
              <a:rPr spc="-5" dirty="0"/>
              <a:t>Sistematik</a:t>
            </a:r>
            <a:r>
              <a:rPr spc="15" dirty="0"/>
              <a:t> </a:t>
            </a:r>
            <a:r>
              <a:rPr spc="-5" dirty="0"/>
              <a:t>pada</a:t>
            </a:r>
            <a:r>
              <a:rPr spc="10" dirty="0"/>
              <a:t> </a:t>
            </a:r>
            <a:r>
              <a:rPr spc="-5" dirty="0"/>
              <a:t>Hasil</a:t>
            </a:r>
            <a:r>
              <a:rPr spc="-85" dirty="0"/>
              <a:t> </a:t>
            </a:r>
            <a:r>
              <a:rPr spc="-5" dirty="0"/>
              <a:t>Analisis</a:t>
            </a:r>
            <a:r>
              <a:rPr spc="10" dirty="0"/>
              <a:t> </a:t>
            </a:r>
            <a:r>
              <a:rPr spc="-5" dirty="0"/>
              <a:t>Kuantitatif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14350" y="713079"/>
            <a:ext cx="11328400" cy="4758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996950" indent="-342900">
              <a:lnSpc>
                <a:spcPct val="150000"/>
              </a:lnSpc>
              <a:spcBef>
                <a:spcPts val="100"/>
              </a:spcBef>
              <a:buFont typeface="Wingdings"/>
              <a:buChar char=""/>
              <a:tabLst>
                <a:tab pos="355600" algn="l"/>
                <a:tab pos="3107690" algn="l"/>
              </a:tabLst>
            </a:pP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Galat</a:t>
            </a:r>
            <a:r>
              <a:rPr sz="23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proporsional	</a:t>
            </a:r>
            <a:r>
              <a:rPr sz="2300" spc="-5" dirty="0">
                <a:latin typeface="Microsoft Sans Serif"/>
                <a:cs typeface="Microsoft Sans Serif"/>
              </a:rPr>
              <a:t>dimana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5" dirty="0">
                <a:latin typeface="Microsoft Sans Serif"/>
                <a:cs typeface="Microsoft Sans Serif"/>
              </a:rPr>
              <a:t>pada</a:t>
            </a:r>
            <a:r>
              <a:rPr sz="230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tipe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galat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10" dirty="0">
                <a:latin typeface="Microsoft Sans Serif"/>
                <a:cs typeface="Microsoft Sans Serif"/>
              </a:rPr>
              <a:t>ini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nilai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absolut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bervariasi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sesuai </a:t>
            </a:r>
            <a:r>
              <a:rPr sz="2300" spc="-59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kuantitas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sampel,</a:t>
            </a:r>
            <a:r>
              <a:rPr sz="2300" dirty="0">
                <a:latin typeface="Microsoft Sans Serif"/>
                <a:cs typeface="Microsoft Sans Serif"/>
              </a:rPr>
              <a:t> akan </a:t>
            </a:r>
            <a:r>
              <a:rPr sz="2300" spc="-5" dirty="0">
                <a:latin typeface="Microsoft Sans Serif"/>
                <a:cs typeface="Microsoft Sans Serif"/>
              </a:rPr>
              <a:t>tetapi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galat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relatifnya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bernilai</a:t>
            </a:r>
            <a:r>
              <a:rPr sz="2300" dirty="0">
                <a:latin typeface="Microsoft Sans Serif"/>
                <a:cs typeface="Microsoft Sans Serif"/>
              </a:rPr>
              <a:t> tetap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konstan.</a:t>
            </a:r>
            <a:endParaRPr sz="2300">
              <a:latin typeface="Microsoft Sans Serif"/>
              <a:cs typeface="Microsoft Sans Serif"/>
            </a:endParaRPr>
          </a:p>
          <a:p>
            <a:pPr marL="355600" marR="1788160" indent="-342900">
              <a:lnSpc>
                <a:spcPts val="4140"/>
              </a:lnSpc>
              <a:spcBef>
                <a:spcPts val="365"/>
              </a:spcBef>
              <a:buFont typeface="Wingdings"/>
              <a:buChar char=""/>
              <a:tabLst>
                <a:tab pos="355600" algn="l"/>
              </a:tabLst>
            </a:pPr>
            <a:r>
              <a:rPr sz="2300" dirty="0">
                <a:latin typeface="Microsoft Sans Serif"/>
                <a:cs typeface="Microsoft Sans Serif"/>
              </a:rPr>
              <a:t>Sebuah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substansi</a:t>
            </a:r>
            <a:r>
              <a:rPr sz="2300" spc="-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menggaggu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dalam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suatu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metode</a:t>
            </a:r>
            <a:r>
              <a:rPr sz="2300" spc="25" dirty="0">
                <a:latin typeface="Microsoft Sans Serif"/>
                <a:cs typeface="Microsoft Sans Serif"/>
              </a:rPr>
              <a:t> </a:t>
            </a:r>
            <a:r>
              <a:rPr sz="2300" spc="-10" dirty="0">
                <a:latin typeface="Microsoft Sans Serif"/>
                <a:cs typeface="Microsoft Sans Serif"/>
              </a:rPr>
              <a:t>analitik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dapat </a:t>
            </a:r>
            <a:r>
              <a:rPr sz="2300" spc="-59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menghasilkan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galat</a:t>
            </a:r>
            <a:r>
              <a:rPr sz="230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jika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substansi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tersebut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ada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dalam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sampel.</a:t>
            </a:r>
            <a:endParaRPr sz="2300">
              <a:latin typeface="Microsoft Sans Serif"/>
              <a:cs typeface="Microsoft Sans Serif"/>
            </a:endParaRPr>
          </a:p>
          <a:p>
            <a:pPr marL="469900" marR="5080">
              <a:lnSpc>
                <a:spcPts val="4140"/>
              </a:lnSpc>
              <a:spcBef>
                <a:spcPts val="5"/>
              </a:spcBef>
            </a:pP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Contoh :</a:t>
            </a:r>
            <a:r>
              <a:rPr sz="2300" spc="2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Penentuan</a:t>
            </a:r>
            <a:r>
              <a:rPr sz="2300" spc="-1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iodometrik</a:t>
            </a:r>
            <a:r>
              <a:rPr sz="2300" spc="2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untuk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suatu</a:t>
            </a:r>
            <a:r>
              <a:rPr sz="2300" spc="1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oksida</a:t>
            </a:r>
            <a:r>
              <a:rPr sz="2300" spc="2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seperti</a:t>
            </a:r>
            <a:r>
              <a:rPr sz="2300" spc="2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klorat,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 unsur</a:t>
            </a:r>
            <a:r>
              <a:rPr sz="23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oksidasi</a:t>
            </a:r>
            <a:r>
              <a:rPr sz="2300" spc="3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lain </a:t>
            </a:r>
            <a:r>
              <a:rPr sz="2300" spc="-60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seperti</a:t>
            </a:r>
            <a:r>
              <a:rPr sz="23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bromat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dapat</a:t>
            </a:r>
            <a:r>
              <a:rPr sz="2300" spc="-1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menghasilkan</a:t>
            </a:r>
            <a:r>
              <a:rPr sz="2300" spc="2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nilai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yang</a:t>
            </a:r>
            <a:r>
              <a:rPr sz="2300" spc="1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tinggi apabila</a:t>
            </a:r>
            <a:r>
              <a:rPr sz="2300" spc="-1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kehadirannya</a:t>
            </a:r>
            <a:r>
              <a:rPr sz="23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tidak</a:t>
            </a:r>
            <a:endParaRPr sz="2300">
              <a:latin typeface="Microsoft Sans Serif"/>
              <a:cs typeface="Microsoft Sans Serif"/>
            </a:endParaRPr>
          </a:p>
          <a:p>
            <a:pPr marL="469900" marR="120650">
              <a:lnSpc>
                <a:spcPts val="4140"/>
              </a:lnSpc>
            </a:pP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diperhitungkan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dan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tidak diperbaiki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kemudian, Dengan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mengambil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sampel yang </a:t>
            </a:r>
            <a:r>
              <a:rPr sz="2300" spc="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lebih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20" dirty="0">
                <a:solidFill>
                  <a:srgbClr val="FF0000"/>
                </a:solidFill>
                <a:latin typeface="Microsoft Sans Serif"/>
                <a:cs typeface="Microsoft Sans Serif"/>
              </a:rPr>
              <a:t>besar,</a:t>
            </a:r>
            <a:r>
              <a:rPr sz="2300" spc="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galat</a:t>
            </a:r>
            <a:r>
              <a:rPr sz="2300" spc="1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absolut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bisa</a:t>
            </a:r>
            <a:r>
              <a:rPr sz="2300" spc="1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bertambah,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 namun</a:t>
            </a:r>
            <a:r>
              <a:rPr sz="23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galat</a:t>
            </a:r>
            <a:r>
              <a:rPr sz="2300" spc="1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relatif</a:t>
            </a:r>
            <a:r>
              <a:rPr sz="2300" spc="1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tetap</a:t>
            </a:r>
            <a:r>
              <a:rPr sz="2300" spc="1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konstan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apabila </a:t>
            </a:r>
            <a:r>
              <a:rPr sz="2300" spc="-59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dihasilkan</a:t>
            </a:r>
            <a:r>
              <a:rPr sz="2300" spc="-2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dari</a:t>
            </a:r>
            <a:r>
              <a:rPr sz="2300" spc="1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sampel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yang</a:t>
            </a:r>
            <a:r>
              <a:rPr sz="2300" spc="1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homogen.</a:t>
            </a:r>
            <a:endParaRPr sz="23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2563" y="146304"/>
            <a:ext cx="5614670" cy="508000"/>
          </a:xfrm>
          <a:prstGeom prst="rect">
            <a:avLst/>
          </a:prstGeom>
          <a:solidFill>
            <a:srgbClr val="E6EBAF"/>
          </a:solidFill>
        </p:spPr>
        <p:txBody>
          <a:bodyPr vert="horz" wrap="square" lIns="0" tIns="36195" rIns="0" bIns="0" rtlCol="0">
            <a:spAutoFit/>
          </a:bodyPr>
          <a:lstStyle/>
          <a:p>
            <a:pPr marL="400685">
              <a:lnSpc>
                <a:spcPct val="100000"/>
              </a:lnSpc>
              <a:spcBef>
                <a:spcPts val="285"/>
              </a:spcBef>
            </a:pPr>
            <a:r>
              <a:rPr spc="-30" dirty="0"/>
              <a:t>VALIDASI</a:t>
            </a:r>
            <a:r>
              <a:rPr spc="-15" dirty="0"/>
              <a:t> </a:t>
            </a:r>
            <a:r>
              <a:rPr spc="-10" dirty="0"/>
              <a:t>METODE</a:t>
            </a:r>
            <a:r>
              <a:rPr spc="-120" dirty="0"/>
              <a:t> </a:t>
            </a:r>
            <a:r>
              <a:rPr spc="-5" dirty="0"/>
              <a:t>ANALISIS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0207" y="815339"/>
            <a:ext cx="10677525" cy="374459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49225" rIns="0" bIns="0" rtlCol="0">
            <a:spAutoFit/>
          </a:bodyPr>
          <a:lstStyle/>
          <a:p>
            <a:pPr marL="414655" indent="-323850">
              <a:lnSpc>
                <a:spcPct val="100000"/>
              </a:lnSpc>
              <a:spcBef>
                <a:spcPts val="1175"/>
              </a:spcBef>
              <a:buAutoNum type="arabicPeriod"/>
              <a:tabLst>
                <a:tab pos="415290" algn="l"/>
              </a:tabLst>
            </a:pPr>
            <a:r>
              <a:rPr sz="2300" dirty="0">
                <a:latin typeface="Microsoft Sans Serif"/>
                <a:cs typeface="Microsoft Sans Serif"/>
              </a:rPr>
              <a:t>Kecermatan</a:t>
            </a:r>
            <a:r>
              <a:rPr sz="2300" spc="-5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“Accuracy”</a:t>
            </a:r>
            <a:endParaRPr sz="2300">
              <a:latin typeface="Microsoft Sans Serif"/>
              <a:cs typeface="Microsoft Sans Serif"/>
            </a:endParaRPr>
          </a:p>
          <a:p>
            <a:pPr marL="414655" indent="-323850">
              <a:lnSpc>
                <a:spcPct val="100000"/>
              </a:lnSpc>
              <a:spcBef>
                <a:spcPts val="1380"/>
              </a:spcBef>
              <a:buAutoNum type="arabicPeriod"/>
              <a:tabLst>
                <a:tab pos="415290" algn="l"/>
              </a:tabLst>
            </a:pPr>
            <a:r>
              <a:rPr sz="2300" dirty="0">
                <a:latin typeface="Microsoft Sans Serif"/>
                <a:cs typeface="Microsoft Sans Serif"/>
              </a:rPr>
              <a:t>Keseksamaan</a:t>
            </a:r>
            <a:r>
              <a:rPr sz="2300" spc="-4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“Precision”</a:t>
            </a:r>
            <a:endParaRPr sz="2300">
              <a:latin typeface="Microsoft Sans Serif"/>
              <a:cs typeface="Microsoft Sans Serif"/>
            </a:endParaRPr>
          </a:p>
          <a:p>
            <a:pPr marL="414655" indent="-323850">
              <a:lnSpc>
                <a:spcPct val="100000"/>
              </a:lnSpc>
              <a:spcBef>
                <a:spcPts val="1380"/>
              </a:spcBef>
              <a:buAutoNum type="arabicPeriod"/>
              <a:tabLst>
                <a:tab pos="415290" algn="l"/>
              </a:tabLst>
            </a:pPr>
            <a:r>
              <a:rPr sz="2300" dirty="0">
                <a:latin typeface="Microsoft Sans Serif"/>
                <a:cs typeface="Microsoft Sans Serif"/>
              </a:rPr>
              <a:t>Kekhasan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“Specificity”</a:t>
            </a:r>
            <a:endParaRPr sz="2300">
              <a:latin typeface="Microsoft Sans Serif"/>
              <a:cs typeface="Microsoft Sans Serif"/>
            </a:endParaRPr>
          </a:p>
          <a:p>
            <a:pPr marL="414655" indent="-323850">
              <a:lnSpc>
                <a:spcPct val="100000"/>
              </a:lnSpc>
              <a:spcBef>
                <a:spcPts val="1380"/>
              </a:spcBef>
              <a:buAutoNum type="arabicPeriod"/>
              <a:tabLst>
                <a:tab pos="415290" algn="l"/>
                <a:tab pos="5224145" algn="l"/>
              </a:tabLst>
            </a:pPr>
            <a:r>
              <a:rPr sz="2300" spc="-10" dirty="0">
                <a:latin typeface="Microsoft Sans Serif"/>
                <a:cs typeface="Microsoft Sans Serif"/>
              </a:rPr>
              <a:t>Linieritas</a:t>
            </a:r>
            <a:r>
              <a:rPr sz="230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dan</a:t>
            </a:r>
            <a:r>
              <a:rPr sz="2300" spc="3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rentang</a:t>
            </a:r>
            <a:r>
              <a:rPr sz="2300" spc="-5" dirty="0">
                <a:latin typeface="Microsoft Sans Serif"/>
                <a:cs typeface="Microsoft Sans Serif"/>
              </a:rPr>
              <a:t> “Linearity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and	Range”</a:t>
            </a:r>
            <a:endParaRPr sz="2300">
              <a:latin typeface="Microsoft Sans Serif"/>
              <a:cs typeface="Microsoft Sans Serif"/>
            </a:endParaRPr>
          </a:p>
          <a:p>
            <a:pPr marL="414655" indent="-323850">
              <a:lnSpc>
                <a:spcPct val="100000"/>
              </a:lnSpc>
              <a:spcBef>
                <a:spcPts val="1380"/>
              </a:spcBef>
              <a:buAutoNum type="arabicPeriod"/>
              <a:tabLst>
                <a:tab pos="415290" algn="l"/>
              </a:tabLst>
            </a:pPr>
            <a:r>
              <a:rPr sz="2300" dirty="0">
                <a:latin typeface="Microsoft Sans Serif"/>
                <a:cs typeface="Microsoft Sans Serif"/>
              </a:rPr>
              <a:t>Batas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Deteksi</a:t>
            </a:r>
            <a:r>
              <a:rPr sz="230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“Limit</a:t>
            </a:r>
            <a:r>
              <a:rPr sz="230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of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Detection”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(LoD)</a:t>
            </a:r>
            <a:endParaRPr sz="2300">
              <a:latin typeface="Microsoft Sans Serif"/>
              <a:cs typeface="Microsoft Sans Serif"/>
            </a:endParaRPr>
          </a:p>
          <a:p>
            <a:pPr marL="414655" indent="-323850">
              <a:lnSpc>
                <a:spcPct val="100000"/>
              </a:lnSpc>
              <a:spcBef>
                <a:spcPts val="1380"/>
              </a:spcBef>
              <a:buAutoNum type="arabicPeriod"/>
              <a:tabLst>
                <a:tab pos="415290" algn="l"/>
              </a:tabLst>
            </a:pPr>
            <a:r>
              <a:rPr sz="2300" dirty="0">
                <a:latin typeface="Microsoft Sans Serif"/>
                <a:cs typeface="Microsoft Sans Serif"/>
              </a:rPr>
              <a:t>Batas Kuantisasi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“Limit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of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Quantitation”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(LoQ)</a:t>
            </a:r>
            <a:endParaRPr sz="2300">
              <a:latin typeface="Microsoft Sans Serif"/>
              <a:cs typeface="Microsoft Sans Serif"/>
            </a:endParaRPr>
          </a:p>
          <a:p>
            <a:pPr marL="414655" indent="-323850">
              <a:lnSpc>
                <a:spcPct val="100000"/>
              </a:lnSpc>
              <a:spcBef>
                <a:spcPts val="1385"/>
              </a:spcBef>
              <a:buAutoNum type="arabicPeriod"/>
              <a:tabLst>
                <a:tab pos="415290" algn="l"/>
              </a:tabLst>
            </a:pPr>
            <a:r>
              <a:rPr sz="2300" dirty="0">
                <a:latin typeface="Microsoft Sans Serif"/>
                <a:cs typeface="Microsoft Sans Serif"/>
              </a:rPr>
              <a:t>Ketangguhan</a:t>
            </a:r>
            <a:r>
              <a:rPr sz="2300" spc="-5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“Ruggedness”</a:t>
            </a:r>
            <a:endParaRPr sz="23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418" y="209550"/>
            <a:ext cx="7729855" cy="861060"/>
          </a:xfrm>
          <a:prstGeom prst="rect">
            <a:avLst/>
          </a:prstGeom>
          <a:solidFill>
            <a:srgbClr val="F1F1F1">
              <a:alpha val="14901"/>
            </a:srgbClr>
          </a:solidFill>
          <a:ln w="32003">
            <a:solidFill>
              <a:srgbClr val="FFFFFF"/>
            </a:solidFill>
          </a:ln>
        </p:spPr>
        <p:txBody>
          <a:bodyPr vert="horz" wrap="square" lIns="0" tIns="180975" rIns="0" bIns="0" rtlCol="0">
            <a:spAutoFit/>
          </a:bodyPr>
          <a:lstStyle/>
          <a:p>
            <a:pPr marL="544195">
              <a:lnSpc>
                <a:spcPct val="100000"/>
              </a:lnSpc>
              <a:spcBef>
                <a:spcPts val="1425"/>
              </a:spcBef>
            </a:pPr>
            <a:r>
              <a:rPr sz="2800" spc="535" dirty="0">
                <a:solidFill>
                  <a:srgbClr val="FFFFFF"/>
                </a:solidFill>
                <a:latin typeface="Trebuchet MS"/>
                <a:cs typeface="Trebuchet MS"/>
              </a:rPr>
              <a:t>LANGKAH</a:t>
            </a:r>
            <a:r>
              <a:rPr sz="2800" spc="3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375" dirty="0">
                <a:solidFill>
                  <a:srgbClr val="FFFFFF"/>
                </a:solidFill>
                <a:latin typeface="Trebuchet MS"/>
                <a:cs typeface="Trebuchet MS"/>
              </a:rPr>
              <a:t>PEKERJAAN</a:t>
            </a:r>
            <a:r>
              <a:rPr sz="2800" spc="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459" dirty="0">
                <a:solidFill>
                  <a:srgbClr val="FFFFFF"/>
                </a:solidFill>
                <a:latin typeface="Trebuchet MS"/>
                <a:cs typeface="Trebuchet MS"/>
              </a:rPr>
              <a:t>ANALISIS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166370" indent="-154305">
              <a:lnSpc>
                <a:spcPct val="100000"/>
              </a:lnSpc>
              <a:spcBef>
                <a:spcPts val="1540"/>
              </a:spcBef>
              <a:buChar char="•"/>
              <a:tabLst>
                <a:tab pos="167005" algn="l"/>
              </a:tabLst>
            </a:pPr>
            <a:r>
              <a:rPr spc="-305" dirty="0"/>
              <a:t>T</a:t>
            </a:r>
            <a:r>
              <a:rPr spc="-180" dirty="0"/>
              <a:t>et</a:t>
            </a:r>
            <a:r>
              <a:rPr spc="-225" dirty="0"/>
              <a:t>a</a:t>
            </a:r>
            <a:r>
              <a:rPr spc="-140" dirty="0"/>
              <a:t>pkan</a:t>
            </a:r>
            <a:r>
              <a:rPr spc="-65" dirty="0"/>
              <a:t> </a:t>
            </a:r>
            <a:r>
              <a:rPr spc="-210" dirty="0"/>
              <a:t>tuj</a:t>
            </a:r>
            <a:r>
              <a:rPr spc="-155" dirty="0"/>
              <a:t>uan</a:t>
            </a:r>
            <a:r>
              <a:rPr spc="-70" dirty="0"/>
              <a:t> </a:t>
            </a:r>
            <a:r>
              <a:rPr spc="-200" dirty="0"/>
              <a:t>an</a:t>
            </a:r>
            <a:r>
              <a:rPr spc="-204" dirty="0"/>
              <a:t>a</a:t>
            </a:r>
            <a:r>
              <a:rPr spc="-150" dirty="0"/>
              <a:t>lis</a:t>
            </a:r>
            <a:r>
              <a:rPr spc="-125" dirty="0"/>
              <a:t>i</a:t>
            </a:r>
            <a:r>
              <a:rPr spc="-50" dirty="0"/>
              <a:t>s</a:t>
            </a:r>
          </a:p>
          <a:p>
            <a:pPr marL="204470" indent="-192405">
              <a:lnSpc>
                <a:spcPct val="100000"/>
              </a:lnSpc>
              <a:spcBef>
                <a:spcPts val="1445"/>
              </a:spcBef>
              <a:buChar char="•"/>
              <a:tabLst>
                <a:tab pos="205104" algn="l"/>
              </a:tabLst>
            </a:pPr>
            <a:r>
              <a:rPr spc="-145" dirty="0"/>
              <a:t>Langka</a:t>
            </a:r>
            <a:r>
              <a:rPr spc="-150" dirty="0"/>
              <a:t>h</a:t>
            </a:r>
            <a:r>
              <a:rPr spc="-60" dirty="0"/>
              <a:t> </a:t>
            </a:r>
            <a:r>
              <a:rPr spc="-200" dirty="0"/>
              <a:t>an</a:t>
            </a:r>
            <a:r>
              <a:rPr spc="-204" dirty="0"/>
              <a:t>a</a:t>
            </a:r>
            <a:r>
              <a:rPr spc="-150" dirty="0"/>
              <a:t>lis</a:t>
            </a:r>
            <a:r>
              <a:rPr spc="-125" dirty="0"/>
              <a:t>i</a:t>
            </a:r>
            <a:r>
              <a:rPr spc="-50" dirty="0"/>
              <a:t>s</a:t>
            </a:r>
          </a:p>
          <a:p>
            <a:pPr marL="812800" lvl="1" indent="-343535">
              <a:lnSpc>
                <a:spcPct val="100000"/>
              </a:lnSpc>
              <a:spcBef>
                <a:spcPts val="1440"/>
              </a:spcBef>
              <a:buFont typeface="Wingdings"/>
              <a:buChar char=""/>
              <a:tabLst>
                <a:tab pos="813435" algn="l"/>
              </a:tabLst>
            </a:pPr>
            <a:r>
              <a:rPr sz="2400" spc="-175" dirty="0">
                <a:latin typeface="Trebuchet MS"/>
                <a:cs typeface="Trebuchet MS"/>
              </a:rPr>
              <a:t>Peng</a:t>
            </a:r>
            <a:r>
              <a:rPr sz="2400" spc="-185" dirty="0">
                <a:latin typeface="Trebuchet MS"/>
                <a:cs typeface="Trebuchet MS"/>
              </a:rPr>
              <a:t>a</a:t>
            </a:r>
            <a:r>
              <a:rPr sz="2400" spc="-165" dirty="0">
                <a:latin typeface="Trebuchet MS"/>
                <a:cs typeface="Trebuchet MS"/>
              </a:rPr>
              <a:t>mbilan</a:t>
            </a:r>
            <a:r>
              <a:rPr sz="2400" spc="-55" dirty="0">
                <a:latin typeface="Trebuchet MS"/>
                <a:cs typeface="Trebuchet MS"/>
              </a:rPr>
              <a:t> </a:t>
            </a:r>
            <a:r>
              <a:rPr sz="2400" spc="-114" dirty="0">
                <a:latin typeface="Trebuchet MS"/>
                <a:cs typeface="Trebuchet MS"/>
              </a:rPr>
              <a:t>sa</a:t>
            </a:r>
            <a:r>
              <a:rPr sz="2400" spc="-215" dirty="0">
                <a:latin typeface="Trebuchet MS"/>
                <a:cs typeface="Trebuchet MS"/>
              </a:rPr>
              <a:t>m</a:t>
            </a:r>
            <a:r>
              <a:rPr sz="2400" spc="-160" dirty="0">
                <a:latin typeface="Trebuchet MS"/>
                <a:cs typeface="Trebuchet MS"/>
              </a:rPr>
              <a:t>pel</a:t>
            </a:r>
            <a:endParaRPr sz="2400">
              <a:latin typeface="Trebuchet MS"/>
              <a:cs typeface="Trebuchet MS"/>
            </a:endParaRPr>
          </a:p>
          <a:p>
            <a:pPr marL="812800" lvl="1" indent="-343535">
              <a:lnSpc>
                <a:spcPct val="100000"/>
              </a:lnSpc>
              <a:spcBef>
                <a:spcPts val="1435"/>
              </a:spcBef>
              <a:buFont typeface="Wingdings"/>
              <a:buChar char=""/>
              <a:tabLst>
                <a:tab pos="813435" algn="l"/>
              </a:tabLst>
            </a:pPr>
            <a:r>
              <a:rPr sz="2400" spc="-155" dirty="0">
                <a:latin typeface="Trebuchet MS"/>
                <a:cs typeface="Trebuchet MS"/>
              </a:rPr>
              <a:t>Pemisahan</a:t>
            </a:r>
            <a:endParaRPr sz="2400">
              <a:latin typeface="Trebuchet MS"/>
              <a:cs typeface="Trebuchet MS"/>
            </a:endParaRPr>
          </a:p>
          <a:p>
            <a:pPr marL="812800" lvl="1" indent="-343535">
              <a:lnSpc>
                <a:spcPct val="100000"/>
              </a:lnSpc>
              <a:spcBef>
                <a:spcPts val="1445"/>
              </a:spcBef>
              <a:buFont typeface="Wingdings"/>
              <a:buChar char=""/>
              <a:tabLst>
                <a:tab pos="813435" algn="l"/>
              </a:tabLst>
            </a:pPr>
            <a:r>
              <a:rPr sz="2400" spc="-125" dirty="0">
                <a:latin typeface="Trebuchet MS"/>
                <a:cs typeface="Trebuchet MS"/>
              </a:rPr>
              <a:t>Pengukuran</a:t>
            </a:r>
            <a:endParaRPr sz="2400">
              <a:latin typeface="Trebuchet MS"/>
              <a:cs typeface="Trebuchet MS"/>
            </a:endParaRPr>
          </a:p>
          <a:p>
            <a:pPr marL="812800" lvl="1" indent="-343535">
              <a:lnSpc>
                <a:spcPct val="100000"/>
              </a:lnSpc>
              <a:spcBef>
                <a:spcPts val="1440"/>
              </a:spcBef>
              <a:buFont typeface="Wingdings"/>
              <a:buChar char=""/>
              <a:tabLst>
                <a:tab pos="813435" algn="l"/>
              </a:tabLst>
            </a:pPr>
            <a:r>
              <a:rPr sz="2400" b="1" spc="-10" dirty="0">
                <a:solidFill>
                  <a:srgbClr val="FF0000"/>
                </a:solidFill>
                <a:latin typeface="Trebuchet MS"/>
                <a:cs typeface="Trebuchet MS"/>
              </a:rPr>
              <a:t>Pengolahan</a:t>
            </a:r>
            <a:r>
              <a:rPr sz="2400" b="1" spc="-8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rebuchet MS"/>
                <a:cs typeface="Trebuchet MS"/>
              </a:rPr>
              <a:t>data</a:t>
            </a:r>
            <a:endParaRPr sz="2400">
              <a:latin typeface="Trebuchet MS"/>
              <a:cs typeface="Trebuchet MS"/>
            </a:endParaRPr>
          </a:p>
          <a:p>
            <a:pPr marL="812800" lvl="1" indent="-343535">
              <a:lnSpc>
                <a:spcPct val="100000"/>
              </a:lnSpc>
              <a:spcBef>
                <a:spcPts val="1440"/>
              </a:spcBef>
              <a:buFont typeface="Wingdings"/>
              <a:buChar char=""/>
              <a:tabLst>
                <a:tab pos="813435" algn="l"/>
              </a:tabLst>
            </a:pPr>
            <a:r>
              <a:rPr sz="2400" spc="-175" dirty="0">
                <a:latin typeface="Trebuchet MS"/>
                <a:cs typeface="Trebuchet MS"/>
              </a:rPr>
              <a:t>P</a:t>
            </a:r>
            <a:r>
              <a:rPr sz="2400" spc="-180" dirty="0">
                <a:latin typeface="Trebuchet MS"/>
                <a:cs typeface="Trebuchet MS"/>
              </a:rPr>
              <a:t>el</a:t>
            </a:r>
            <a:r>
              <a:rPr sz="2400" spc="-254" dirty="0">
                <a:latin typeface="Trebuchet MS"/>
                <a:cs typeface="Trebuchet MS"/>
              </a:rPr>
              <a:t>a</a:t>
            </a:r>
            <a:r>
              <a:rPr sz="2400" spc="-50" dirty="0">
                <a:latin typeface="Trebuchet MS"/>
                <a:cs typeface="Trebuchet MS"/>
              </a:rPr>
              <a:t>p</a:t>
            </a:r>
            <a:r>
              <a:rPr sz="2400" spc="-60" dirty="0">
                <a:latin typeface="Trebuchet MS"/>
                <a:cs typeface="Trebuchet MS"/>
              </a:rPr>
              <a:t>o</a:t>
            </a:r>
            <a:r>
              <a:rPr sz="2400" spc="-95" dirty="0">
                <a:latin typeface="Trebuchet MS"/>
                <a:cs typeface="Trebuchet MS"/>
              </a:rPr>
              <a:t>r</a:t>
            </a:r>
            <a:r>
              <a:rPr sz="2400" spc="-135" dirty="0">
                <a:latin typeface="Trebuchet MS"/>
                <a:cs typeface="Trebuchet MS"/>
              </a:rPr>
              <a:t>a</a:t>
            </a:r>
            <a:r>
              <a:rPr sz="2400" spc="-114" dirty="0">
                <a:latin typeface="Trebuchet MS"/>
                <a:cs typeface="Trebuchet MS"/>
              </a:rPr>
              <a:t>n</a:t>
            </a:r>
            <a:r>
              <a:rPr sz="2400" spc="-55" dirty="0">
                <a:latin typeface="Trebuchet MS"/>
                <a:cs typeface="Trebuchet MS"/>
              </a:rPr>
              <a:t> </a:t>
            </a:r>
            <a:r>
              <a:rPr sz="2400" spc="-145" dirty="0">
                <a:latin typeface="Trebuchet MS"/>
                <a:cs typeface="Trebuchet MS"/>
              </a:rPr>
              <a:t>ha</a:t>
            </a:r>
            <a:r>
              <a:rPr sz="2400" spc="-120" dirty="0">
                <a:latin typeface="Trebuchet MS"/>
                <a:cs typeface="Trebuchet MS"/>
              </a:rPr>
              <a:t>s</a:t>
            </a:r>
            <a:r>
              <a:rPr sz="2400" spc="-175" dirty="0">
                <a:latin typeface="Trebuchet MS"/>
                <a:cs typeface="Trebuchet MS"/>
              </a:rPr>
              <a:t>il</a:t>
            </a:r>
            <a:r>
              <a:rPr sz="2400" spc="-50" dirty="0">
                <a:latin typeface="Trebuchet MS"/>
                <a:cs typeface="Trebuchet MS"/>
              </a:rPr>
              <a:t> </a:t>
            </a:r>
            <a:r>
              <a:rPr sz="2400" spc="-200" dirty="0">
                <a:latin typeface="Trebuchet MS"/>
                <a:cs typeface="Trebuchet MS"/>
              </a:rPr>
              <a:t>an</a:t>
            </a:r>
            <a:r>
              <a:rPr sz="2400" spc="-210" dirty="0">
                <a:latin typeface="Trebuchet MS"/>
                <a:cs typeface="Trebuchet MS"/>
              </a:rPr>
              <a:t>a</a:t>
            </a:r>
            <a:r>
              <a:rPr sz="2400" spc="-125" dirty="0">
                <a:latin typeface="Trebuchet MS"/>
                <a:cs typeface="Trebuchet MS"/>
              </a:rPr>
              <a:t>lisis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53083" y="1293875"/>
            <a:ext cx="10086340" cy="3906520"/>
          </a:xfrm>
          <a:custGeom>
            <a:avLst/>
            <a:gdLst/>
            <a:ahLst/>
            <a:cxnLst/>
            <a:rect l="l" t="t" r="r" b="b"/>
            <a:pathLst>
              <a:path w="10086340" h="3906520">
                <a:moveTo>
                  <a:pt x="10085832" y="0"/>
                </a:moveTo>
                <a:lnTo>
                  <a:pt x="0" y="0"/>
                </a:lnTo>
                <a:lnTo>
                  <a:pt x="0" y="3906012"/>
                </a:lnTo>
                <a:lnTo>
                  <a:pt x="10085832" y="3906012"/>
                </a:lnTo>
                <a:lnTo>
                  <a:pt x="100858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40200" y="1658812"/>
            <a:ext cx="6102350" cy="2720975"/>
          </a:xfrm>
          <a:custGeom>
            <a:avLst/>
            <a:gdLst/>
            <a:ahLst/>
            <a:cxnLst/>
            <a:rect l="l" t="t" r="r" b="b"/>
            <a:pathLst>
              <a:path w="6102350" h="2720975">
                <a:moveTo>
                  <a:pt x="0" y="2720401"/>
                </a:moveTo>
                <a:lnTo>
                  <a:pt x="2040254" y="1237295"/>
                </a:lnTo>
                <a:lnTo>
                  <a:pt x="1972598" y="1223769"/>
                </a:lnTo>
                <a:lnTo>
                  <a:pt x="1907085" y="1209764"/>
                </a:lnTo>
                <a:lnTo>
                  <a:pt x="1843724" y="1195296"/>
                </a:lnTo>
                <a:lnTo>
                  <a:pt x="1782525" y="1180381"/>
                </a:lnTo>
                <a:lnTo>
                  <a:pt x="1723497" y="1165035"/>
                </a:lnTo>
                <a:lnTo>
                  <a:pt x="1666650" y="1149272"/>
                </a:lnTo>
                <a:lnTo>
                  <a:pt x="1611994" y="1133110"/>
                </a:lnTo>
                <a:lnTo>
                  <a:pt x="1559537" y="1116563"/>
                </a:lnTo>
                <a:lnTo>
                  <a:pt x="1509289" y="1099648"/>
                </a:lnTo>
                <a:lnTo>
                  <a:pt x="1461259" y="1082380"/>
                </a:lnTo>
                <a:lnTo>
                  <a:pt x="1415458" y="1064774"/>
                </a:lnTo>
                <a:lnTo>
                  <a:pt x="1371894" y="1046847"/>
                </a:lnTo>
                <a:lnTo>
                  <a:pt x="1330577" y="1028615"/>
                </a:lnTo>
                <a:lnTo>
                  <a:pt x="1291516" y="1010092"/>
                </a:lnTo>
                <a:lnTo>
                  <a:pt x="1254721" y="991295"/>
                </a:lnTo>
                <a:lnTo>
                  <a:pt x="1220201" y="972240"/>
                </a:lnTo>
                <a:lnTo>
                  <a:pt x="1158024" y="933416"/>
                </a:lnTo>
                <a:lnTo>
                  <a:pt x="1105061" y="893747"/>
                </a:lnTo>
                <a:lnTo>
                  <a:pt x="1061387" y="853358"/>
                </a:lnTo>
                <a:lnTo>
                  <a:pt x="1027079" y="812375"/>
                </a:lnTo>
                <a:lnTo>
                  <a:pt x="1002210" y="770923"/>
                </a:lnTo>
                <a:lnTo>
                  <a:pt x="986857" y="729130"/>
                </a:lnTo>
                <a:lnTo>
                  <a:pt x="981096" y="687119"/>
                </a:lnTo>
                <a:lnTo>
                  <a:pt x="981835" y="666072"/>
                </a:lnTo>
                <a:lnTo>
                  <a:pt x="990603" y="623972"/>
                </a:lnTo>
                <a:lnTo>
                  <a:pt x="1009150" y="581970"/>
                </a:lnTo>
                <a:lnTo>
                  <a:pt x="1037552" y="540191"/>
                </a:lnTo>
                <a:lnTo>
                  <a:pt x="1075886" y="498762"/>
                </a:lnTo>
                <a:lnTo>
                  <a:pt x="1124226" y="457807"/>
                </a:lnTo>
                <a:lnTo>
                  <a:pt x="1182648" y="417454"/>
                </a:lnTo>
                <a:lnTo>
                  <a:pt x="1215664" y="397541"/>
                </a:lnTo>
                <a:lnTo>
                  <a:pt x="1251228" y="377827"/>
                </a:lnTo>
                <a:lnTo>
                  <a:pt x="1289350" y="358325"/>
                </a:lnTo>
                <a:lnTo>
                  <a:pt x="1330041" y="339052"/>
                </a:lnTo>
                <a:lnTo>
                  <a:pt x="1373308" y="320023"/>
                </a:lnTo>
                <a:lnTo>
                  <a:pt x="1419162" y="301255"/>
                </a:lnTo>
                <a:lnTo>
                  <a:pt x="1467612" y="282763"/>
                </a:lnTo>
                <a:lnTo>
                  <a:pt x="1538459" y="257829"/>
                </a:lnTo>
                <a:lnTo>
                  <a:pt x="1575174" y="245776"/>
                </a:lnTo>
                <a:lnTo>
                  <a:pt x="1612722" y="234001"/>
                </a:lnTo>
                <a:lnTo>
                  <a:pt x="1651085" y="222503"/>
                </a:lnTo>
                <a:lnTo>
                  <a:pt x="1690242" y="211285"/>
                </a:lnTo>
                <a:lnTo>
                  <a:pt x="1730173" y="200346"/>
                </a:lnTo>
                <a:lnTo>
                  <a:pt x="1770860" y="189688"/>
                </a:lnTo>
                <a:lnTo>
                  <a:pt x="1812282" y="179311"/>
                </a:lnTo>
                <a:lnTo>
                  <a:pt x="1854420" y="169217"/>
                </a:lnTo>
                <a:lnTo>
                  <a:pt x="1897254" y="159405"/>
                </a:lnTo>
                <a:lnTo>
                  <a:pt x="1940764" y="149878"/>
                </a:lnTo>
                <a:lnTo>
                  <a:pt x="1984930" y="140636"/>
                </a:lnTo>
                <a:lnTo>
                  <a:pt x="2029733" y="131679"/>
                </a:lnTo>
                <a:lnTo>
                  <a:pt x="2075153" y="123009"/>
                </a:lnTo>
                <a:lnTo>
                  <a:pt x="2121170" y="114626"/>
                </a:lnTo>
                <a:lnTo>
                  <a:pt x="2167765" y="106532"/>
                </a:lnTo>
                <a:lnTo>
                  <a:pt x="2214917" y="98726"/>
                </a:lnTo>
                <a:lnTo>
                  <a:pt x="2262608" y="91211"/>
                </a:lnTo>
                <a:lnTo>
                  <a:pt x="2310817" y="83986"/>
                </a:lnTo>
                <a:lnTo>
                  <a:pt x="2359525" y="77053"/>
                </a:lnTo>
                <a:lnTo>
                  <a:pt x="2408711" y="70412"/>
                </a:lnTo>
                <a:lnTo>
                  <a:pt x="2458357" y="64064"/>
                </a:lnTo>
                <a:lnTo>
                  <a:pt x="2508442" y="58011"/>
                </a:lnTo>
                <a:lnTo>
                  <a:pt x="2558947" y="52252"/>
                </a:lnTo>
                <a:lnTo>
                  <a:pt x="2609853" y="46790"/>
                </a:lnTo>
                <a:lnTo>
                  <a:pt x="2661138" y="41624"/>
                </a:lnTo>
                <a:lnTo>
                  <a:pt x="2712784" y="36755"/>
                </a:lnTo>
                <a:lnTo>
                  <a:pt x="2764771" y="32185"/>
                </a:lnTo>
                <a:lnTo>
                  <a:pt x="2817079" y="27914"/>
                </a:lnTo>
                <a:lnTo>
                  <a:pt x="2869688" y="23943"/>
                </a:lnTo>
                <a:lnTo>
                  <a:pt x="2922579" y="20273"/>
                </a:lnTo>
                <a:lnTo>
                  <a:pt x="2975732" y="16904"/>
                </a:lnTo>
                <a:lnTo>
                  <a:pt x="3029128" y="13838"/>
                </a:lnTo>
                <a:lnTo>
                  <a:pt x="3082745" y="11076"/>
                </a:lnTo>
                <a:lnTo>
                  <a:pt x="3136566" y="8618"/>
                </a:lnTo>
                <a:lnTo>
                  <a:pt x="3190570" y="6465"/>
                </a:lnTo>
                <a:lnTo>
                  <a:pt x="3244737" y="4617"/>
                </a:lnTo>
                <a:lnTo>
                  <a:pt x="3299048" y="3077"/>
                </a:lnTo>
                <a:lnTo>
                  <a:pt x="3353482" y="1844"/>
                </a:lnTo>
                <a:lnTo>
                  <a:pt x="3408021" y="920"/>
                </a:lnTo>
                <a:lnTo>
                  <a:pt x="3462644" y="304"/>
                </a:lnTo>
                <a:lnTo>
                  <a:pt x="3517332" y="0"/>
                </a:lnTo>
                <a:lnTo>
                  <a:pt x="3572065" y="5"/>
                </a:lnTo>
                <a:lnTo>
                  <a:pt x="3626824" y="323"/>
                </a:lnTo>
                <a:lnTo>
                  <a:pt x="3681587" y="954"/>
                </a:lnTo>
                <a:lnTo>
                  <a:pt x="3736337" y="1898"/>
                </a:lnTo>
                <a:lnTo>
                  <a:pt x="3791053" y="3156"/>
                </a:lnTo>
                <a:lnTo>
                  <a:pt x="3845715" y="4730"/>
                </a:lnTo>
                <a:lnTo>
                  <a:pt x="3900304" y="6619"/>
                </a:lnTo>
                <a:lnTo>
                  <a:pt x="3954800" y="8826"/>
                </a:lnTo>
                <a:lnTo>
                  <a:pt x="4009183" y="11350"/>
                </a:lnTo>
                <a:lnTo>
                  <a:pt x="4063434" y="14193"/>
                </a:lnTo>
                <a:lnTo>
                  <a:pt x="4117532" y="17355"/>
                </a:lnTo>
                <a:lnTo>
                  <a:pt x="4171458" y="20837"/>
                </a:lnTo>
                <a:lnTo>
                  <a:pt x="4225193" y="24641"/>
                </a:lnTo>
                <a:lnTo>
                  <a:pt x="4278717" y="28766"/>
                </a:lnTo>
                <a:lnTo>
                  <a:pt x="4332009" y="33215"/>
                </a:lnTo>
                <a:lnTo>
                  <a:pt x="4385050" y="37987"/>
                </a:lnTo>
                <a:lnTo>
                  <a:pt x="4437821" y="43083"/>
                </a:lnTo>
                <a:lnTo>
                  <a:pt x="4490302" y="48505"/>
                </a:lnTo>
                <a:lnTo>
                  <a:pt x="4542472" y="54253"/>
                </a:lnTo>
                <a:lnTo>
                  <a:pt x="4594313" y="60327"/>
                </a:lnTo>
                <a:lnTo>
                  <a:pt x="4645804" y="66730"/>
                </a:lnTo>
                <a:lnTo>
                  <a:pt x="4696927" y="73461"/>
                </a:lnTo>
                <a:lnTo>
                  <a:pt x="4747660" y="80522"/>
                </a:lnTo>
                <a:lnTo>
                  <a:pt x="4797985" y="87914"/>
                </a:lnTo>
                <a:lnTo>
                  <a:pt x="4847881" y="95636"/>
                </a:lnTo>
                <a:lnTo>
                  <a:pt x="4897329" y="103691"/>
                </a:lnTo>
                <a:lnTo>
                  <a:pt x="4946310" y="112078"/>
                </a:lnTo>
                <a:lnTo>
                  <a:pt x="4994803" y="120799"/>
                </a:lnTo>
                <a:lnTo>
                  <a:pt x="5042789" y="129855"/>
                </a:lnTo>
                <a:lnTo>
                  <a:pt x="5110445" y="143381"/>
                </a:lnTo>
                <a:lnTo>
                  <a:pt x="5175958" y="157386"/>
                </a:lnTo>
                <a:lnTo>
                  <a:pt x="5239319" y="171854"/>
                </a:lnTo>
                <a:lnTo>
                  <a:pt x="5300518" y="186769"/>
                </a:lnTo>
                <a:lnTo>
                  <a:pt x="5359546" y="202116"/>
                </a:lnTo>
                <a:lnTo>
                  <a:pt x="5416393" y="217878"/>
                </a:lnTo>
                <a:lnTo>
                  <a:pt x="5471049" y="234040"/>
                </a:lnTo>
                <a:lnTo>
                  <a:pt x="5523506" y="250587"/>
                </a:lnTo>
                <a:lnTo>
                  <a:pt x="5573754" y="267503"/>
                </a:lnTo>
                <a:lnTo>
                  <a:pt x="5621784" y="284771"/>
                </a:lnTo>
                <a:lnTo>
                  <a:pt x="5667585" y="302376"/>
                </a:lnTo>
                <a:lnTo>
                  <a:pt x="5711149" y="320303"/>
                </a:lnTo>
                <a:lnTo>
                  <a:pt x="5752466" y="338536"/>
                </a:lnTo>
                <a:lnTo>
                  <a:pt x="5791527" y="357058"/>
                </a:lnTo>
                <a:lnTo>
                  <a:pt x="5828322" y="375855"/>
                </a:lnTo>
                <a:lnTo>
                  <a:pt x="5862842" y="394910"/>
                </a:lnTo>
                <a:lnTo>
                  <a:pt x="5925019" y="433734"/>
                </a:lnTo>
                <a:lnTo>
                  <a:pt x="5977982" y="473403"/>
                </a:lnTo>
                <a:lnTo>
                  <a:pt x="6021656" y="513792"/>
                </a:lnTo>
                <a:lnTo>
                  <a:pt x="6055964" y="554776"/>
                </a:lnTo>
                <a:lnTo>
                  <a:pt x="6080833" y="596227"/>
                </a:lnTo>
                <a:lnTo>
                  <a:pt x="6096186" y="638021"/>
                </a:lnTo>
                <a:lnTo>
                  <a:pt x="6101947" y="680031"/>
                </a:lnTo>
                <a:lnTo>
                  <a:pt x="6101208" y="701079"/>
                </a:lnTo>
                <a:lnTo>
                  <a:pt x="6092440" y="743178"/>
                </a:lnTo>
                <a:lnTo>
                  <a:pt x="6073893" y="785181"/>
                </a:lnTo>
                <a:lnTo>
                  <a:pt x="6045491" y="826959"/>
                </a:lnTo>
                <a:lnTo>
                  <a:pt x="6007157" y="868389"/>
                </a:lnTo>
                <a:lnTo>
                  <a:pt x="5958817" y="909343"/>
                </a:lnTo>
                <a:lnTo>
                  <a:pt x="5900395" y="949697"/>
                </a:lnTo>
                <a:lnTo>
                  <a:pt x="5867379" y="969609"/>
                </a:lnTo>
                <a:lnTo>
                  <a:pt x="5831815" y="989324"/>
                </a:lnTo>
                <a:lnTo>
                  <a:pt x="5793693" y="1008825"/>
                </a:lnTo>
                <a:lnTo>
                  <a:pt x="5753002" y="1028098"/>
                </a:lnTo>
                <a:lnTo>
                  <a:pt x="5709735" y="1047127"/>
                </a:lnTo>
                <a:lnTo>
                  <a:pt x="5663881" y="1065895"/>
                </a:lnTo>
                <a:lnTo>
                  <a:pt x="5615432" y="1084387"/>
                </a:lnTo>
                <a:lnTo>
                  <a:pt x="5545609" y="1108959"/>
                </a:lnTo>
                <a:lnTo>
                  <a:pt x="5509350" y="1120864"/>
                </a:lnTo>
                <a:lnTo>
                  <a:pt x="5472219" y="1132513"/>
                </a:lnTo>
                <a:lnTo>
                  <a:pt x="5434234" y="1143904"/>
                </a:lnTo>
                <a:lnTo>
                  <a:pt x="5395414" y="1155035"/>
                </a:lnTo>
                <a:lnTo>
                  <a:pt x="5355780" y="1165905"/>
                </a:lnTo>
                <a:lnTo>
                  <a:pt x="5315349" y="1176510"/>
                </a:lnTo>
                <a:lnTo>
                  <a:pt x="5274141" y="1186850"/>
                </a:lnTo>
                <a:lnTo>
                  <a:pt x="5232175" y="1196923"/>
                </a:lnTo>
                <a:lnTo>
                  <a:pt x="5189471" y="1206726"/>
                </a:lnTo>
                <a:lnTo>
                  <a:pt x="5146047" y="1216258"/>
                </a:lnTo>
                <a:lnTo>
                  <a:pt x="5101923" y="1225518"/>
                </a:lnTo>
                <a:lnTo>
                  <a:pt x="5057118" y="1234502"/>
                </a:lnTo>
                <a:lnTo>
                  <a:pt x="5011651" y="1243209"/>
                </a:lnTo>
                <a:lnTo>
                  <a:pt x="4965541" y="1251638"/>
                </a:lnTo>
                <a:lnTo>
                  <a:pt x="4918808" y="1259787"/>
                </a:lnTo>
                <a:lnTo>
                  <a:pt x="4871470" y="1267653"/>
                </a:lnTo>
                <a:lnTo>
                  <a:pt x="4823547" y="1275235"/>
                </a:lnTo>
                <a:lnTo>
                  <a:pt x="4775058" y="1282530"/>
                </a:lnTo>
                <a:lnTo>
                  <a:pt x="4726022" y="1289538"/>
                </a:lnTo>
                <a:lnTo>
                  <a:pt x="4676458" y="1296256"/>
                </a:lnTo>
                <a:lnTo>
                  <a:pt x="4626386" y="1302682"/>
                </a:lnTo>
                <a:lnTo>
                  <a:pt x="4575824" y="1308815"/>
                </a:lnTo>
                <a:lnTo>
                  <a:pt x="4524792" y="1314652"/>
                </a:lnTo>
                <a:lnTo>
                  <a:pt x="4473308" y="1320192"/>
                </a:lnTo>
                <a:lnTo>
                  <a:pt x="4421393" y="1325433"/>
                </a:lnTo>
                <a:lnTo>
                  <a:pt x="4369066" y="1330373"/>
                </a:lnTo>
                <a:lnTo>
                  <a:pt x="4316344" y="1335010"/>
                </a:lnTo>
                <a:lnTo>
                  <a:pt x="4263248" y="1339342"/>
                </a:lnTo>
                <a:lnTo>
                  <a:pt x="4209797" y="1343367"/>
                </a:lnTo>
                <a:lnTo>
                  <a:pt x="4156010" y="1347084"/>
                </a:lnTo>
                <a:lnTo>
                  <a:pt x="4101906" y="1350491"/>
                </a:lnTo>
                <a:lnTo>
                  <a:pt x="4047504" y="1353585"/>
                </a:lnTo>
                <a:lnTo>
                  <a:pt x="3992824" y="1356365"/>
                </a:lnTo>
                <a:lnTo>
                  <a:pt x="3937884" y="1358829"/>
                </a:lnTo>
                <a:lnTo>
                  <a:pt x="3882704" y="1360976"/>
                </a:lnTo>
                <a:lnTo>
                  <a:pt x="3827303" y="1362802"/>
                </a:lnTo>
                <a:lnTo>
                  <a:pt x="3771700" y="1364308"/>
                </a:lnTo>
                <a:lnTo>
                  <a:pt x="3715914" y="1365489"/>
                </a:lnTo>
                <a:lnTo>
                  <a:pt x="3659965" y="1366345"/>
                </a:lnTo>
                <a:lnTo>
                  <a:pt x="3603871" y="1366875"/>
                </a:lnTo>
                <a:lnTo>
                  <a:pt x="3547652" y="1367075"/>
                </a:lnTo>
                <a:lnTo>
                  <a:pt x="3491327" y="1366944"/>
                </a:lnTo>
                <a:lnTo>
                  <a:pt x="3434915" y="1366480"/>
                </a:lnTo>
                <a:lnTo>
                  <a:pt x="3378435" y="1365682"/>
                </a:lnTo>
                <a:lnTo>
                  <a:pt x="3321907" y="1364547"/>
                </a:lnTo>
                <a:lnTo>
                  <a:pt x="3265350" y="1363074"/>
                </a:lnTo>
                <a:lnTo>
                  <a:pt x="3208782" y="1361260"/>
                </a:lnTo>
                <a:lnTo>
                  <a:pt x="3152223" y="1359104"/>
                </a:lnTo>
                <a:lnTo>
                  <a:pt x="3095692" y="1356605"/>
                </a:lnTo>
                <a:lnTo>
                  <a:pt x="3039209" y="1353759"/>
                </a:lnTo>
                <a:lnTo>
                  <a:pt x="2982792" y="1350566"/>
                </a:lnTo>
                <a:lnTo>
                  <a:pt x="2926460" y="1347023"/>
                </a:lnTo>
                <a:lnTo>
                  <a:pt x="0" y="2720401"/>
                </a:lnTo>
                <a:close/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151879" y="1815845"/>
            <a:ext cx="3060700" cy="1031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2200" spc="-75" dirty="0">
                <a:latin typeface="Trebuchet MS"/>
                <a:cs typeface="Trebuchet MS"/>
              </a:rPr>
              <a:t>Data</a:t>
            </a:r>
            <a:r>
              <a:rPr sz="2200" spc="-45" dirty="0">
                <a:latin typeface="Trebuchet MS"/>
                <a:cs typeface="Trebuchet MS"/>
              </a:rPr>
              <a:t> </a:t>
            </a:r>
            <a:r>
              <a:rPr sz="2200" spc="-125" dirty="0">
                <a:latin typeface="Trebuchet MS"/>
                <a:cs typeface="Trebuchet MS"/>
              </a:rPr>
              <a:t>diolah</a:t>
            </a:r>
            <a:r>
              <a:rPr sz="2200" spc="-25" dirty="0">
                <a:latin typeface="Trebuchet MS"/>
                <a:cs typeface="Trebuchet MS"/>
              </a:rPr>
              <a:t> </a:t>
            </a:r>
            <a:r>
              <a:rPr sz="2200" spc="-130" dirty="0">
                <a:latin typeface="Trebuchet MS"/>
                <a:cs typeface="Trebuchet MS"/>
              </a:rPr>
              <a:t>secara</a:t>
            </a:r>
            <a:r>
              <a:rPr sz="2200" spc="-30" dirty="0">
                <a:latin typeface="Trebuchet MS"/>
                <a:cs typeface="Trebuchet MS"/>
              </a:rPr>
              <a:t> </a:t>
            </a:r>
            <a:r>
              <a:rPr sz="2200" spc="-125" dirty="0">
                <a:latin typeface="Trebuchet MS"/>
                <a:cs typeface="Trebuchet MS"/>
              </a:rPr>
              <a:t>statistik </a:t>
            </a:r>
            <a:r>
              <a:rPr sz="2200" spc="-650" dirty="0">
                <a:latin typeface="Trebuchet MS"/>
                <a:cs typeface="Trebuchet MS"/>
              </a:rPr>
              <a:t> </a:t>
            </a:r>
            <a:r>
              <a:rPr sz="2200" spc="-150" dirty="0">
                <a:latin typeface="Trebuchet MS"/>
                <a:cs typeface="Trebuchet MS"/>
              </a:rPr>
              <a:t>agar</a:t>
            </a:r>
            <a:r>
              <a:rPr sz="2200" spc="-50" dirty="0">
                <a:latin typeface="Trebuchet MS"/>
                <a:cs typeface="Trebuchet MS"/>
              </a:rPr>
              <a:t> </a:t>
            </a:r>
            <a:r>
              <a:rPr sz="2200" spc="-110" dirty="0">
                <a:latin typeface="Trebuchet MS"/>
                <a:cs typeface="Trebuchet MS"/>
              </a:rPr>
              <a:t>dipe</a:t>
            </a:r>
            <a:r>
              <a:rPr sz="2200" spc="-150" dirty="0">
                <a:latin typeface="Trebuchet MS"/>
                <a:cs typeface="Trebuchet MS"/>
              </a:rPr>
              <a:t>r</a:t>
            </a:r>
            <a:r>
              <a:rPr sz="2200" spc="-100" dirty="0">
                <a:latin typeface="Trebuchet MS"/>
                <a:cs typeface="Trebuchet MS"/>
              </a:rPr>
              <a:t>oleh</a:t>
            </a:r>
            <a:r>
              <a:rPr sz="2200" spc="-25" dirty="0">
                <a:latin typeface="Trebuchet MS"/>
                <a:cs typeface="Trebuchet MS"/>
              </a:rPr>
              <a:t> </a:t>
            </a:r>
            <a:r>
              <a:rPr sz="2200" spc="-140" dirty="0">
                <a:latin typeface="Trebuchet MS"/>
                <a:cs typeface="Trebuchet MS"/>
              </a:rPr>
              <a:t>hasil</a:t>
            </a:r>
            <a:r>
              <a:rPr sz="2200" spc="-30" dirty="0">
                <a:latin typeface="Trebuchet MS"/>
                <a:cs typeface="Trebuchet MS"/>
              </a:rPr>
              <a:t> </a:t>
            </a:r>
            <a:r>
              <a:rPr sz="2200" spc="-135" dirty="0">
                <a:latin typeface="Trebuchet MS"/>
                <a:cs typeface="Trebuchet MS"/>
              </a:rPr>
              <a:t>yang  berarti.</a:t>
            </a:r>
            <a:endParaRPr sz="2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2563" y="146304"/>
            <a:ext cx="5614670" cy="508000"/>
          </a:xfrm>
          <a:prstGeom prst="rect">
            <a:avLst/>
          </a:prstGeom>
          <a:solidFill>
            <a:srgbClr val="E6EBAF"/>
          </a:solidFill>
        </p:spPr>
        <p:txBody>
          <a:bodyPr vert="horz" wrap="square" lIns="0" tIns="36195" rIns="0" bIns="0" rtlCol="0">
            <a:spAutoFit/>
          </a:bodyPr>
          <a:lstStyle/>
          <a:p>
            <a:pPr marL="400685">
              <a:lnSpc>
                <a:spcPct val="100000"/>
              </a:lnSpc>
              <a:spcBef>
                <a:spcPts val="285"/>
              </a:spcBef>
            </a:pPr>
            <a:r>
              <a:rPr spc="-30" dirty="0"/>
              <a:t>VALIDASI</a:t>
            </a:r>
            <a:r>
              <a:rPr spc="-15" dirty="0"/>
              <a:t> </a:t>
            </a:r>
            <a:r>
              <a:rPr spc="-10" dirty="0"/>
              <a:t>METODE</a:t>
            </a:r>
            <a:r>
              <a:rPr spc="-120" dirty="0"/>
              <a:t> </a:t>
            </a:r>
            <a:r>
              <a:rPr spc="-5" dirty="0"/>
              <a:t>ANALISIS</a:t>
            </a:r>
          </a:p>
        </p:txBody>
      </p:sp>
      <p:sp>
        <p:nvSpPr>
          <p:cNvPr id="3" name="object 3"/>
          <p:cNvSpPr/>
          <p:nvPr/>
        </p:nvSpPr>
        <p:spPr>
          <a:xfrm>
            <a:off x="140207" y="815339"/>
            <a:ext cx="11634470" cy="4274820"/>
          </a:xfrm>
          <a:custGeom>
            <a:avLst/>
            <a:gdLst/>
            <a:ahLst/>
            <a:cxnLst/>
            <a:rect l="l" t="t" r="r" b="b"/>
            <a:pathLst>
              <a:path w="11634470" h="4274820">
                <a:moveTo>
                  <a:pt x="11634216" y="0"/>
                </a:moveTo>
                <a:lnTo>
                  <a:pt x="0" y="0"/>
                </a:lnTo>
                <a:lnTo>
                  <a:pt x="0" y="4274820"/>
                </a:lnTo>
                <a:lnTo>
                  <a:pt x="11634216" y="4274820"/>
                </a:lnTo>
                <a:lnTo>
                  <a:pt x="116342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9557" y="776706"/>
            <a:ext cx="11185525" cy="4232275"/>
          </a:xfrm>
          <a:prstGeom prst="rect">
            <a:avLst/>
          </a:prstGeom>
        </p:spPr>
        <p:txBody>
          <a:bodyPr vert="horz" wrap="square" lIns="0" tIns="18796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480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sz="2300" dirty="0">
                <a:latin typeface="Microsoft Sans Serif"/>
                <a:cs typeface="Microsoft Sans Serif"/>
              </a:rPr>
              <a:t>Langkah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pertama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harus</a:t>
            </a:r>
            <a:r>
              <a:rPr sz="2300" spc="-5" dirty="0">
                <a:latin typeface="Microsoft Sans Serif"/>
                <a:cs typeface="Microsoft Sans Serif"/>
              </a:rPr>
              <a:t> disiapkan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sebelum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dilakukan validasi:</a:t>
            </a:r>
            <a:endParaRPr sz="2300">
              <a:latin typeface="Microsoft Sans Serif"/>
              <a:cs typeface="Microsoft Sans Serif"/>
            </a:endParaRPr>
          </a:p>
          <a:p>
            <a:pPr marL="812800" lvl="1" indent="-342900">
              <a:lnSpc>
                <a:spcPct val="100000"/>
              </a:lnSpc>
              <a:spcBef>
                <a:spcPts val="1380"/>
              </a:spcBef>
              <a:buFont typeface="Wingdings"/>
              <a:buChar char=""/>
              <a:tabLst>
                <a:tab pos="812800" algn="l"/>
              </a:tabLst>
            </a:pPr>
            <a:r>
              <a:rPr sz="2300" spc="-5" dirty="0">
                <a:latin typeface="Microsoft Sans Serif"/>
                <a:cs typeface="Microsoft Sans Serif"/>
              </a:rPr>
              <a:t>Menyediakan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Bahan Baku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Pembanding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Kimia</a:t>
            </a:r>
            <a:r>
              <a:rPr sz="230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Bersertifikat “Certified</a:t>
            </a:r>
            <a:r>
              <a:rPr sz="2300" spc="3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reference</a:t>
            </a:r>
            <a:endParaRPr sz="2300">
              <a:latin typeface="Microsoft Sans Serif"/>
              <a:cs typeface="Microsoft Sans Serif"/>
            </a:endParaRPr>
          </a:p>
          <a:p>
            <a:pPr marL="812800">
              <a:lnSpc>
                <a:spcPct val="100000"/>
              </a:lnSpc>
              <a:spcBef>
                <a:spcPts val="1380"/>
              </a:spcBef>
            </a:pPr>
            <a:r>
              <a:rPr sz="2300" spc="-5" dirty="0">
                <a:latin typeface="Microsoft Sans Serif"/>
                <a:cs typeface="Microsoft Sans Serif"/>
              </a:rPr>
              <a:t>material”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(CRM),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atau</a:t>
            </a:r>
            <a:endParaRPr sz="2300">
              <a:latin typeface="Microsoft Sans Serif"/>
              <a:cs typeface="Microsoft Sans Serif"/>
            </a:endParaRPr>
          </a:p>
          <a:p>
            <a:pPr marL="812800" lvl="1" indent="-342900">
              <a:lnSpc>
                <a:spcPct val="100000"/>
              </a:lnSpc>
              <a:spcBef>
                <a:spcPts val="1380"/>
              </a:spcBef>
              <a:buFont typeface="Wingdings"/>
              <a:buChar char=""/>
              <a:tabLst>
                <a:tab pos="812800" algn="l"/>
              </a:tabLst>
            </a:pPr>
            <a:r>
              <a:rPr sz="2300" dirty="0">
                <a:latin typeface="Microsoft Sans Serif"/>
                <a:cs typeface="Microsoft Sans Serif"/>
              </a:rPr>
              <a:t>Bahan</a:t>
            </a:r>
            <a:r>
              <a:rPr sz="2300" spc="-5" dirty="0">
                <a:latin typeface="Microsoft Sans Serif"/>
                <a:cs typeface="Microsoft Sans Serif"/>
              </a:rPr>
              <a:t> pembanding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kimia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“standard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reference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material”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(SRM)</a:t>
            </a:r>
            <a:endParaRPr sz="2300">
              <a:latin typeface="Microsoft Sans Serif"/>
              <a:cs typeface="Microsoft Sans Serif"/>
            </a:endParaRPr>
          </a:p>
          <a:p>
            <a:pPr marL="469900" indent="-457200">
              <a:lnSpc>
                <a:spcPct val="100000"/>
              </a:lnSpc>
              <a:spcBef>
                <a:spcPts val="1380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sz="2300" dirty="0">
                <a:latin typeface="Microsoft Sans Serif"/>
                <a:cs typeface="Microsoft Sans Serif"/>
              </a:rPr>
              <a:t>CRM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dan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SRM</a:t>
            </a:r>
            <a:r>
              <a:rPr sz="2300" spc="5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disediakan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oleh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badan </a:t>
            </a:r>
            <a:r>
              <a:rPr sz="2300" spc="-5" dirty="0">
                <a:latin typeface="Microsoft Sans Serif"/>
                <a:cs typeface="Microsoft Sans Serif"/>
              </a:rPr>
              <a:t>resmi</a:t>
            </a:r>
            <a:r>
              <a:rPr sz="2300" spc="2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kemurnian</a:t>
            </a:r>
            <a:r>
              <a:rPr sz="2300" dirty="0">
                <a:latin typeface="Microsoft Sans Serif"/>
                <a:cs typeface="Microsoft Sans Serif"/>
              </a:rPr>
              <a:t> dan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homogenitasnya</a:t>
            </a:r>
            <a:endParaRPr sz="2300">
              <a:latin typeface="Microsoft Sans Serif"/>
              <a:cs typeface="Microsoft Sans Serif"/>
            </a:endParaRPr>
          </a:p>
          <a:p>
            <a:pPr marL="469900">
              <a:lnSpc>
                <a:spcPct val="100000"/>
              </a:lnSpc>
              <a:spcBef>
                <a:spcPts val="1380"/>
              </a:spcBef>
            </a:pPr>
            <a:r>
              <a:rPr sz="2300" spc="-5" dirty="0">
                <a:latin typeface="Microsoft Sans Serif"/>
                <a:cs typeface="Microsoft Sans Serif"/>
              </a:rPr>
              <a:t>terjamin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dan </a:t>
            </a:r>
            <a:r>
              <a:rPr sz="2300" spc="-5" dirty="0">
                <a:latin typeface="Microsoft Sans Serif"/>
                <a:cs typeface="Microsoft Sans Serif"/>
              </a:rPr>
              <a:t>telah</a:t>
            </a:r>
            <a:r>
              <a:rPr sz="2300" dirty="0">
                <a:latin typeface="Microsoft Sans Serif"/>
                <a:cs typeface="Microsoft Sans Serif"/>
              </a:rPr>
              <a:t> dibakukan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oleh</a:t>
            </a:r>
            <a:r>
              <a:rPr sz="2300" spc="5" dirty="0">
                <a:latin typeface="Microsoft Sans Serif"/>
                <a:cs typeface="Microsoft Sans Serif"/>
              </a:rPr>
              <a:t> badan</a:t>
            </a:r>
            <a:r>
              <a:rPr sz="2300" spc="-3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resmi (NIST)</a:t>
            </a:r>
            <a:endParaRPr sz="2300">
              <a:latin typeface="Microsoft Sans Serif"/>
              <a:cs typeface="Microsoft Sans Serif"/>
            </a:endParaRPr>
          </a:p>
          <a:p>
            <a:pPr marL="469900" marR="200660" indent="-457200">
              <a:lnSpc>
                <a:spcPct val="150000"/>
              </a:lnSpc>
              <a:spcBef>
                <a:spcPts val="5"/>
              </a:spcBef>
              <a:buAutoNum type="alphaLcPeriod" startAt="3"/>
              <a:tabLst>
                <a:tab pos="469265" algn="l"/>
                <a:tab pos="469900" algn="l"/>
              </a:tabLst>
            </a:pPr>
            <a:r>
              <a:rPr sz="2300" dirty="0">
                <a:latin typeface="Microsoft Sans Serif"/>
                <a:cs typeface="Microsoft Sans Serif"/>
              </a:rPr>
              <a:t>SRM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untuk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bahan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kimia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farmasi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dikeluarkan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oleh</a:t>
            </a:r>
            <a:r>
              <a:rPr sz="2300" dirty="0">
                <a:latin typeface="Microsoft Sans Serif"/>
                <a:cs typeface="Microsoft Sans Serif"/>
              </a:rPr>
              <a:t> PPOMN</a:t>
            </a:r>
            <a:r>
              <a:rPr sz="2300" spc="3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(Pusat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Pengujian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Obat </a:t>
            </a:r>
            <a:r>
              <a:rPr sz="2300" spc="-59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dan</a:t>
            </a:r>
            <a:r>
              <a:rPr sz="2300" spc="-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Makanan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Nasional-BPOM-RI)</a:t>
            </a:r>
            <a:endParaRPr sz="23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6111" y="5251703"/>
            <a:ext cx="10878820" cy="115570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8735" rIns="0" bIns="0" rtlCol="0">
            <a:spAutoFit/>
          </a:bodyPr>
          <a:lstStyle/>
          <a:p>
            <a:pPr marL="267335" indent="-177165">
              <a:lnSpc>
                <a:spcPct val="100000"/>
              </a:lnSpc>
              <a:spcBef>
                <a:spcPts val="305"/>
              </a:spcBef>
              <a:buChar char="•"/>
              <a:tabLst>
                <a:tab pos="267970" algn="l"/>
              </a:tabLst>
            </a:pPr>
            <a:r>
              <a:rPr sz="2300" spc="-20" dirty="0">
                <a:solidFill>
                  <a:srgbClr val="001F5F"/>
                </a:solidFill>
                <a:latin typeface="Microsoft Sans Serif"/>
                <a:cs typeface="Microsoft Sans Serif"/>
              </a:rPr>
              <a:t>Tujuan </a:t>
            </a:r>
            <a:r>
              <a:rPr sz="2300" spc="-25" dirty="0">
                <a:solidFill>
                  <a:srgbClr val="001F5F"/>
                </a:solidFill>
                <a:latin typeface="Microsoft Sans Serif"/>
                <a:cs typeface="Microsoft Sans Serif"/>
              </a:rPr>
              <a:t>Validasi:</a:t>
            </a:r>
            <a:endParaRPr sz="2300">
              <a:latin typeface="Microsoft Sans Serif"/>
              <a:cs typeface="Microsoft Sans Serif"/>
            </a:endParaRPr>
          </a:p>
          <a:p>
            <a:pPr marL="548005" marR="1275715">
              <a:lnSpc>
                <a:spcPct val="100000"/>
              </a:lnSpc>
            </a:pPr>
            <a:r>
              <a:rPr sz="2300" dirty="0">
                <a:solidFill>
                  <a:srgbClr val="001F5F"/>
                </a:solidFill>
                <a:latin typeface="Microsoft Sans Serif"/>
                <a:cs typeface="Microsoft Sans Serif"/>
              </a:rPr>
              <a:t>Untuk memastikan</a:t>
            </a:r>
            <a:r>
              <a:rPr sz="23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 bahwa</a:t>
            </a:r>
            <a:r>
              <a:rPr sz="2300" spc="-1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1F5F"/>
                </a:solidFill>
                <a:latin typeface="Microsoft Sans Serif"/>
                <a:cs typeface="Microsoft Sans Serif"/>
              </a:rPr>
              <a:t>metode</a:t>
            </a:r>
            <a:r>
              <a:rPr sz="23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 analisis</a:t>
            </a:r>
            <a:r>
              <a:rPr sz="2300" spc="-1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1F5F"/>
                </a:solidFill>
                <a:latin typeface="Microsoft Sans Serif"/>
                <a:cs typeface="Microsoft Sans Serif"/>
              </a:rPr>
              <a:t>yang</a:t>
            </a:r>
            <a:r>
              <a:rPr sz="2300" spc="1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digunakan</a:t>
            </a:r>
            <a:r>
              <a:rPr sz="2300" spc="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memenuhi </a:t>
            </a:r>
            <a:r>
              <a:rPr sz="2300" spc="-59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persyaratan</a:t>
            </a:r>
            <a:r>
              <a:rPr sz="2300" spc="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untuk</a:t>
            </a:r>
            <a:r>
              <a:rPr sz="2300" spc="-1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1F5F"/>
                </a:solidFill>
                <a:latin typeface="Microsoft Sans Serif"/>
                <a:cs typeface="Microsoft Sans Serif"/>
              </a:rPr>
              <a:t>penerapan</a:t>
            </a:r>
            <a:r>
              <a:rPr sz="23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analitik</a:t>
            </a:r>
            <a:endParaRPr sz="23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923" y="242315"/>
            <a:ext cx="4037329" cy="52324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048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40"/>
              </a:spcBef>
            </a:pPr>
            <a:r>
              <a:rPr sz="2800" i="1" spc="-65" dirty="0">
                <a:latin typeface="Trebuchet MS"/>
                <a:cs typeface="Trebuchet MS"/>
              </a:rPr>
              <a:t>Accuracy/</a:t>
            </a:r>
            <a:r>
              <a:rPr sz="2800" spc="-65" dirty="0">
                <a:latin typeface="Trebuchet MS"/>
                <a:cs typeface="Trebuchet MS"/>
              </a:rPr>
              <a:t>Ketepatan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2043" y="1124711"/>
            <a:ext cx="11591925" cy="5337175"/>
          </a:xfrm>
          <a:custGeom>
            <a:avLst/>
            <a:gdLst/>
            <a:ahLst/>
            <a:cxnLst/>
            <a:rect l="l" t="t" r="r" b="b"/>
            <a:pathLst>
              <a:path w="11591925" h="5337175">
                <a:moveTo>
                  <a:pt x="11591544" y="0"/>
                </a:moveTo>
                <a:lnTo>
                  <a:pt x="0" y="0"/>
                </a:lnTo>
                <a:lnTo>
                  <a:pt x="0" y="5337048"/>
                </a:lnTo>
                <a:lnTo>
                  <a:pt x="11591544" y="5337048"/>
                </a:lnTo>
                <a:lnTo>
                  <a:pt x="115915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30479" y="1085271"/>
            <a:ext cx="11165840" cy="5285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445770" indent="-342900">
              <a:lnSpc>
                <a:spcPct val="150000"/>
              </a:lnSpc>
              <a:spcBef>
                <a:spcPts val="105"/>
              </a:spcBef>
              <a:buFont typeface="Wingdings"/>
              <a:buChar char=""/>
              <a:tabLst>
                <a:tab pos="355600" algn="l"/>
                <a:tab pos="9378315" algn="l"/>
              </a:tabLst>
            </a:pPr>
            <a:r>
              <a:rPr sz="2300" b="1" dirty="0">
                <a:latin typeface="Arial"/>
                <a:cs typeface="Arial"/>
              </a:rPr>
              <a:t>Ketepatan</a:t>
            </a:r>
            <a:r>
              <a:rPr sz="2300" b="1" spc="-35" dirty="0">
                <a:latin typeface="Arial"/>
                <a:cs typeface="Arial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adalah</a:t>
            </a:r>
            <a:r>
              <a:rPr sz="2300" spc="-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kesesuaian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antara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hasil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terukur dengan</a:t>
            </a:r>
            <a:r>
              <a:rPr sz="2300" spc="-10" dirty="0">
                <a:latin typeface="Microsoft Sans Serif"/>
                <a:cs typeface="Microsoft Sans Serif"/>
              </a:rPr>
              <a:t> nilai	</a:t>
            </a:r>
            <a:r>
              <a:rPr sz="2300" dirty="0">
                <a:latin typeface="Microsoft Sans Serif"/>
                <a:cs typeface="Microsoft Sans Serif"/>
              </a:rPr>
              <a:t>yang 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sebenarnya. </a:t>
            </a:r>
            <a:r>
              <a:rPr sz="2300" i="1" dirty="0">
                <a:latin typeface="Arial"/>
                <a:cs typeface="Arial"/>
              </a:rPr>
              <a:t>Semakin dekat harga hasil </a:t>
            </a:r>
            <a:r>
              <a:rPr sz="2300" i="1" spc="-5" dirty="0">
                <a:latin typeface="Arial"/>
                <a:cs typeface="Arial"/>
              </a:rPr>
              <a:t>pengukuran (rata-rata) </a:t>
            </a:r>
            <a:r>
              <a:rPr sz="2300" i="1" dirty="0">
                <a:latin typeface="Arial"/>
                <a:cs typeface="Arial"/>
              </a:rPr>
              <a:t>dengan harga </a:t>
            </a:r>
            <a:r>
              <a:rPr sz="2300" i="1" spc="5" dirty="0">
                <a:latin typeface="Arial"/>
                <a:cs typeface="Arial"/>
              </a:rPr>
              <a:t> </a:t>
            </a:r>
            <a:r>
              <a:rPr sz="2300" i="1" spc="-5" dirty="0">
                <a:latin typeface="Arial"/>
                <a:cs typeface="Arial"/>
              </a:rPr>
              <a:t>sebenarnya,</a:t>
            </a:r>
            <a:r>
              <a:rPr sz="2300" i="1" spc="-45" dirty="0">
                <a:latin typeface="Arial"/>
                <a:cs typeface="Arial"/>
              </a:rPr>
              <a:t> </a:t>
            </a:r>
            <a:r>
              <a:rPr sz="2300" i="1" dirty="0">
                <a:latin typeface="Arial"/>
                <a:cs typeface="Arial"/>
              </a:rPr>
              <a:t>(semakin</a:t>
            </a:r>
            <a:r>
              <a:rPr sz="2300" i="1" spc="-30" dirty="0">
                <a:latin typeface="Arial"/>
                <a:cs typeface="Arial"/>
              </a:rPr>
              <a:t> </a:t>
            </a:r>
            <a:r>
              <a:rPr sz="2300" i="1" dirty="0">
                <a:latin typeface="Arial"/>
                <a:cs typeface="Arial"/>
              </a:rPr>
              <a:t>kecil</a:t>
            </a:r>
            <a:r>
              <a:rPr sz="2300" i="1" spc="-10" dirty="0">
                <a:latin typeface="Arial"/>
                <a:cs typeface="Arial"/>
              </a:rPr>
              <a:t> </a:t>
            </a:r>
            <a:r>
              <a:rPr sz="2300" i="1" dirty="0">
                <a:latin typeface="Arial"/>
                <a:cs typeface="Arial"/>
              </a:rPr>
              <a:t>kesalahan</a:t>
            </a:r>
            <a:r>
              <a:rPr sz="2300" i="1" spc="-30" dirty="0">
                <a:latin typeface="Arial"/>
                <a:cs typeface="Arial"/>
              </a:rPr>
              <a:t> </a:t>
            </a:r>
            <a:r>
              <a:rPr sz="2300" i="1" dirty="0">
                <a:latin typeface="Arial"/>
                <a:cs typeface="Arial"/>
              </a:rPr>
              <a:t>),</a:t>
            </a:r>
            <a:r>
              <a:rPr sz="2300" i="1" spc="-5" dirty="0">
                <a:latin typeface="Arial"/>
                <a:cs typeface="Arial"/>
              </a:rPr>
              <a:t> </a:t>
            </a:r>
            <a:r>
              <a:rPr sz="2300" i="1" dirty="0">
                <a:latin typeface="Arial"/>
                <a:cs typeface="Arial"/>
              </a:rPr>
              <a:t>semakin</a:t>
            </a:r>
            <a:r>
              <a:rPr sz="2300" i="1" spc="-30" dirty="0">
                <a:latin typeface="Arial"/>
                <a:cs typeface="Arial"/>
              </a:rPr>
              <a:t> </a:t>
            </a:r>
            <a:r>
              <a:rPr sz="2300" i="1" dirty="0">
                <a:latin typeface="Arial"/>
                <a:cs typeface="Arial"/>
              </a:rPr>
              <a:t>akurat</a:t>
            </a:r>
            <a:r>
              <a:rPr sz="2300" i="1" spc="-30" dirty="0">
                <a:latin typeface="Arial"/>
                <a:cs typeface="Arial"/>
              </a:rPr>
              <a:t> </a:t>
            </a:r>
            <a:r>
              <a:rPr sz="2300" i="1" dirty="0">
                <a:latin typeface="Arial"/>
                <a:cs typeface="Arial"/>
              </a:rPr>
              <a:t>(tepat)</a:t>
            </a:r>
            <a:r>
              <a:rPr sz="2300" i="1" spc="-35" dirty="0">
                <a:latin typeface="Arial"/>
                <a:cs typeface="Arial"/>
              </a:rPr>
              <a:t> </a:t>
            </a:r>
            <a:r>
              <a:rPr sz="2300" i="1" spc="-5" dirty="0">
                <a:latin typeface="Arial"/>
                <a:cs typeface="Arial"/>
              </a:rPr>
              <a:t>metode</a:t>
            </a:r>
            <a:r>
              <a:rPr sz="2300" i="1" spc="-30" dirty="0">
                <a:latin typeface="Arial"/>
                <a:cs typeface="Arial"/>
              </a:rPr>
              <a:t> </a:t>
            </a:r>
            <a:r>
              <a:rPr sz="2300" i="1" dirty="0">
                <a:latin typeface="Arial"/>
                <a:cs typeface="Arial"/>
              </a:rPr>
              <a:t>/</a:t>
            </a:r>
            <a:r>
              <a:rPr sz="2300" i="1" spc="5" dirty="0">
                <a:latin typeface="Arial"/>
                <a:cs typeface="Arial"/>
              </a:rPr>
              <a:t> </a:t>
            </a:r>
            <a:r>
              <a:rPr sz="2300" i="1" dirty="0">
                <a:latin typeface="Arial"/>
                <a:cs typeface="Arial"/>
              </a:rPr>
              <a:t>proses </a:t>
            </a:r>
            <a:r>
              <a:rPr sz="2300" i="1" spc="-625" dirty="0">
                <a:latin typeface="Arial"/>
                <a:cs typeface="Arial"/>
              </a:rPr>
              <a:t> </a:t>
            </a:r>
            <a:r>
              <a:rPr sz="2300" i="1" spc="-5" dirty="0">
                <a:latin typeface="Arial"/>
                <a:cs typeface="Arial"/>
              </a:rPr>
              <a:t>pengukuran</a:t>
            </a:r>
            <a:r>
              <a:rPr sz="2300" i="1" spc="-15" dirty="0">
                <a:latin typeface="Arial"/>
                <a:cs typeface="Arial"/>
              </a:rPr>
              <a:t> </a:t>
            </a:r>
            <a:r>
              <a:rPr sz="2300" i="1" dirty="0">
                <a:latin typeface="Arial"/>
                <a:cs typeface="Arial"/>
              </a:rPr>
              <a:t>yang</a:t>
            </a:r>
            <a:r>
              <a:rPr sz="2300" i="1" spc="-55" dirty="0">
                <a:latin typeface="Arial"/>
                <a:cs typeface="Arial"/>
              </a:rPr>
              <a:t> </a:t>
            </a:r>
            <a:r>
              <a:rPr sz="2300" i="1" dirty="0">
                <a:latin typeface="Arial"/>
                <a:cs typeface="Arial"/>
              </a:rPr>
              <a:t>digunakan,</a:t>
            </a:r>
            <a:r>
              <a:rPr sz="2300" i="1" spc="-45" dirty="0">
                <a:latin typeface="Arial"/>
                <a:cs typeface="Arial"/>
              </a:rPr>
              <a:t> </a:t>
            </a:r>
            <a:r>
              <a:rPr sz="2300" i="1" dirty="0">
                <a:latin typeface="Arial"/>
                <a:cs typeface="Arial"/>
              </a:rPr>
              <a:t>dan</a:t>
            </a:r>
            <a:r>
              <a:rPr sz="2300" i="1" spc="-25" dirty="0">
                <a:latin typeface="Arial"/>
                <a:cs typeface="Arial"/>
              </a:rPr>
              <a:t> </a:t>
            </a:r>
            <a:r>
              <a:rPr sz="2300" i="1" dirty="0">
                <a:latin typeface="Arial"/>
                <a:cs typeface="Arial"/>
              </a:rPr>
              <a:t>sebaliknya.</a:t>
            </a:r>
            <a:endParaRPr sz="23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380"/>
              </a:spcBef>
              <a:buFont typeface="Wingdings"/>
              <a:buChar char=""/>
              <a:tabLst>
                <a:tab pos="355600" algn="l"/>
              </a:tabLst>
            </a:pPr>
            <a:r>
              <a:rPr sz="2300" dirty="0">
                <a:latin typeface="Microsoft Sans Serif"/>
                <a:cs typeface="Microsoft Sans Serif"/>
              </a:rPr>
              <a:t>Diyatakan</a:t>
            </a:r>
            <a:r>
              <a:rPr sz="2300" spc="-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dengan</a:t>
            </a:r>
            <a:r>
              <a:rPr sz="2300" spc="-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persen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perolehan kembali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analit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ditambahkan </a:t>
            </a:r>
            <a:r>
              <a:rPr sz="2300" dirty="0">
                <a:latin typeface="Microsoft Sans Serif"/>
                <a:cs typeface="Microsoft Sans Serif"/>
              </a:rPr>
              <a:t>(%Recovery)</a:t>
            </a:r>
            <a:endParaRPr sz="23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1380"/>
              </a:spcBef>
              <a:buFont typeface="Wingdings"/>
              <a:buChar char=""/>
              <a:tabLst>
                <a:tab pos="355600" algn="l"/>
              </a:tabLst>
            </a:pPr>
            <a:r>
              <a:rPr sz="2300" spc="-5" dirty="0">
                <a:latin typeface="Microsoft Sans Serif"/>
                <a:cs typeface="Microsoft Sans Serif"/>
              </a:rPr>
              <a:t>Akurasi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bergantung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pada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seluruh galat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dalam</a:t>
            </a:r>
            <a:r>
              <a:rPr sz="2300" spc="-5" dirty="0">
                <a:latin typeface="Microsoft Sans Serif"/>
                <a:cs typeface="Microsoft Sans Serif"/>
              </a:rPr>
              <a:t> analisis</a:t>
            </a:r>
            <a:endParaRPr sz="23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1380"/>
              </a:spcBef>
              <a:buFont typeface="Wingdings"/>
              <a:buChar char=""/>
              <a:tabLst>
                <a:tab pos="355600" algn="l"/>
              </a:tabLst>
            </a:pPr>
            <a:r>
              <a:rPr sz="2300" dirty="0">
                <a:latin typeface="Microsoft Sans Serif"/>
                <a:cs typeface="Microsoft Sans Serif"/>
              </a:rPr>
              <a:t>Upaya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mencapai</a:t>
            </a:r>
            <a:r>
              <a:rPr sz="2300" spc="2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akurasi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tinggi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yaitu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dengan</a:t>
            </a:r>
            <a:r>
              <a:rPr sz="2300" spc="-5" dirty="0">
                <a:latin typeface="Microsoft Sans Serif"/>
                <a:cs typeface="Microsoft Sans Serif"/>
              </a:rPr>
              <a:t> mengurangi</a:t>
            </a:r>
            <a:r>
              <a:rPr sz="230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galat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sistematik:</a:t>
            </a:r>
            <a:endParaRPr sz="23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1385"/>
              </a:spcBef>
              <a:buFont typeface="Wingdings"/>
              <a:buChar char=""/>
              <a:tabLst>
                <a:tab pos="355600" algn="l"/>
              </a:tabLst>
            </a:pPr>
            <a:r>
              <a:rPr sz="2300" dirty="0">
                <a:latin typeface="Microsoft Sans Serif"/>
                <a:cs typeface="Microsoft Sans Serif"/>
              </a:rPr>
              <a:t>Ada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2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jenis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kesalahan</a:t>
            </a:r>
            <a:r>
              <a:rPr sz="2300" spc="-3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dapat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ditemukan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dalam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menentukan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ketepatan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yaitu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:</a:t>
            </a:r>
            <a:endParaRPr sz="2300">
              <a:latin typeface="Microsoft Sans Serif"/>
              <a:cs typeface="Microsoft Sans Serif"/>
            </a:endParaRPr>
          </a:p>
          <a:p>
            <a:pPr marL="812800" lvl="1" indent="-342900">
              <a:lnSpc>
                <a:spcPct val="100000"/>
              </a:lnSpc>
              <a:spcBef>
                <a:spcPts val="1380"/>
              </a:spcBef>
              <a:buAutoNum type="arabicPeriod"/>
              <a:tabLst>
                <a:tab pos="812800" algn="l"/>
              </a:tabLst>
            </a:pPr>
            <a:r>
              <a:rPr sz="2300" dirty="0">
                <a:latin typeface="Microsoft Sans Serif"/>
                <a:cs typeface="Microsoft Sans Serif"/>
              </a:rPr>
              <a:t>Kesalahan</a:t>
            </a:r>
            <a:r>
              <a:rPr sz="2300" spc="-6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absolut</a:t>
            </a:r>
            <a:endParaRPr sz="2300">
              <a:latin typeface="Microsoft Sans Serif"/>
              <a:cs typeface="Microsoft Sans Serif"/>
            </a:endParaRPr>
          </a:p>
          <a:p>
            <a:pPr marL="812800" lvl="1" indent="-342900">
              <a:lnSpc>
                <a:spcPct val="100000"/>
              </a:lnSpc>
              <a:spcBef>
                <a:spcPts val="1380"/>
              </a:spcBef>
              <a:buAutoNum type="arabicPeriod"/>
              <a:tabLst>
                <a:tab pos="812800" algn="l"/>
              </a:tabLst>
            </a:pPr>
            <a:r>
              <a:rPr sz="2300" dirty="0">
                <a:latin typeface="Microsoft Sans Serif"/>
                <a:cs typeface="Microsoft Sans Serif"/>
              </a:rPr>
              <a:t>Kesalahan</a:t>
            </a:r>
            <a:r>
              <a:rPr sz="2300" spc="-5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realatif</a:t>
            </a:r>
            <a:endParaRPr sz="23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8307" y="321563"/>
            <a:ext cx="11849100" cy="5035550"/>
          </a:xfrm>
          <a:custGeom>
            <a:avLst/>
            <a:gdLst/>
            <a:ahLst/>
            <a:cxnLst/>
            <a:rect l="l" t="t" r="r" b="b"/>
            <a:pathLst>
              <a:path w="11849100" h="5035550">
                <a:moveTo>
                  <a:pt x="11849100" y="0"/>
                </a:moveTo>
                <a:lnTo>
                  <a:pt x="0" y="0"/>
                </a:lnTo>
                <a:lnTo>
                  <a:pt x="0" y="5035296"/>
                </a:lnTo>
                <a:lnTo>
                  <a:pt x="11849100" y="5035296"/>
                </a:lnTo>
                <a:lnTo>
                  <a:pt x="118491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7047" y="456057"/>
            <a:ext cx="2927350" cy="376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dirty="0">
                <a:solidFill>
                  <a:srgbClr val="000000"/>
                </a:solidFill>
              </a:rPr>
              <a:t>1.</a:t>
            </a:r>
            <a:r>
              <a:rPr sz="2300" spc="-60" dirty="0">
                <a:solidFill>
                  <a:srgbClr val="000000"/>
                </a:solidFill>
              </a:rPr>
              <a:t> </a:t>
            </a:r>
            <a:r>
              <a:rPr sz="2300" dirty="0">
                <a:solidFill>
                  <a:srgbClr val="000000"/>
                </a:solidFill>
              </a:rPr>
              <a:t>Kesalahan</a:t>
            </a:r>
            <a:r>
              <a:rPr sz="2300" spc="-80" dirty="0">
                <a:solidFill>
                  <a:srgbClr val="000000"/>
                </a:solidFill>
              </a:rPr>
              <a:t> </a:t>
            </a:r>
            <a:r>
              <a:rPr sz="2300" dirty="0">
                <a:solidFill>
                  <a:srgbClr val="000000"/>
                </a:solidFill>
              </a:rPr>
              <a:t>absolut</a:t>
            </a:r>
            <a:endParaRPr sz="2300"/>
          </a:p>
        </p:txBody>
      </p:sp>
      <p:sp>
        <p:nvSpPr>
          <p:cNvPr id="4" name="object 4"/>
          <p:cNvSpPr txBox="1"/>
          <p:nvPr/>
        </p:nvSpPr>
        <p:spPr>
          <a:xfrm>
            <a:off x="257047" y="981532"/>
            <a:ext cx="11197590" cy="25952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SzPct val="43478"/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300" dirty="0">
                <a:latin typeface="Microsoft Sans Serif"/>
                <a:cs typeface="Microsoft Sans Serif"/>
              </a:rPr>
              <a:t>Membuat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larutan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zat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murni yang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telah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diketahui</a:t>
            </a:r>
            <a:r>
              <a:rPr sz="230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konsentrasinya </a:t>
            </a:r>
            <a:r>
              <a:rPr sz="2300" dirty="0">
                <a:latin typeface="Microsoft Sans Serif"/>
                <a:cs typeface="Microsoft Sans Serif"/>
              </a:rPr>
              <a:t>(standar</a:t>
            </a:r>
            <a:r>
              <a:rPr sz="2300" spc="-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primer)</a:t>
            </a:r>
            <a:endParaRPr sz="2300">
              <a:latin typeface="Microsoft Sans Serif"/>
              <a:cs typeface="Microsoft Sans Serif"/>
            </a:endParaRPr>
          </a:p>
          <a:p>
            <a:pPr marL="355600" marR="5080" indent="-342900">
              <a:lnSpc>
                <a:spcPct val="150000"/>
              </a:lnSpc>
              <a:spcBef>
                <a:spcPts val="305"/>
              </a:spcBef>
              <a:buSzPct val="43478"/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300" dirty="0">
                <a:latin typeface="Microsoft Sans Serif"/>
                <a:cs typeface="Microsoft Sans Serif"/>
              </a:rPr>
              <a:t>Melakukan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analisis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dengan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prosedur</a:t>
            </a:r>
            <a:r>
              <a:rPr sz="2300" spc="-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akan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ditentukan</a:t>
            </a:r>
            <a:r>
              <a:rPr sz="2300" spc="2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ketepatannya,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dilakukan </a:t>
            </a:r>
            <a:r>
              <a:rPr sz="2300" spc="-59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beberapa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kali,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kemudian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dirata-rata.</a:t>
            </a:r>
            <a:endParaRPr sz="23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1680"/>
              </a:spcBef>
              <a:buSzPct val="43478"/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300" spc="-5" dirty="0">
                <a:latin typeface="Microsoft Sans Serif"/>
                <a:cs typeface="Microsoft Sans Serif"/>
              </a:rPr>
              <a:t>Membandingkan hasil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analisis </a:t>
            </a:r>
            <a:r>
              <a:rPr sz="2300" dirty="0">
                <a:latin typeface="Microsoft Sans Serif"/>
                <a:cs typeface="Microsoft Sans Serif"/>
              </a:rPr>
              <a:t>dengan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kadar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zat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sebenarnya.</a:t>
            </a:r>
            <a:endParaRPr sz="23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1680"/>
              </a:spcBef>
              <a:buSzPct val="43478"/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300" dirty="0">
                <a:latin typeface="Microsoft Sans Serif"/>
                <a:cs typeface="Microsoft Sans Serif"/>
              </a:rPr>
              <a:t>Kesalahan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absolut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nilainya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bisa</a:t>
            </a:r>
            <a:r>
              <a:rPr sz="230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positif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maupun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negative.</a:t>
            </a:r>
            <a:endParaRPr sz="23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4592" y="5237987"/>
            <a:ext cx="11436350" cy="1620520"/>
          </a:xfrm>
          <a:custGeom>
            <a:avLst/>
            <a:gdLst/>
            <a:ahLst/>
            <a:cxnLst/>
            <a:rect l="l" t="t" r="r" b="b"/>
            <a:pathLst>
              <a:path w="11436350" h="1620520">
                <a:moveTo>
                  <a:pt x="11436096" y="0"/>
                </a:moveTo>
                <a:lnTo>
                  <a:pt x="0" y="0"/>
                </a:lnTo>
                <a:lnTo>
                  <a:pt x="0" y="1620011"/>
                </a:lnTo>
                <a:lnTo>
                  <a:pt x="11436096" y="1620011"/>
                </a:lnTo>
                <a:lnTo>
                  <a:pt x="114360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43027" y="5199258"/>
            <a:ext cx="10899775" cy="1604010"/>
          </a:xfrm>
          <a:prstGeom prst="rect">
            <a:avLst/>
          </a:prstGeom>
        </p:spPr>
        <p:txBody>
          <a:bodyPr vert="horz" wrap="square" lIns="0" tIns="188595" rIns="0" bIns="0" rtlCol="0">
            <a:spAutoFit/>
          </a:bodyPr>
          <a:lstStyle/>
          <a:p>
            <a:pPr marL="462280">
              <a:lnSpc>
                <a:spcPct val="100000"/>
              </a:lnSpc>
              <a:spcBef>
                <a:spcPts val="1485"/>
              </a:spcBef>
            </a:pP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Contoh,</a:t>
            </a:r>
            <a:r>
              <a:rPr sz="2300" spc="-1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jika</a:t>
            </a:r>
            <a:r>
              <a:rPr sz="2300" spc="2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seorang</a:t>
            </a:r>
            <a:r>
              <a:rPr sz="2300" spc="-2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analis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menemukan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nilai</a:t>
            </a:r>
            <a:r>
              <a:rPr sz="2300" spc="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20,44%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besi</a:t>
            </a:r>
            <a:r>
              <a:rPr sz="2300" spc="2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dalam</a:t>
            </a:r>
            <a:r>
              <a:rPr sz="2300" spc="2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sebuah</a:t>
            </a:r>
            <a:r>
              <a:rPr sz="23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sampel</a:t>
            </a:r>
            <a:endParaRPr sz="2300">
              <a:latin typeface="Microsoft Sans Serif"/>
              <a:cs typeface="Microsoft Sans Serif"/>
            </a:endParaRPr>
          </a:p>
          <a:p>
            <a:pPr marL="469900" marR="1687830" indent="-457200">
              <a:lnSpc>
                <a:spcPct val="150000"/>
              </a:lnSpc>
            </a:pP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yang</a:t>
            </a:r>
            <a:r>
              <a:rPr sz="2300" spc="1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sebenarnya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mengandung</a:t>
            </a:r>
            <a:r>
              <a:rPr sz="2300" spc="3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20,34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%,</a:t>
            </a:r>
            <a:r>
              <a:rPr sz="2300" spc="3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kesalahan</a:t>
            </a:r>
            <a:r>
              <a:rPr sz="2300" spc="-2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absolutnya</a:t>
            </a:r>
            <a:r>
              <a:rPr sz="2300" spc="-2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adalah: </a:t>
            </a:r>
            <a:r>
              <a:rPr sz="2300" spc="-59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20,44%</a:t>
            </a:r>
            <a:r>
              <a:rPr sz="23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605" dirty="0">
                <a:solidFill>
                  <a:srgbClr val="FF0000"/>
                </a:solidFill>
                <a:latin typeface="Microsoft Sans Serif"/>
                <a:cs typeface="Microsoft Sans Serif"/>
              </a:rPr>
              <a:t>–</a:t>
            </a:r>
            <a:r>
              <a:rPr sz="2300" spc="1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20,34% =</a:t>
            </a:r>
            <a:r>
              <a:rPr sz="2300" spc="1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0,10%</a:t>
            </a:r>
            <a:endParaRPr sz="2300">
              <a:latin typeface="Microsoft Sans Serif"/>
              <a:cs typeface="Microsoft Sans Serif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2035" y="3723132"/>
            <a:ext cx="2097024" cy="862583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4730496" y="3723132"/>
            <a:ext cx="3552825" cy="1059180"/>
          </a:xfrm>
          <a:prstGeom prst="rect">
            <a:avLst/>
          </a:prstGeom>
          <a:solidFill>
            <a:srgbClr val="D9E188"/>
          </a:solidFill>
          <a:ln w="12192">
            <a:solidFill>
              <a:srgbClr val="3A7327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500"/>
              </a:spcBef>
            </a:pPr>
            <a:r>
              <a:rPr sz="2000" spc="-70" dirty="0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sz="2000" spc="-6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120" dirty="0">
                <a:solidFill>
                  <a:srgbClr val="FF0000"/>
                </a:solidFill>
                <a:latin typeface="Trebuchet MS"/>
                <a:cs typeface="Trebuchet MS"/>
              </a:rPr>
              <a:t>=</a:t>
            </a:r>
            <a:r>
              <a:rPr sz="2000" spc="-6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40" dirty="0">
                <a:solidFill>
                  <a:srgbClr val="FF0000"/>
                </a:solidFill>
                <a:latin typeface="Trebuchet MS"/>
                <a:cs typeface="Trebuchet MS"/>
              </a:rPr>
              <a:t>K</a:t>
            </a:r>
            <a:r>
              <a:rPr sz="2000" spc="-120" dirty="0">
                <a:solidFill>
                  <a:srgbClr val="FF0000"/>
                </a:solidFill>
                <a:latin typeface="Trebuchet MS"/>
                <a:cs typeface="Trebuchet MS"/>
              </a:rPr>
              <a:t>es</a:t>
            </a:r>
            <a:r>
              <a:rPr sz="2000" spc="-140" dirty="0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sz="2000" spc="-145" dirty="0">
                <a:solidFill>
                  <a:srgbClr val="FF0000"/>
                </a:solidFill>
                <a:latin typeface="Trebuchet MS"/>
                <a:cs typeface="Trebuchet MS"/>
              </a:rPr>
              <a:t>laha</a:t>
            </a:r>
            <a:r>
              <a:rPr sz="2000" spc="-165" dirty="0">
                <a:solidFill>
                  <a:srgbClr val="FF0000"/>
                </a:solidFill>
                <a:latin typeface="Trebuchet MS"/>
                <a:cs typeface="Trebuchet MS"/>
              </a:rPr>
              <a:t>n</a:t>
            </a:r>
            <a:r>
              <a:rPr sz="2000" spc="-80" dirty="0">
                <a:solidFill>
                  <a:srgbClr val="FF0000"/>
                </a:solidFill>
                <a:latin typeface="Trebuchet MS"/>
                <a:cs typeface="Trebuchet MS"/>
              </a:rPr>
              <a:t> abs</a:t>
            </a:r>
            <a:r>
              <a:rPr sz="2000" spc="-95" dirty="0">
                <a:solidFill>
                  <a:srgbClr val="FF0000"/>
                </a:solidFill>
                <a:latin typeface="Trebuchet MS"/>
                <a:cs typeface="Trebuchet MS"/>
              </a:rPr>
              <a:t>o</a:t>
            </a:r>
            <a:r>
              <a:rPr sz="2000" spc="-90" dirty="0">
                <a:solidFill>
                  <a:srgbClr val="FF0000"/>
                </a:solidFill>
                <a:latin typeface="Trebuchet MS"/>
                <a:cs typeface="Trebuchet MS"/>
              </a:rPr>
              <a:t>l</a:t>
            </a:r>
            <a:r>
              <a:rPr sz="2000" spc="-155" dirty="0">
                <a:solidFill>
                  <a:srgbClr val="FF0000"/>
                </a:solidFill>
                <a:latin typeface="Trebuchet MS"/>
                <a:cs typeface="Trebuchet MS"/>
              </a:rPr>
              <a:t>u</a:t>
            </a:r>
            <a:r>
              <a:rPr sz="2000" spc="-125" dirty="0">
                <a:solidFill>
                  <a:srgbClr val="FF0000"/>
                </a:solidFill>
                <a:latin typeface="Trebuchet MS"/>
                <a:cs typeface="Trebuchet MS"/>
              </a:rPr>
              <a:t>t</a:t>
            </a:r>
            <a:endParaRPr sz="2000">
              <a:latin typeface="Trebuchet MS"/>
              <a:cs typeface="Trebuchet MS"/>
            </a:endParaRPr>
          </a:p>
          <a:p>
            <a:pPr marL="92075" marR="424180">
              <a:lnSpc>
                <a:spcPct val="100000"/>
              </a:lnSpc>
            </a:pPr>
            <a:r>
              <a:rPr sz="2000" spc="-70" dirty="0">
                <a:solidFill>
                  <a:srgbClr val="FF0000"/>
                </a:solidFill>
                <a:latin typeface="Trebuchet MS"/>
                <a:cs typeface="Trebuchet MS"/>
              </a:rPr>
              <a:t>xi</a:t>
            </a:r>
            <a:r>
              <a:rPr sz="2000" spc="-5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120" dirty="0">
                <a:solidFill>
                  <a:srgbClr val="FF0000"/>
                </a:solidFill>
                <a:latin typeface="Trebuchet MS"/>
                <a:cs typeface="Trebuchet MS"/>
              </a:rPr>
              <a:t>=</a:t>
            </a:r>
            <a:r>
              <a:rPr sz="2000" spc="-7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srgbClr val="FF0000"/>
                </a:solidFill>
                <a:latin typeface="Trebuchet MS"/>
                <a:cs typeface="Trebuchet MS"/>
              </a:rPr>
              <a:t>Nilai</a:t>
            </a:r>
            <a:r>
              <a:rPr sz="2000" spc="-6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125" dirty="0">
                <a:solidFill>
                  <a:srgbClr val="FF0000"/>
                </a:solidFill>
                <a:latin typeface="Trebuchet MS"/>
                <a:cs typeface="Trebuchet MS"/>
              </a:rPr>
              <a:t>hasil</a:t>
            </a:r>
            <a:r>
              <a:rPr sz="2000" spc="-7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130" dirty="0">
                <a:solidFill>
                  <a:srgbClr val="FF0000"/>
                </a:solidFill>
                <a:latin typeface="Trebuchet MS"/>
                <a:cs typeface="Trebuchet MS"/>
              </a:rPr>
              <a:t>ya</a:t>
            </a:r>
            <a:r>
              <a:rPr sz="2000" spc="-135" dirty="0">
                <a:solidFill>
                  <a:srgbClr val="FF0000"/>
                </a:solidFill>
                <a:latin typeface="Trebuchet MS"/>
                <a:cs typeface="Trebuchet MS"/>
              </a:rPr>
              <a:t>n</a:t>
            </a:r>
            <a:r>
              <a:rPr sz="2000" spc="-150" dirty="0">
                <a:solidFill>
                  <a:srgbClr val="FF0000"/>
                </a:solidFill>
                <a:latin typeface="Trebuchet MS"/>
                <a:cs typeface="Trebuchet MS"/>
              </a:rPr>
              <a:t>g</a:t>
            </a:r>
            <a:r>
              <a:rPr sz="2000" spc="-7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105" dirty="0">
                <a:solidFill>
                  <a:srgbClr val="FF0000"/>
                </a:solidFill>
                <a:latin typeface="Trebuchet MS"/>
                <a:cs typeface="Trebuchet MS"/>
              </a:rPr>
              <a:t>di</a:t>
            </a:r>
            <a:r>
              <a:rPr sz="2000" spc="-130" dirty="0">
                <a:solidFill>
                  <a:srgbClr val="FF0000"/>
                </a:solidFill>
                <a:latin typeface="Trebuchet MS"/>
                <a:cs typeface="Trebuchet MS"/>
              </a:rPr>
              <a:t>p</a:t>
            </a:r>
            <a:r>
              <a:rPr sz="2000" spc="-70" dirty="0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sz="2000" spc="-105" dirty="0">
                <a:solidFill>
                  <a:srgbClr val="FF0000"/>
                </a:solidFill>
                <a:latin typeface="Trebuchet MS"/>
                <a:cs typeface="Trebuchet MS"/>
              </a:rPr>
              <a:t>r</a:t>
            </a:r>
            <a:r>
              <a:rPr sz="2000" spc="-75" dirty="0">
                <a:solidFill>
                  <a:srgbClr val="FF0000"/>
                </a:solidFill>
                <a:latin typeface="Trebuchet MS"/>
                <a:cs typeface="Trebuchet MS"/>
              </a:rPr>
              <a:t>oleh  </a:t>
            </a:r>
            <a:r>
              <a:rPr sz="2000" spc="-70" dirty="0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sz="2000" spc="-60" dirty="0">
                <a:solidFill>
                  <a:srgbClr val="FF0000"/>
                </a:solidFill>
                <a:latin typeface="Trebuchet MS"/>
                <a:cs typeface="Trebuchet MS"/>
              </a:rPr>
              <a:t>t</a:t>
            </a:r>
            <a:r>
              <a:rPr sz="2000" spc="-7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120" dirty="0">
                <a:solidFill>
                  <a:srgbClr val="FF0000"/>
                </a:solidFill>
                <a:latin typeface="Trebuchet MS"/>
                <a:cs typeface="Trebuchet MS"/>
              </a:rPr>
              <a:t>=</a:t>
            </a:r>
            <a:r>
              <a:rPr sz="2000" spc="-6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srgbClr val="FF0000"/>
                </a:solidFill>
                <a:latin typeface="Trebuchet MS"/>
                <a:cs typeface="Trebuchet MS"/>
              </a:rPr>
              <a:t>Nilai</a:t>
            </a:r>
            <a:r>
              <a:rPr sz="2000" spc="-7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140" dirty="0">
                <a:solidFill>
                  <a:srgbClr val="FF0000"/>
                </a:solidFill>
                <a:latin typeface="Trebuchet MS"/>
                <a:cs typeface="Trebuchet MS"/>
              </a:rPr>
              <a:t>yang</a:t>
            </a:r>
            <a:r>
              <a:rPr sz="2000" spc="-6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FF0000"/>
                </a:solidFill>
                <a:latin typeface="Trebuchet MS"/>
                <a:cs typeface="Trebuchet MS"/>
              </a:rPr>
              <a:t>se</a:t>
            </a:r>
            <a:r>
              <a:rPr sz="2000" spc="-100" dirty="0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sz="2000" spc="-114" dirty="0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sz="2000" spc="-110" dirty="0">
                <a:solidFill>
                  <a:srgbClr val="FF0000"/>
                </a:solidFill>
                <a:latin typeface="Trebuchet MS"/>
                <a:cs typeface="Trebuchet MS"/>
              </a:rPr>
              <a:t>n</a:t>
            </a:r>
            <a:r>
              <a:rPr sz="2000" spc="-85" dirty="0">
                <a:solidFill>
                  <a:srgbClr val="FF0000"/>
                </a:solidFill>
                <a:latin typeface="Trebuchet MS"/>
                <a:cs typeface="Trebuchet MS"/>
              </a:rPr>
              <a:t>ar</a:t>
            </a:r>
            <a:r>
              <a:rPr sz="2000" spc="-135" dirty="0">
                <a:solidFill>
                  <a:srgbClr val="FF0000"/>
                </a:solidFill>
                <a:latin typeface="Trebuchet MS"/>
                <a:cs typeface="Trebuchet MS"/>
              </a:rPr>
              <a:t>n</a:t>
            </a:r>
            <a:r>
              <a:rPr sz="2000" spc="-155" dirty="0">
                <a:solidFill>
                  <a:srgbClr val="FF0000"/>
                </a:solidFill>
                <a:latin typeface="Trebuchet MS"/>
                <a:cs typeface="Trebuchet MS"/>
              </a:rPr>
              <a:t>ya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7075" y="381000"/>
            <a:ext cx="11737975" cy="4273550"/>
          </a:xfrm>
          <a:custGeom>
            <a:avLst/>
            <a:gdLst/>
            <a:ahLst/>
            <a:cxnLst/>
            <a:rect l="l" t="t" r="r" b="b"/>
            <a:pathLst>
              <a:path w="11737975" h="4273550">
                <a:moveTo>
                  <a:pt x="11737848" y="0"/>
                </a:moveTo>
                <a:lnTo>
                  <a:pt x="0" y="0"/>
                </a:lnTo>
                <a:lnTo>
                  <a:pt x="0" y="4273296"/>
                </a:lnTo>
                <a:lnTo>
                  <a:pt x="11737848" y="4273296"/>
                </a:lnTo>
                <a:lnTo>
                  <a:pt x="117378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6120" y="516382"/>
            <a:ext cx="2684780" cy="376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dirty="0">
                <a:solidFill>
                  <a:srgbClr val="000000"/>
                </a:solidFill>
              </a:rPr>
              <a:t>2.</a:t>
            </a:r>
            <a:r>
              <a:rPr sz="2300" spc="-50" dirty="0">
                <a:solidFill>
                  <a:srgbClr val="000000"/>
                </a:solidFill>
              </a:rPr>
              <a:t> </a:t>
            </a:r>
            <a:r>
              <a:rPr sz="2300" dirty="0">
                <a:solidFill>
                  <a:srgbClr val="000000"/>
                </a:solidFill>
              </a:rPr>
              <a:t>Kesalahan</a:t>
            </a:r>
            <a:r>
              <a:rPr sz="2300" spc="-85" dirty="0">
                <a:solidFill>
                  <a:srgbClr val="000000"/>
                </a:solidFill>
              </a:rPr>
              <a:t> </a:t>
            </a:r>
            <a:r>
              <a:rPr sz="2300" dirty="0">
                <a:solidFill>
                  <a:srgbClr val="000000"/>
                </a:solidFill>
              </a:rPr>
              <a:t>relatif</a:t>
            </a:r>
            <a:endParaRPr sz="2300"/>
          </a:p>
        </p:txBody>
      </p:sp>
      <p:sp>
        <p:nvSpPr>
          <p:cNvPr id="4" name="object 4"/>
          <p:cNvSpPr txBox="1"/>
          <p:nvPr/>
        </p:nvSpPr>
        <p:spPr>
          <a:xfrm>
            <a:off x="306120" y="867511"/>
            <a:ext cx="11372850" cy="212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50000"/>
              </a:lnSpc>
              <a:spcBef>
                <a:spcPts val="100"/>
              </a:spcBef>
              <a:buFont typeface="Wingdings"/>
              <a:buChar char=""/>
              <a:tabLst>
                <a:tab pos="355600" algn="l"/>
              </a:tabLst>
            </a:pPr>
            <a:r>
              <a:rPr sz="2300" dirty="0">
                <a:latin typeface="Microsoft Sans Serif"/>
                <a:cs typeface="Microsoft Sans Serif"/>
              </a:rPr>
              <a:t>Menggunakan </a:t>
            </a:r>
            <a:r>
              <a:rPr sz="2300" spc="-5" dirty="0">
                <a:latin typeface="Microsoft Sans Serif"/>
                <a:cs typeface="Microsoft Sans Serif"/>
              </a:rPr>
              <a:t>pembanding </a:t>
            </a:r>
            <a:r>
              <a:rPr sz="2300" dirty="0">
                <a:latin typeface="Microsoft Sans Serif"/>
                <a:cs typeface="Microsoft Sans Serif"/>
              </a:rPr>
              <a:t>(bukan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zat</a:t>
            </a:r>
            <a:r>
              <a:rPr sz="2300" spc="3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murni</a:t>
            </a:r>
            <a:r>
              <a:rPr sz="230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misalnya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mineral)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telah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ditetapkan </a:t>
            </a:r>
            <a:r>
              <a:rPr sz="2300" spc="-59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kadarnya(SRM)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dengan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metode</a:t>
            </a:r>
            <a:r>
              <a:rPr sz="2300" spc="-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dianggap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lebih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tepat (metode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standar).</a:t>
            </a:r>
            <a:endParaRPr sz="23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1380"/>
              </a:spcBef>
              <a:buFont typeface="Wingdings"/>
              <a:buChar char=""/>
              <a:tabLst>
                <a:tab pos="355600" algn="l"/>
              </a:tabLst>
            </a:pPr>
            <a:r>
              <a:rPr sz="2300" dirty="0">
                <a:latin typeface="Microsoft Sans Serif"/>
                <a:cs typeface="Microsoft Sans Serif"/>
              </a:rPr>
              <a:t>Kesalahan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relative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lebih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umum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digunakan dibandingkan</a:t>
            </a:r>
            <a:r>
              <a:rPr sz="230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kesalahan</a:t>
            </a:r>
            <a:r>
              <a:rPr sz="230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absolut.</a:t>
            </a:r>
            <a:endParaRPr sz="23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1380"/>
              </a:spcBef>
              <a:buFont typeface="Wingdings"/>
              <a:buChar char=""/>
              <a:tabLst>
                <a:tab pos="355600" algn="l"/>
              </a:tabLst>
            </a:pPr>
            <a:r>
              <a:rPr sz="2300" dirty="0">
                <a:latin typeface="Microsoft Sans Serif"/>
                <a:cs typeface="Microsoft Sans Serif"/>
              </a:rPr>
              <a:t>Kesalahan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relatif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ditunjukan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dalam</a:t>
            </a:r>
            <a:r>
              <a:rPr sz="2300" spc="-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bentuk</a:t>
            </a:r>
            <a:r>
              <a:rPr sz="2300" spc="-5" dirty="0">
                <a:latin typeface="Microsoft Sans Serif"/>
                <a:cs typeface="Microsoft Sans Serif"/>
              </a:rPr>
              <a:t> persentase.</a:t>
            </a:r>
            <a:endParaRPr sz="2300">
              <a:latin typeface="Microsoft Sans Serif"/>
              <a:cs typeface="Microsoft Sans Serif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52600" y="3105911"/>
            <a:ext cx="3354324" cy="1382268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419088" y="3105911"/>
            <a:ext cx="3550920" cy="1059180"/>
          </a:xfrm>
          <a:prstGeom prst="rect">
            <a:avLst/>
          </a:prstGeom>
          <a:solidFill>
            <a:srgbClr val="D9E188"/>
          </a:solidFill>
          <a:ln w="12192">
            <a:solidFill>
              <a:srgbClr val="3A7327"/>
            </a:solidFill>
          </a:ln>
        </p:spPr>
        <p:txBody>
          <a:bodyPr vert="horz" wrap="square" lIns="0" tIns="1587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25"/>
              </a:spcBef>
            </a:pPr>
            <a:r>
              <a:rPr sz="2200" spc="-80" dirty="0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sz="2175" spc="22" baseline="-21072" dirty="0">
                <a:solidFill>
                  <a:srgbClr val="FF0000"/>
                </a:solidFill>
                <a:latin typeface="Trebuchet MS"/>
                <a:cs typeface="Trebuchet MS"/>
              </a:rPr>
              <a:t>r</a:t>
            </a:r>
            <a:r>
              <a:rPr sz="2175" spc="254" baseline="-21072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200" spc="125" dirty="0">
                <a:solidFill>
                  <a:srgbClr val="FF0000"/>
                </a:solidFill>
                <a:latin typeface="Trebuchet MS"/>
                <a:cs typeface="Trebuchet MS"/>
              </a:rPr>
              <a:t>=</a:t>
            </a:r>
            <a:r>
              <a:rPr sz="2200" spc="-5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200" spc="35" dirty="0">
                <a:solidFill>
                  <a:srgbClr val="FF0000"/>
                </a:solidFill>
                <a:latin typeface="Trebuchet MS"/>
                <a:cs typeface="Trebuchet MS"/>
              </a:rPr>
              <a:t>K</a:t>
            </a:r>
            <a:r>
              <a:rPr sz="2200" spc="-155" dirty="0">
                <a:solidFill>
                  <a:srgbClr val="FF0000"/>
                </a:solidFill>
                <a:latin typeface="Trebuchet MS"/>
                <a:cs typeface="Trebuchet MS"/>
              </a:rPr>
              <a:t>esalahan</a:t>
            </a:r>
            <a:r>
              <a:rPr sz="2200" spc="-45" dirty="0">
                <a:solidFill>
                  <a:srgbClr val="FF0000"/>
                </a:solidFill>
                <a:latin typeface="Trebuchet MS"/>
                <a:cs typeface="Trebuchet MS"/>
              </a:rPr>
              <a:t> r</a:t>
            </a:r>
            <a:r>
              <a:rPr sz="2200" spc="-185" dirty="0">
                <a:solidFill>
                  <a:srgbClr val="FF0000"/>
                </a:solidFill>
                <a:latin typeface="Trebuchet MS"/>
                <a:cs typeface="Trebuchet MS"/>
              </a:rPr>
              <a:t>ealtif</a:t>
            </a:r>
            <a:endParaRPr sz="2200">
              <a:latin typeface="Trebuchet MS"/>
              <a:cs typeface="Trebuchet MS"/>
            </a:endParaRPr>
          </a:p>
          <a:p>
            <a:pPr marL="92075">
              <a:lnSpc>
                <a:spcPct val="100000"/>
              </a:lnSpc>
            </a:pPr>
            <a:r>
              <a:rPr sz="2200" spc="-75" dirty="0">
                <a:solidFill>
                  <a:srgbClr val="FF0000"/>
                </a:solidFill>
                <a:latin typeface="Trebuchet MS"/>
                <a:cs typeface="Trebuchet MS"/>
              </a:rPr>
              <a:t>xi</a:t>
            </a:r>
            <a:r>
              <a:rPr sz="2200" spc="-5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200" spc="125" dirty="0">
                <a:solidFill>
                  <a:srgbClr val="FF0000"/>
                </a:solidFill>
                <a:latin typeface="Trebuchet MS"/>
                <a:cs typeface="Trebuchet MS"/>
              </a:rPr>
              <a:t>=</a:t>
            </a:r>
            <a:r>
              <a:rPr sz="2200" spc="-4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200" spc="-75" dirty="0">
                <a:solidFill>
                  <a:srgbClr val="FF0000"/>
                </a:solidFill>
                <a:latin typeface="Trebuchet MS"/>
                <a:cs typeface="Trebuchet MS"/>
              </a:rPr>
              <a:t>Nilai</a:t>
            </a:r>
            <a:r>
              <a:rPr sz="2200" spc="-4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200" spc="-100" dirty="0">
                <a:solidFill>
                  <a:srgbClr val="FF0000"/>
                </a:solidFill>
                <a:latin typeface="Trebuchet MS"/>
                <a:cs typeface="Trebuchet MS"/>
              </a:rPr>
              <a:t>h</a:t>
            </a:r>
            <a:r>
              <a:rPr sz="2200" spc="-145" dirty="0">
                <a:solidFill>
                  <a:srgbClr val="FF0000"/>
                </a:solidFill>
                <a:latin typeface="Trebuchet MS"/>
                <a:cs typeface="Trebuchet MS"/>
              </a:rPr>
              <a:t>asil</a:t>
            </a:r>
            <a:r>
              <a:rPr sz="2200" spc="-3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200" spc="-155" dirty="0">
                <a:solidFill>
                  <a:srgbClr val="FF0000"/>
                </a:solidFill>
                <a:latin typeface="Trebuchet MS"/>
                <a:cs typeface="Trebuchet MS"/>
              </a:rPr>
              <a:t>yang</a:t>
            </a:r>
            <a:r>
              <a:rPr sz="2200" spc="-4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200" spc="-110" dirty="0">
                <a:solidFill>
                  <a:srgbClr val="FF0000"/>
                </a:solidFill>
                <a:latin typeface="Trebuchet MS"/>
                <a:cs typeface="Trebuchet MS"/>
              </a:rPr>
              <a:t>dipe</a:t>
            </a:r>
            <a:r>
              <a:rPr sz="2200" spc="-150" dirty="0">
                <a:solidFill>
                  <a:srgbClr val="FF0000"/>
                </a:solidFill>
                <a:latin typeface="Trebuchet MS"/>
                <a:cs typeface="Trebuchet MS"/>
              </a:rPr>
              <a:t>r</a:t>
            </a:r>
            <a:r>
              <a:rPr sz="2200" spc="-100" dirty="0">
                <a:solidFill>
                  <a:srgbClr val="FF0000"/>
                </a:solidFill>
                <a:latin typeface="Trebuchet MS"/>
                <a:cs typeface="Trebuchet MS"/>
              </a:rPr>
              <a:t>oleh</a:t>
            </a:r>
            <a:endParaRPr sz="2200">
              <a:latin typeface="Trebuchet MS"/>
              <a:cs typeface="Trebuchet MS"/>
            </a:endParaRPr>
          </a:p>
          <a:p>
            <a:pPr marL="92075">
              <a:lnSpc>
                <a:spcPct val="100000"/>
              </a:lnSpc>
            </a:pPr>
            <a:r>
              <a:rPr sz="2200" spc="-75" dirty="0">
                <a:solidFill>
                  <a:srgbClr val="FF0000"/>
                </a:solidFill>
                <a:latin typeface="Trebuchet MS"/>
                <a:cs typeface="Trebuchet MS"/>
              </a:rPr>
              <a:t>xt</a:t>
            </a:r>
            <a:r>
              <a:rPr sz="2200" spc="-5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200" spc="130" dirty="0">
                <a:solidFill>
                  <a:srgbClr val="FF0000"/>
                </a:solidFill>
                <a:latin typeface="Trebuchet MS"/>
                <a:cs typeface="Trebuchet MS"/>
              </a:rPr>
              <a:t>=</a:t>
            </a:r>
            <a:r>
              <a:rPr sz="2200" spc="-5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200" spc="-75" dirty="0">
                <a:solidFill>
                  <a:srgbClr val="FF0000"/>
                </a:solidFill>
                <a:latin typeface="Trebuchet MS"/>
                <a:cs typeface="Trebuchet MS"/>
              </a:rPr>
              <a:t>Nilai</a:t>
            </a:r>
            <a:r>
              <a:rPr sz="2200" spc="-4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200" spc="-155" dirty="0">
                <a:solidFill>
                  <a:srgbClr val="FF0000"/>
                </a:solidFill>
                <a:latin typeface="Trebuchet MS"/>
                <a:cs typeface="Trebuchet MS"/>
              </a:rPr>
              <a:t>yang</a:t>
            </a:r>
            <a:r>
              <a:rPr sz="2200" spc="-5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200" spc="-114" dirty="0">
                <a:solidFill>
                  <a:srgbClr val="FF0000"/>
                </a:solidFill>
                <a:latin typeface="Trebuchet MS"/>
                <a:cs typeface="Trebuchet MS"/>
              </a:rPr>
              <a:t>seben</a:t>
            </a:r>
            <a:r>
              <a:rPr sz="2200" spc="-120" dirty="0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sz="2200" spc="-100" dirty="0">
                <a:solidFill>
                  <a:srgbClr val="FF0000"/>
                </a:solidFill>
                <a:latin typeface="Trebuchet MS"/>
                <a:cs typeface="Trebuchet MS"/>
              </a:rPr>
              <a:t>r</a:t>
            </a:r>
            <a:r>
              <a:rPr sz="2200" spc="-150" dirty="0">
                <a:solidFill>
                  <a:srgbClr val="FF0000"/>
                </a:solidFill>
                <a:latin typeface="Trebuchet MS"/>
                <a:cs typeface="Trebuchet MS"/>
              </a:rPr>
              <a:t>n</a:t>
            </a:r>
            <a:r>
              <a:rPr sz="2200" spc="-170" dirty="0">
                <a:solidFill>
                  <a:srgbClr val="FF0000"/>
                </a:solidFill>
                <a:latin typeface="Trebuchet MS"/>
                <a:cs typeface="Trebuchet MS"/>
              </a:rPr>
              <a:t>ya</a:t>
            </a:r>
            <a:endParaRPr sz="22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7075" y="4992623"/>
            <a:ext cx="11737975" cy="1374775"/>
          </a:xfrm>
          <a:custGeom>
            <a:avLst/>
            <a:gdLst/>
            <a:ahLst/>
            <a:cxnLst/>
            <a:rect l="l" t="t" r="r" b="b"/>
            <a:pathLst>
              <a:path w="11737975" h="1374775">
                <a:moveTo>
                  <a:pt x="11737848" y="0"/>
                </a:moveTo>
                <a:lnTo>
                  <a:pt x="0" y="0"/>
                </a:lnTo>
                <a:lnTo>
                  <a:pt x="0" y="1374648"/>
                </a:lnTo>
                <a:lnTo>
                  <a:pt x="11737848" y="1374648"/>
                </a:lnTo>
                <a:lnTo>
                  <a:pt x="117378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18820" y="5129022"/>
            <a:ext cx="10874375" cy="376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Contoh</a:t>
            </a:r>
            <a:r>
              <a:rPr sz="23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:</a:t>
            </a:r>
            <a:r>
              <a:rPr sz="2300" spc="2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Kadar</a:t>
            </a:r>
            <a:r>
              <a:rPr sz="2300" spc="1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besi</a:t>
            </a:r>
            <a:r>
              <a:rPr sz="2300" spc="1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yang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diperoleh</a:t>
            </a:r>
            <a:r>
              <a:rPr sz="23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hasil</a:t>
            </a:r>
            <a:r>
              <a:rPr sz="2300" spc="1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analisis</a:t>
            </a:r>
            <a:r>
              <a:rPr sz="2300" spc="2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yaitu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19,56</a:t>
            </a:r>
            <a:r>
              <a:rPr sz="23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ppm,</a:t>
            </a:r>
            <a:r>
              <a:rPr sz="2300" spc="1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sedangkan kadar</a:t>
            </a:r>
            <a:endParaRPr sz="23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855332" y="6027648"/>
            <a:ext cx="2223770" cy="18415"/>
          </a:xfrm>
          <a:custGeom>
            <a:avLst/>
            <a:gdLst/>
            <a:ahLst/>
            <a:cxnLst/>
            <a:rect l="l" t="t" r="r" b="b"/>
            <a:pathLst>
              <a:path w="2223770" h="18414">
                <a:moveTo>
                  <a:pt x="2223516" y="0"/>
                </a:moveTo>
                <a:lnTo>
                  <a:pt x="0" y="0"/>
                </a:lnTo>
                <a:lnTo>
                  <a:pt x="0" y="18288"/>
                </a:lnTo>
                <a:lnTo>
                  <a:pt x="2223516" y="18288"/>
                </a:lnTo>
                <a:lnTo>
                  <a:pt x="222351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461250" y="6043676"/>
            <a:ext cx="1021080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1650" spc="85" dirty="0">
                <a:solidFill>
                  <a:srgbClr val="FF0000"/>
                </a:solidFill>
                <a:latin typeface="Cambria Math"/>
                <a:cs typeface="Cambria Math"/>
              </a:rPr>
              <a:t>21,00𝑝𝑝𝑚</a:t>
            </a:r>
            <a:endParaRPr sz="165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3420" y="5816600"/>
            <a:ext cx="11133455" cy="376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sebenarnya</a:t>
            </a:r>
            <a:r>
              <a:rPr sz="2300" spc="-2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20,00ppm,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maka</a:t>
            </a:r>
            <a:r>
              <a:rPr sz="2300" spc="1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kesalahan</a:t>
            </a:r>
            <a:r>
              <a:rPr sz="2300" spc="-2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relative</a:t>
            </a:r>
            <a:r>
              <a:rPr sz="2300" spc="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=</a:t>
            </a:r>
            <a:r>
              <a:rPr sz="2300" spc="2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475" spc="120" baseline="45454" dirty="0">
                <a:solidFill>
                  <a:srgbClr val="FF0000"/>
                </a:solidFill>
                <a:latin typeface="Cambria Math"/>
                <a:cs typeface="Cambria Math"/>
              </a:rPr>
              <a:t>19,56𝑝𝑝𝑚</a:t>
            </a:r>
            <a:r>
              <a:rPr sz="2475" spc="82" baseline="45454" dirty="0">
                <a:solidFill>
                  <a:srgbClr val="FF0000"/>
                </a:solidFill>
                <a:latin typeface="Cambria Math"/>
                <a:cs typeface="Cambria Math"/>
              </a:rPr>
              <a:t> </a:t>
            </a:r>
            <a:r>
              <a:rPr sz="2475" spc="112" baseline="45454" dirty="0">
                <a:solidFill>
                  <a:srgbClr val="FF0000"/>
                </a:solidFill>
                <a:latin typeface="Cambria Math"/>
                <a:cs typeface="Cambria Math"/>
              </a:rPr>
              <a:t>−21,00𝑝𝑝𝑚</a:t>
            </a:r>
            <a:r>
              <a:rPr sz="2475" spc="487" baseline="45454" dirty="0">
                <a:solidFill>
                  <a:srgbClr val="FF0000"/>
                </a:solidFill>
                <a:latin typeface="Cambria Math"/>
                <a:cs typeface="Cambria Math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x</a:t>
            </a:r>
            <a:r>
              <a:rPr sz="2300" spc="2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100%=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-2,20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%</a:t>
            </a:r>
            <a:endParaRPr sz="23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060" y="906780"/>
            <a:ext cx="11745595" cy="5335905"/>
          </a:xfrm>
          <a:custGeom>
            <a:avLst/>
            <a:gdLst/>
            <a:ahLst/>
            <a:cxnLst/>
            <a:rect l="l" t="t" r="r" b="b"/>
            <a:pathLst>
              <a:path w="11745595" h="5335905">
                <a:moveTo>
                  <a:pt x="11745468" y="0"/>
                </a:moveTo>
                <a:lnTo>
                  <a:pt x="0" y="0"/>
                </a:lnTo>
                <a:lnTo>
                  <a:pt x="0" y="5335524"/>
                </a:lnTo>
                <a:lnTo>
                  <a:pt x="11745468" y="5335524"/>
                </a:lnTo>
                <a:lnTo>
                  <a:pt x="117454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77190" y="867892"/>
            <a:ext cx="11553190" cy="5284470"/>
          </a:xfrm>
          <a:prstGeom prst="rect">
            <a:avLst/>
          </a:prstGeom>
        </p:spPr>
        <p:txBody>
          <a:bodyPr vert="horz" wrap="square" lIns="0" tIns="1879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80"/>
              </a:spcBef>
            </a:pPr>
            <a:r>
              <a:rPr sz="23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Ditentukan </a:t>
            </a:r>
            <a:r>
              <a:rPr sz="2300" dirty="0">
                <a:solidFill>
                  <a:srgbClr val="001F5F"/>
                </a:solidFill>
                <a:latin typeface="Microsoft Sans Serif"/>
                <a:cs typeface="Microsoft Sans Serif"/>
              </a:rPr>
              <a:t>dengan</a:t>
            </a:r>
            <a:r>
              <a:rPr sz="2300" spc="-2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1F5F"/>
                </a:solidFill>
                <a:latin typeface="Microsoft Sans Serif"/>
                <a:cs typeface="Microsoft Sans Serif"/>
              </a:rPr>
              <a:t>dua</a:t>
            </a:r>
            <a:r>
              <a:rPr sz="2300" spc="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1F5F"/>
                </a:solidFill>
                <a:latin typeface="Microsoft Sans Serif"/>
                <a:cs typeface="Microsoft Sans Serif"/>
              </a:rPr>
              <a:t>cara</a:t>
            </a:r>
            <a:r>
              <a:rPr sz="2300" spc="1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1F5F"/>
                </a:solidFill>
                <a:latin typeface="Microsoft Sans Serif"/>
                <a:cs typeface="Microsoft Sans Serif"/>
              </a:rPr>
              <a:t>dalam</a:t>
            </a:r>
            <a:r>
              <a:rPr sz="23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 memperoleh</a:t>
            </a:r>
            <a:r>
              <a:rPr sz="2300" spc="-1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1F5F"/>
                </a:solidFill>
                <a:latin typeface="Microsoft Sans Serif"/>
                <a:cs typeface="Microsoft Sans Serif"/>
              </a:rPr>
              <a:t>%</a:t>
            </a:r>
            <a:r>
              <a:rPr sz="2300" spc="3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1F5F"/>
                </a:solidFill>
                <a:latin typeface="Microsoft Sans Serif"/>
                <a:cs typeface="Microsoft Sans Serif"/>
              </a:rPr>
              <a:t>recovery:</a:t>
            </a:r>
            <a:endParaRPr sz="2300">
              <a:latin typeface="Microsoft Sans Serif"/>
              <a:cs typeface="Microsoft Sans Serif"/>
            </a:endParaRPr>
          </a:p>
          <a:p>
            <a:pPr marL="469900" indent="-457200">
              <a:lnSpc>
                <a:spcPct val="100000"/>
              </a:lnSpc>
              <a:spcBef>
                <a:spcPts val="1380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sz="2300" dirty="0">
                <a:latin typeface="Microsoft Sans Serif"/>
                <a:cs typeface="Microsoft Sans Serif"/>
              </a:rPr>
              <a:t>Cara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simulasi</a:t>
            </a:r>
            <a:r>
              <a:rPr sz="2300" spc="25" dirty="0">
                <a:latin typeface="Microsoft Sans Serif"/>
                <a:cs typeface="Microsoft Sans Serif"/>
              </a:rPr>
              <a:t> </a:t>
            </a:r>
            <a:r>
              <a:rPr sz="2300" spc="-10" dirty="0">
                <a:latin typeface="Microsoft Sans Serif"/>
                <a:cs typeface="Microsoft Sans Serif"/>
              </a:rPr>
              <a:t>“spiked-placebo</a:t>
            </a:r>
            <a:r>
              <a:rPr sz="2300" spc="-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recovery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method”</a:t>
            </a:r>
            <a:endParaRPr sz="2300">
              <a:latin typeface="Microsoft Sans Serif"/>
              <a:cs typeface="Microsoft Sans Serif"/>
            </a:endParaRPr>
          </a:p>
          <a:p>
            <a:pPr marL="812800" marR="5080" lvl="1" indent="-343535">
              <a:lnSpc>
                <a:spcPct val="150000"/>
              </a:lnSpc>
              <a:buFont typeface="Wingdings"/>
              <a:buChar char=""/>
              <a:tabLst>
                <a:tab pos="813435" algn="l"/>
              </a:tabLst>
            </a:pPr>
            <a:r>
              <a:rPr sz="2300" dirty="0">
                <a:latin typeface="Microsoft Sans Serif"/>
                <a:cs typeface="Microsoft Sans Serif"/>
              </a:rPr>
              <a:t>Menentukan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kadar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analit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dalam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sampel </a:t>
            </a:r>
            <a:r>
              <a:rPr sz="2300" spc="-10" dirty="0">
                <a:latin typeface="Microsoft Sans Serif"/>
                <a:cs typeface="Microsoft Sans Serif"/>
              </a:rPr>
              <a:t>uji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simulasi yaitu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sejumlah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analit</a:t>
            </a:r>
            <a:r>
              <a:rPr sz="2300" spc="5" dirty="0">
                <a:latin typeface="Microsoft Sans Serif"/>
                <a:cs typeface="Microsoft Sans Serif"/>
              </a:rPr>
              <a:t> bahan 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murni</a:t>
            </a:r>
            <a:r>
              <a:rPr sz="2300" dirty="0">
                <a:latin typeface="Microsoft Sans Serif"/>
                <a:cs typeface="Microsoft Sans Serif"/>
              </a:rPr>
              <a:t> (SRM/CRM)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ditambahkan </a:t>
            </a:r>
            <a:r>
              <a:rPr sz="2300" dirty="0">
                <a:latin typeface="Microsoft Sans Serif"/>
                <a:cs typeface="Microsoft Sans Serif"/>
              </a:rPr>
              <a:t>ke</a:t>
            </a:r>
            <a:r>
              <a:rPr sz="2300" spc="2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dalam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placebo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(semua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campuran</a:t>
            </a:r>
            <a:r>
              <a:rPr sz="2300" dirty="0">
                <a:latin typeface="Microsoft Sans Serif"/>
                <a:cs typeface="Microsoft Sans Serif"/>
              </a:rPr>
              <a:t> reagent</a:t>
            </a:r>
            <a:r>
              <a:rPr sz="2300" spc="-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 </a:t>
            </a:r>
            <a:r>
              <a:rPr sz="2300" spc="-59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digunakan </a:t>
            </a:r>
            <a:r>
              <a:rPr sz="2300" dirty="0">
                <a:latin typeface="Microsoft Sans Serif"/>
                <a:cs typeface="Microsoft Sans Serif"/>
              </a:rPr>
              <a:t>minus </a:t>
            </a:r>
            <a:r>
              <a:rPr sz="2300" spc="-5" dirty="0">
                <a:latin typeface="Microsoft Sans Serif"/>
                <a:cs typeface="Microsoft Sans Serif"/>
              </a:rPr>
              <a:t>analit), </a:t>
            </a:r>
            <a:r>
              <a:rPr sz="2300" spc="-10" dirty="0">
                <a:latin typeface="Microsoft Sans Serif"/>
                <a:cs typeface="Microsoft Sans Serif"/>
              </a:rPr>
              <a:t>lalu </a:t>
            </a:r>
            <a:r>
              <a:rPr sz="2300" dirty="0">
                <a:latin typeface="Microsoft Sans Serif"/>
                <a:cs typeface="Microsoft Sans Serif"/>
              </a:rPr>
              <a:t>campuran tersebut </a:t>
            </a:r>
            <a:r>
              <a:rPr sz="2300" spc="-5" dirty="0">
                <a:latin typeface="Microsoft Sans Serif"/>
                <a:cs typeface="Microsoft Sans Serif"/>
              </a:rPr>
              <a:t>dianalisis </a:t>
            </a:r>
            <a:r>
              <a:rPr sz="2300" dirty="0">
                <a:latin typeface="Microsoft Sans Serif"/>
                <a:cs typeface="Microsoft Sans Serif"/>
              </a:rPr>
              <a:t>dan </a:t>
            </a:r>
            <a:r>
              <a:rPr sz="2300" spc="-5" dirty="0">
                <a:latin typeface="Microsoft Sans Serif"/>
                <a:cs typeface="Microsoft Sans Serif"/>
              </a:rPr>
              <a:t>hasilnya </a:t>
            </a:r>
            <a:r>
              <a:rPr sz="230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dibandingkan </a:t>
            </a:r>
            <a:r>
              <a:rPr sz="2300" dirty="0">
                <a:latin typeface="Microsoft Sans Serif"/>
                <a:cs typeface="Microsoft Sans Serif"/>
              </a:rPr>
              <a:t>dengan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kadar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standar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ditambahkan </a:t>
            </a:r>
            <a:r>
              <a:rPr sz="2300" dirty="0">
                <a:latin typeface="Microsoft Sans Serif"/>
                <a:cs typeface="Microsoft Sans Serif"/>
              </a:rPr>
              <a:t>(kadar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-3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sebenarnya)</a:t>
            </a:r>
            <a:endParaRPr sz="2300">
              <a:latin typeface="Microsoft Sans Serif"/>
              <a:cs typeface="Microsoft Sans Serif"/>
            </a:endParaRPr>
          </a:p>
          <a:p>
            <a:pPr marL="469900" indent="-457200">
              <a:lnSpc>
                <a:spcPct val="100000"/>
              </a:lnSpc>
              <a:spcBef>
                <a:spcPts val="1380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sz="2300" dirty="0">
                <a:latin typeface="Microsoft Sans Serif"/>
                <a:cs typeface="Microsoft Sans Serif"/>
              </a:rPr>
              <a:t>Cara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penambahan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baku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“standard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10" dirty="0">
                <a:latin typeface="Microsoft Sans Serif"/>
                <a:cs typeface="Microsoft Sans Serif"/>
              </a:rPr>
              <a:t>addition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method”</a:t>
            </a:r>
            <a:endParaRPr sz="2300">
              <a:latin typeface="Microsoft Sans Serif"/>
              <a:cs typeface="Microsoft Sans Serif"/>
            </a:endParaRPr>
          </a:p>
          <a:p>
            <a:pPr marL="812800" marR="227329" lvl="1" indent="-343535">
              <a:lnSpc>
                <a:spcPct val="150000"/>
              </a:lnSpc>
              <a:buFont typeface="Wingdings"/>
              <a:buChar char=""/>
              <a:tabLst>
                <a:tab pos="813435" algn="l"/>
              </a:tabLst>
            </a:pPr>
            <a:r>
              <a:rPr sz="2300" dirty="0">
                <a:latin typeface="Microsoft Sans Serif"/>
                <a:cs typeface="Microsoft Sans Serif"/>
              </a:rPr>
              <a:t>sampel </a:t>
            </a:r>
            <a:r>
              <a:rPr sz="2300" spc="-5" dirty="0">
                <a:latin typeface="Microsoft Sans Serif"/>
                <a:cs typeface="Microsoft Sans Serif"/>
              </a:rPr>
              <a:t>dianalisis</a:t>
            </a:r>
            <a:r>
              <a:rPr sz="2300" dirty="0">
                <a:latin typeface="Microsoft Sans Serif"/>
                <a:cs typeface="Microsoft Sans Serif"/>
              </a:rPr>
              <a:t> </a:t>
            </a:r>
            <a:r>
              <a:rPr sz="2300" spc="-10" dirty="0">
                <a:latin typeface="Microsoft Sans Serif"/>
                <a:cs typeface="Microsoft Sans Serif"/>
              </a:rPr>
              <a:t>lalu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sejumlah </a:t>
            </a:r>
            <a:r>
              <a:rPr sz="2300" dirty="0">
                <a:latin typeface="Microsoft Sans Serif"/>
                <a:cs typeface="Microsoft Sans Serif"/>
              </a:rPr>
              <a:t>tertentu</a:t>
            </a:r>
            <a:r>
              <a:rPr sz="2300" spc="-5" dirty="0">
                <a:latin typeface="Microsoft Sans Serif"/>
                <a:cs typeface="Microsoft Sans Serif"/>
              </a:rPr>
              <a:t> analit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diperiksa </a:t>
            </a:r>
            <a:r>
              <a:rPr sz="2300" dirty="0">
                <a:latin typeface="Microsoft Sans Serif"/>
                <a:cs typeface="Microsoft Sans Serif"/>
              </a:rPr>
              <a:t>(pure</a:t>
            </a:r>
            <a:r>
              <a:rPr sz="2300" spc="-5" dirty="0">
                <a:latin typeface="Microsoft Sans Serif"/>
                <a:cs typeface="Microsoft Sans Serif"/>
              </a:rPr>
              <a:t> analit/standar) </a:t>
            </a:r>
            <a:r>
              <a:rPr sz="2300" spc="-59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ditambahkan </a:t>
            </a:r>
            <a:r>
              <a:rPr sz="2300" dirty="0">
                <a:latin typeface="Microsoft Sans Serif"/>
                <a:cs typeface="Microsoft Sans Serif"/>
              </a:rPr>
              <a:t>ke dalam sampel, dicampur dan </a:t>
            </a:r>
            <a:r>
              <a:rPr sz="2300" spc="-5" dirty="0">
                <a:latin typeface="Microsoft Sans Serif"/>
                <a:cs typeface="Microsoft Sans Serif"/>
              </a:rPr>
              <a:t>dianalisis lagi. Selisih </a:t>
            </a:r>
            <a:r>
              <a:rPr sz="2300" dirty="0">
                <a:latin typeface="Microsoft Sans Serif"/>
                <a:cs typeface="Microsoft Sans Serif"/>
              </a:rPr>
              <a:t>kedua </a:t>
            </a:r>
            <a:r>
              <a:rPr sz="2300" spc="-5" dirty="0">
                <a:latin typeface="Microsoft Sans Serif"/>
                <a:cs typeface="Microsoft Sans Serif"/>
              </a:rPr>
              <a:t>hasil </a:t>
            </a:r>
            <a:r>
              <a:rPr sz="230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dibandingkan </a:t>
            </a:r>
            <a:r>
              <a:rPr sz="2300" dirty="0">
                <a:latin typeface="Microsoft Sans Serif"/>
                <a:cs typeface="Microsoft Sans Serif"/>
              </a:rPr>
              <a:t>dengan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kadar yang sebenarnya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(hasil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diharapkan).</a:t>
            </a:r>
            <a:endParaRPr sz="23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34923" y="242315"/>
            <a:ext cx="4037329" cy="52324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048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40"/>
              </a:spcBef>
            </a:pPr>
            <a:r>
              <a:rPr sz="2800" i="1" spc="-65" dirty="0">
                <a:latin typeface="Trebuchet MS"/>
                <a:cs typeface="Trebuchet MS"/>
              </a:rPr>
              <a:t>Accuracy/</a:t>
            </a:r>
            <a:r>
              <a:rPr sz="2800" spc="-65" dirty="0">
                <a:latin typeface="Trebuchet MS"/>
                <a:cs typeface="Trebuchet MS"/>
              </a:rPr>
              <a:t>Ketepatan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3963" y="457200"/>
            <a:ext cx="10822305" cy="6271260"/>
          </a:xfrm>
          <a:custGeom>
            <a:avLst/>
            <a:gdLst/>
            <a:ahLst/>
            <a:cxnLst/>
            <a:rect l="l" t="t" r="r" b="b"/>
            <a:pathLst>
              <a:path w="10822305" h="6271259">
                <a:moveTo>
                  <a:pt x="10821924" y="0"/>
                </a:moveTo>
                <a:lnTo>
                  <a:pt x="0" y="0"/>
                </a:lnTo>
                <a:lnTo>
                  <a:pt x="0" y="6271260"/>
                </a:lnTo>
                <a:lnTo>
                  <a:pt x="10821924" y="6271260"/>
                </a:lnTo>
                <a:lnTo>
                  <a:pt x="108219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52399" y="408533"/>
            <a:ext cx="7764145" cy="1214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2600" dirty="0"/>
              <a:t>Cara simulasi “spiked-placebo </a:t>
            </a:r>
            <a:r>
              <a:rPr sz="2600" spc="-5" dirty="0"/>
              <a:t>recovery </a:t>
            </a:r>
            <a:r>
              <a:rPr sz="2600" dirty="0"/>
              <a:t>method” </a:t>
            </a:r>
            <a:r>
              <a:rPr sz="2600" spc="-710" dirty="0"/>
              <a:t> </a:t>
            </a:r>
            <a:r>
              <a:rPr sz="2600" dirty="0"/>
              <a:t>Perolehan</a:t>
            </a:r>
            <a:r>
              <a:rPr sz="2600" spc="-20" dirty="0"/>
              <a:t> </a:t>
            </a:r>
            <a:r>
              <a:rPr sz="2600" dirty="0"/>
              <a:t>kembali</a:t>
            </a:r>
            <a:r>
              <a:rPr sz="2600" spc="-5" dirty="0"/>
              <a:t> (%recovery):</a:t>
            </a:r>
            <a:endParaRPr sz="2600"/>
          </a:p>
        </p:txBody>
      </p:sp>
      <p:sp>
        <p:nvSpPr>
          <p:cNvPr id="7" name="object 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R="2782570" algn="ctr">
              <a:lnSpc>
                <a:spcPct val="100000"/>
              </a:lnSpc>
              <a:spcBef>
                <a:spcPts val="830"/>
              </a:spcBef>
            </a:pPr>
            <a:r>
              <a:rPr spc="105" dirty="0"/>
              <a:t>𝑋𝑎</a:t>
            </a:r>
          </a:p>
          <a:p>
            <a:pPr marL="927100">
              <a:lnSpc>
                <a:spcPct val="100000"/>
              </a:lnSpc>
              <a:spcBef>
                <a:spcPts val="970"/>
              </a:spcBef>
            </a:pPr>
            <a:r>
              <a:rPr sz="2300" spc="-10" dirty="0">
                <a:latin typeface="Microsoft Sans Serif"/>
                <a:cs typeface="Microsoft Sans Serif"/>
              </a:rPr>
              <a:t>Xr</a:t>
            </a:r>
            <a:r>
              <a:rPr sz="2300" spc="3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=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jumlah analit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diperoleh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kembali</a:t>
            </a:r>
            <a:endParaRPr sz="2300">
              <a:latin typeface="Microsoft Sans Serif"/>
              <a:cs typeface="Microsoft Sans Serif"/>
            </a:endParaRPr>
          </a:p>
          <a:p>
            <a:pPr marL="1007744">
              <a:lnSpc>
                <a:spcPct val="100000"/>
              </a:lnSpc>
              <a:spcBef>
                <a:spcPts val="1380"/>
              </a:spcBef>
            </a:pPr>
            <a:r>
              <a:rPr sz="2300" spc="-10" dirty="0">
                <a:latin typeface="Microsoft Sans Serif"/>
                <a:cs typeface="Microsoft Sans Serif"/>
              </a:rPr>
              <a:t>Xa</a:t>
            </a:r>
            <a:r>
              <a:rPr sz="2300" spc="4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=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jumlah analit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ditambahkan</a:t>
            </a:r>
            <a:endParaRPr sz="2300">
              <a:latin typeface="Microsoft Sans Serif"/>
              <a:cs typeface="Microsoft Sans Serif"/>
            </a:endParaRPr>
          </a:p>
          <a:p>
            <a:pPr marL="254635" indent="-242570">
              <a:lnSpc>
                <a:spcPct val="100000"/>
              </a:lnSpc>
              <a:spcBef>
                <a:spcPts val="1380"/>
              </a:spcBef>
              <a:buChar char="–"/>
              <a:tabLst>
                <a:tab pos="255270" algn="l"/>
              </a:tabLst>
            </a:pPr>
            <a:r>
              <a:rPr sz="2300" dirty="0">
                <a:latin typeface="Microsoft Sans Serif"/>
                <a:cs typeface="Microsoft Sans Serif"/>
              </a:rPr>
              <a:t>%</a:t>
            </a:r>
            <a:r>
              <a:rPr sz="2300" spc="3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perolehan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kembali</a:t>
            </a:r>
            <a:r>
              <a:rPr sz="230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ditentukan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dengan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cara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:</a:t>
            </a:r>
            <a:endParaRPr sz="2300">
              <a:latin typeface="Microsoft Sans Serif"/>
              <a:cs typeface="Microsoft Sans Serif"/>
            </a:endParaRPr>
          </a:p>
          <a:p>
            <a:pPr marL="652780" lvl="1" indent="-183515">
              <a:lnSpc>
                <a:spcPct val="100000"/>
              </a:lnSpc>
              <a:spcBef>
                <a:spcPts val="1380"/>
              </a:spcBef>
              <a:buChar char="•"/>
              <a:tabLst>
                <a:tab pos="653415" algn="l"/>
              </a:tabLst>
            </a:pPr>
            <a:r>
              <a:rPr sz="2300" dirty="0">
                <a:latin typeface="Microsoft Sans Serif"/>
                <a:cs typeface="Microsoft Sans Serif"/>
              </a:rPr>
              <a:t>membuat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sampel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plasebo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(ekspien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obat, cairan biologis)</a:t>
            </a:r>
            <a:endParaRPr sz="2300">
              <a:latin typeface="Microsoft Sans Serif"/>
              <a:cs typeface="Microsoft Sans Serif"/>
            </a:endParaRPr>
          </a:p>
          <a:p>
            <a:pPr marL="469900" marR="5080" lvl="1">
              <a:lnSpc>
                <a:spcPct val="150000"/>
              </a:lnSpc>
              <a:spcBef>
                <a:spcPts val="5"/>
              </a:spcBef>
              <a:buChar char="•"/>
              <a:tabLst>
                <a:tab pos="653415" algn="l"/>
              </a:tabLst>
            </a:pPr>
            <a:r>
              <a:rPr sz="2300" spc="-5" dirty="0">
                <a:latin typeface="Microsoft Sans Serif"/>
                <a:cs typeface="Microsoft Sans Serif"/>
              </a:rPr>
              <a:t>menambahkan</a:t>
            </a:r>
            <a:r>
              <a:rPr sz="2300" spc="25" dirty="0">
                <a:latin typeface="Microsoft Sans Serif"/>
                <a:cs typeface="Microsoft Sans Serif"/>
              </a:rPr>
              <a:t> </a:t>
            </a:r>
            <a:r>
              <a:rPr sz="2300" spc="-10" dirty="0">
                <a:latin typeface="Microsoft Sans Serif"/>
                <a:cs typeface="Microsoft Sans Serif"/>
              </a:rPr>
              <a:t>analit </a:t>
            </a:r>
            <a:r>
              <a:rPr sz="2300" dirty="0">
                <a:latin typeface="Microsoft Sans Serif"/>
                <a:cs typeface="Microsoft Sans Serif"/>
              </a:rPr>
              <a:t>dengan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konsentrasi</a:t>
            </a:r>
            <a:r>
              <a:rPr sz="2300" dirty="0">
                <a:latin typeface="Microsoft Sans Serif"/>
                <a:cs typeface="Microsoft Sans Serif"/>
              </a:rPr>
              <a:t> tertentu</a:t>
            </a:r>
            <a:r>
              <a:rPr sz="2300" spc="-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(80%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s/d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120%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dari </a:t>
            </a:r>
            <a:r>
              <a:rPr sz="2300" spc="-59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kadar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analit</a:t>
            </a:r>
            <a:r>
              <a:rPr sz="2300" dirty="0">
                <a:latin typeface="Microsoft Sans Serif"/>
                <a:cs typeface="Microsoft Sans Serif"/>
              </a:rPr>
              <a:t> yang</a:t>
            </a:r>
            <a:r>
              <a:rPr sz="2300" spc="-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akan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diperkirakan)</a:t>
            </a:r>
            <a:endParaRPr sz="2300">
              <a:latin typeface="Microsoft Sans Serif"/>
              <a:cs typeface="Microsoft Sans Serif"/>
            </a:endParaRPr>
          </a:p>
          <a:p>
            <a:pPr marL="652780" lvl="1" indent="-183515">
              <a:lnSpc>
                <a:spcPct val="100000"/>
              </a:lnSpc>
              <a:spcBef>
                <a:spcPts val="1380"/>
              </a:spcBef>
              <a:buChar char="•"/>
              <a:tabLst>
                <a:tab pos="653415" algn="l"/>
              </a:tabLst>
            </a:pPr>
            <a:r>
              <a:rPr sz="2300" spc="-5" dirty="0">
                <a:latin typeface="Microsoft Sans Serif"/>
                <a:cs typeface="Microsoft Sans Serif"/>
              </a:rPr>
              <a:t>analisis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dengan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metode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-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akan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divalidasi</a:t>
            </a:r>
            <a:endParaRPr sz="23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9599" y="1780743"/>
            <a:ext cx="8763635" cy="377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605" dirty="0">
                <a:latin typeface="Microsoft Sans Serif"/>
                <a:cs typeface="Microsoft Sans Serif"/>
              </a:rPr>
              <a:t>–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Ratio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antara</a:t>
            </a:r>
            <a:r>
              <a:rPr sz="2300" spc="-5" dirty="0">
                <a:latin typeface="Microsoft Sans Serif"/>
                <a:cs typeface="Microsoft Sans Serif"/>
              </a:rPr>
              <a:t> hasil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diperoleh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terhadap</a:t>
            </a:r>
            <a:r>
              <a:rPr sz="2300" spc="-5" dirty="0">
                <a:latin typeface="Microsoft Sans Serif"/>
                <a:cs typeface="Microsoft Sans Serif"/>
              </a:rPr>
              <a:t> hasil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-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sebenarnya</a:t>
            </a:r>
            <a:endParaRPr sz="23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20159" y="2660650"/>
            <a:ext cx="285115" cy="18415"/>
          </a:xfrm>
          <a:custGeom>
            <a:avLst/>
            <a:gdLst/>
            <a:ahLst/>
            <a:cxnLst/>
            <a:rect l="l" t="t" r="r" b="b"/>
            <a:pathLst>
              <a:path w="285114" h="18414">
                <a:moveTo>
                  <a:pt x="284988" y="0"/>
                </a:moveTo>
                <a:lnTo>
                  <a:pt x="0" y="0"/>
                </a:lnTo>
                <a:lnTo>
                  <a:pt x="0" y="18287"/>
                </a:lnTo>
                <a:lnTo>
                  <a:pt x="284988" y="18287"/>
                </a:lnTo>
                <a:lnTo>
                  <a:pt x="2849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84199" y="2448813"/>
            <a:ext cx="4674235" cy="376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300" spc="605" dirty="0">
                <a:latin typeface="Microsoft Sans Serif"/>
                <a:cs typeface="Microsoft Sans Serif"/>
              </a:rPr>
              <a:t>–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%</a:t>
            </a:r>
            <a:r>
              <a:rPr sz="2300" spc="2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perolehan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kembali </a:t>
            </a:r>
            <a:r>
              <a:rPr sz="2300" dirty="0">
                <a:latin typeface="Microsoft Sans Serif"/>
                <a:cs typeface="Microsoft Sans Serif"/>
              </a:rPr>
              <a:t>=</a:t>
            </a:r>
            <a:r>
              <a:rPr sz="2300" spc="90" dirty="0">
                <a:latin typeface="Microsoft Sans Serif"/>
                <a:cs typeface="Microsoft Sans Serif"/>
              </a:rPr>
              <a:t> </a:t>
            </a:r>
            <a:r>
              <a:rPr sz="2475" spc="142" baseline="45454" dirty="0">
                <a:latin typeface="Cambria Math"/>
                <a:cs typeface="Cambria Math"/>
              </a:rPr>
              <a:t>𝑋𝑟</a:t>
            </a:r>
            <a:r>
              <a:rPr sz="2475" spc="209" baseline="45454" dirty="0">
                <a:latin typeface="Cambria Math"/>
                <a:cs typeface="Cambria Math"/>
              </a:rPr>
              <a:t> </a:t>
            </a:r>
            <a:r>
              <a:rPr sz="2300" dirty="0">
                <a:latin typeface="Cambria Math"/>
                <a:cs typeface="Cambria Math"/>
              </a:rPr>
              <a:t>x</a:t>
            </a:r>
            <a:r>
              <a:rPr sz="2300" dirty="0">
                <a:latin typeface="Microsoft Sans Serif"/>
                <a:cs typeface="Microsoft Sans Serif"/>
              </a:rPr>
              <a:t>100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%</a:t>
            </a:r>
            <a:endParaRPr sz="23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4592" y="239268"/>
            <a:ext cx="11314430" cy="6443980"/>
          </a:xfrm>
          <a:custGeom>
            <a:avLst/>
            <a:gdLst/>
            <a:ahLst/>
            <a:cxnLst/>
            <a:rect l="l" t="t" r="r" b="b"/>
            <a:pathLst>
              <a:path w="11314430" h="6443980">
                <a:moveTo>
                  <a:pt x="11314176" y="0"/>
                </a:moveTo>
                <a:lnTo>
                  <a:pt x="0" y="0"/>
                </a:lnTo>
                <a:lnTo>
                  <a:pt x="0" y="6443471"/>
                </a:lnTo>
                <a:lnTo>
                  <a:pt x="11314176" y="6443471"/>
                </a:lnTo>
                <a:lnTo>
                  <a:pt x="113141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3027" y="383793"/>
            <a:ext cx="7128509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" dirty="0"/>
              <a:t>Penambahan</a:t>
            </a:r>
            <a:r>
              <a:rPr sz="2500" spc="5" dirty="0"/>
              <a:t> </a:t>
            </a:r>
            <a:r>
              <a:rPr sz="2500" spc="-5" dirty="0"/>
              <a:t>baku</a:t>
            </a:r>
            <a:r>
              <a:rPr sz="2500" spc="10" dirty="0"/>
              <a:t> </a:t>
            </a:r>
            <a:r>
              <a:rPr sz="2500" spc="-5" dirty="0"/>
              <a:t>“standard</a:t>
            </a:r>
            <a:r>
              <a:rPr sz="2500" spc="15" dirty="0"/>
              <a:t> </a:t>
            </a:r>
            <a:r>
              <a:rPr sz="2500" spc="-10" dirty="0"/>
              <a:t>addition</a:t>
            </a:r>
            <a:r>
              <a:rPr sz="2500" spc="15" dirty="0"/>
              <a:t> </a:t>
            </a:r>
            <a:r>
              <a:rPr sz="2500" spc="-10" dirty="0"/>
              <a:t>method”</a:t>
            </a:r>
            <a:endParaRPr sz="2500"/>
          </a:p>
        </p:txBody>
      </p:sp>
      <p:sp>
        <p:nvSpPr>
          <p:cNvPr id="4" name="object 4"/>
          <p:cNvSpPr txBox="1"/>
          <p:nvPr/>
        </p:nvSpPr>
        <p:spPr>
          <a:xfrm>
            <a:off x="243027" y="771118"/>
            <a:ext cx="11066780" cy="58108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026794" indent="-342900">
              <a:lnSpc>
                <a:spcPct val="150100"/>
              </a:lnSpc>
              <a:spcBef>
                <a:spcPts val="100"/>
              </a:spcBef>
              <a:buFont typeface="Wingdings"/>
              <a:buChar char=""/>
              <a:tabLst>
                <a:tab pos="355600" algn="l"/>
              </a:tabLst>
            </a:pPr>
            <a:r>
              <a:rPr sz="2300" spc="-5" dirty="0">
                <a:latin typeface="Microsoft Sans Serif"/>
                <a:cs typeface="Microsoft Sans Serif"/>
              </a:rPr>
              <a:t>Bila tidak memungkinkan </a:t>
            </a:r>
            <a:r>
              <a:rPr sz="2300" dirty="0">
                <a:latin typeface="Microsoft Sans Serif"/>
                <a:cs typeface="Microsoft Sans Serif"/>
              </a:rPr>
              <a:t>membuat sampel plasebo karena matriknya </a:t>
            </a:r>
            <a:r>
              <a:rPr sz="2300" spc="-5" dirty="0">
                <a:latin typeface="Microsoft Sans Serif"/>
                <a:cs typeface="Microsoft Sans Serif"/>
              </a:rPr>
              <a:t>tidak </a:t>
            </a:r>
            <a:r>
              <a:rPr sz="2300" spc="-60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diketahui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→</a:t>
            </a:r>
            <a:r>
              <a:rPr sz="2300" spc="2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maka</a:t>
            </a:r>
            <a:r>
              <a:rPr sz="2300" spc="-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dapat</a:t>
            </a:r>
            <a:r>
              <a:rPr sz="2300" spc="-5" dirty="0">
                <a:latin typeface="Microsoft Sans Serif"/>
                <a:cs typeface="Microsoft Sans Serif"/>
              </a:rPr>
              <a:t> dipakai </a:t>
            </a:r>
            <a:r>
              <a:rPr sz="2300" dirty="0">
                <a:latin typeface="Microsoft Sans Serif"/>
                <a:cs typeface="Microsoft Sans Serif"/>
              </a:rPr>
              <a:t>metode</a:t>
            </a:r>
            <a:r>
              <a:rPr sz="2300" spc="-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standar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adisi</a:t>
            </a:r>
            <a:endParaRPr sz="2300">
              <a:latin typeface="Microsoft Sans Serif"/>
              <a:cs typeface="Microsoft Sans Serif"/>
            </a:endParaRPr>
          </a:p>
          <a:p>
            <a:pPr marL="355600" marR="556260" indent="-342900">
              <a:lnSpc>
                <a:spcPct val="150000"/>
              </a:lnSpc>
              <a:buFont typeface="Wingdings"/>
              <a:buChar char=""/>
              <a:tabLst>
                <a:tab pos="355600" algn="l"/>
                <a:tab pos="9509760" algn="l"/>
              </a:tabLst>
            </a:pPr>
            <a:r>
              <a:rPr sz="2300" spc="-10" dirty="0">
                <a:latin typeface="Microsoft Sans Serif"/>
                <a:cs typeface="Microsoft Sans Serif"/>
              </a:rPr>
              <a:t>D</a:t>
            </a:r>
            <a:r>
              <a:rPr sz="2300" dirty="0">
                <a:latin typeface="Microsoft Sans Serif"/>
                <a:cs typeface="Microsoft Sans Serif"/>
              </a:rPr>
              <a:t>i</a:t>
            </a:r>
            <a:r>
              <a:rPr sz="2300" spc="-10" dirty="0">
                <a:latin typeface="Microsoft Sans Serif"/>
                <a:cs typeface="Microsoft Sans Serif"/>
              </a:rPr>
              <a:t>la</a:t>
            </a:r>
            <a:r>
              <a:rPr sz="2300" dirty="0">
                <a:latin typeface="Microsoft Sans Serif"/>
                <a:cs typeface="Microsoft Sans Serif"/>
              </a:rPr>
              <a:t>kukan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de</a:t>
            </a:r>
            <a:r>
              <a:rPr sz="2300" spc="5" dirty="0">
                <a:latin typeface="Microsoft Sans Serif"/>
                <a:cs typeface="Microsoft Sans Serif"/>
              </a:rPr>
              <a:t>n</a:t>
            </a:r>
            <a:r>
              <a:rPr sz="2300" dirty="0">
                <a:latin typeface="Microsoft Sans Serif"/>
                <a:cs typeface="Microsoft Sans Serif"/>
              </a:rPr>
              <a:t>gan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men</a:t>
            </a:r>
            <a:r>
              <a:rPr sz="2300" spc="5" dirty="0">
                <a:latin typeface="Microsoft Sans Serif"/>
                <a:cs typeface="Microsoft Sans Serif"/>
              </a:rPr>
              <a:t>a</a:t>
            </a:r>
            <a:r>
              <a:rPr sz="2300" dirty="0">
                <a:latin typeface="Microsoft Sans Serif"/>
                <a:cs typeface="Microsoft Sans Serif"/>
              </a:rPr>
              <a:t>m</a:t>
            </a:r>
            <a:r>
              <a:rPr sz="2300" spc="-10" dirty="0">
                <a:latin typeface="Microsoft Sans Serif"/>
                <a:cs typeface="Microsoft Sans Serif"/>
              </a:rPr>
              <a:t>ba</a:t>
            </a:r>
            <a:r>
              <a:rPr sz="2300" dirty="0">
                <a:latin typeface="Microsoft Sans Serif"/>
                <a:cs typeface="Microsoft Sans Serif"/>
              </a:rPr>
              <a:t>h</a:t>
            </a:r>
            <a:r>
              <a:rPr sz="2300" spc="-10" dirty="0">
                <a:latin typeface="Microsoft Sans Serif"/>
                <a:cs typeface="Microsoft Sans Serif"/>
              </a:rPr>
              <a:t>k</a:t>
            </a:r>
            <a:r>
              <a:rPr sz="2300" dirty="0">
                <a:latin typeface="Microsoft Sans Serif"/>
                <a:cs typeface="Microsoft Sans Serif"/>
              </a:rPr>
              <a:t>an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sejum</a:t>
            </a:r>
            <a:r>
              <a:rPr sz="2300" dirty="0">
                <a:latin typeface="Microsoft Sans Serif"/>
                <a:cs typeface="Microsoft Sans Serif"/>
              </a:rPr>
              <a:t>l</a:t>
            </a:r>
            <a:r>
              <a:rPr sz="2300" spc="-10" dirty="0">
                <a:latin typeface="Microsoft Sans Serif"/>
                <a:cs typeface="Microsoft Sans Serif"/>
              </a:rPr>
              <a:t>a</a:t>
            </a:r>
            <a:r>
              <a:rPr sz="2300" dirty="0">
                <a:latin typeface="Microsoft Sans Serif"/>
                <a:cs typeface="Microsoft Sans Serif"/>
              </a:rPr>
              <a:t>h</a:t>
            </a:r>
            <a:r>
              <a:rPr sz="2300" spc="-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an</a:t>
            </a:r>
            <a:r>
              <a:rPr sz="2300" spc="5" dirty="0">
                <a:latin typeface="Microsoft Sans Serif"/>
                <a:cs typeface="Microsoft Sans Serif"/>
              </a:rPr>
              <a:t>a</a:t>
            </a:r>
            <a:r>
              <a:rPr sz="2300" spc="-15" dirty="0">
                <a:latin typeface="Microsoft Sans Serif"/>
                <a:cs typeface="Microsoft Sans Serif"/>
              </a:rPr>
              <a:t>l</a:t>
            </a:r>
            <a:r>
              <a:rPr sz="2300" spc="-10" dirty="0">
                <a:latin typeface="Microsoft Sans Serif"/>
                <a:cs typeface="Microsoft Sans Serif"/>
              </a:rPr>
              <a:t>i</a:t>
            </a:r>
            <a:r>
              <a:rPr sz="2300" dirty="0">
                <a:latin typeface="Microsoft Sans Serif"/>
                <a:cs typeface="Microsoft Sans Serif"/>
              </a:rPr>
              <a:t>t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spc="5" dirty="0">
                <a:latin typeface="Microsoft Sans Serif"/>
                <a:cs typeface="Microsoft Sans Serif"/>
              </a:rPr>
              <a:t>denga</a:t>
            </a:r>
            <a:r>
              <a:rPr sz="2300" dirty="0">
                <a:latin typeface="Microsoft Sans Serif"/>
                <a:cs typeface="Microsoft Sans Serif"/>
              </a:rPr>
              <a:t>n</a:t>
            </a:r>
            <a:r>
              <a:rPr sz="2300" spc="-3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kons</a:t>
            </a:r>
            <a:r>
              <a:rPr sz="2300" spc="5" dirty="0">
                <a:latin typeface="Microsoft Sans Serif"/>
                <a:cs typeface="Microsoft Sans Serif"/>
              </a:rPr>
              <a:t>e</a:t>
            </a:r>
            <a:r>
              <a:rPr sz="2300" dirty="0">
                <a:latin typeface="Microsoft Sans Serif"/>
                <a:cs typeface="Microsoft Sans Serif"/>
              </a:rPr>
              <a:t>nt</a:t>
            </a:r>
            <a:r>
              <a:rPr sz="2300" spc="-15" dirty="0">
                <a:latin typeface="Microsoft Sans Serif"/>
                <a:cs typeface="Microsoft Sans Serif"/>
              </a:rPr>
              <a:t>r</a:t>
            </a:r>
            <a:r>
              <a:rPr sz="2300" spc="-10" dirty="0">
                <a:latin typeface="Microsoft Sans Serif"/>
                <a:cs typeface="Microsoft Sans Serif"/>
              </a:rPr>
              <a:t>asi</a:t>
            </a:r>
            <a:r>
              <a:rPr sz="2300" dirty="0">
                <a:latin typeface="Microsoft Sans Serif"/>
                <a:cs typeface="Microsoft Sans Serif"/>
              </a:rPr>
              <a:t>	tertentu  pada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sampel</a:t>
            </a:r>
            <a:r>
              <a:rPr sz="2300" spc="-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diperiksa, </a:t>
            </a:r>
            <a:r>
              <a:rPr sz="2300" spc="-10" dirty="0">
                <a:latin typeface="Microsoft Sans Serif"/>
                <a:cs typeface="Microsoft Sans Serif"/>
              </a:rPr>
              <a:t>lalu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dianalisis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dengan</a:t>
            </a:r>
            <a:r>
              <a:rPr sz="2300" spc="-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metode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tersebut</a:t>
            </a:r>
            <a:endParaRPr sz="23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1380"/>
              </a:spcBef>
              <a:buFont typeface="Wingdings"/>
              <a:buChar char=""/>
              <a:tabLst>
                <a:tab pos="355600" algn="l"/>
              </a:tabLst>
            </a:pPr>
            <a:r>
              <a:rPr sz="2300" spc="-45" dirty="0">
                <a:latin typeface="Microsoft Sans Serif"/>
                <a:cs typeface="Microsoft Sans Serif"/>
              </a:rPr>
              <a:t>Teknik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penambahan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baku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dapat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dilakukan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secara seri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atau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tunggal</a:t>
            </a:r>
            <a:endParaRPr sz="2300">
              <a:latin typeface="Microsoft Sans Serif"/>
              <a:cs typeface="Microsoft Sans Serif"/>
            </a:endParaRPr>
          </a:p>
          <a:p>
            <a:pPr marL="355600" marR="5080" indent="-342900">
              <a:lnSpc>
                <a:spcPct val="150000"/>
              </a:lnSpc>
              <a:buFont typeface="Wingdings"/>
              <a:buChar char=""/>
              <a:tabLst>
                <a:tab pos="355600" algn="l"/>
                <a:tab pos="6058535" algn="l"/>
              </a:tabLst>
            </a:pPr>
            <a:r>
              <a:rPr sz="2300" dirty="0">
                <a:latin typeface="Microsoft Sans Serif"/>
                <a:cs typeface="Microsoft Sans Serif"/>
              </a:rPr>
              <a:t>Jumlah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optimum</a:t>
            </a:r>
            <a:r>
              <a:rPr sz="2300" spc="-5" dirty="0">
                <a:latin typeface="Microsoft Sans Serif"/>
                <a:cs typeface="Microsoft Sans Serif"/>
              </a:rPr>
              <a:t> analit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ditambahkan:	</a:t>
            </a:r>
            <a:r>
              <a:rPr sz="2300" dirty="0">
                <a:latin typeface="Microsoft Sans Serif"/>
                <a:cs typeface="Microsoft Sans Serif"/>
              </a:rPr>
              <a:t>2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s/d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4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spc="-10" dirty="0">
                <a:latin typeface="Microsoft Sans Serif"/>
                <a:cs typeface="Microsoft Sans Serif"/>
              </a:rPr>
              <a:t>kali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kadar </a:t>
            </a:r>
            <a:r>
              <a:rPr sz="2300" spc="-5" dirty="0">
                <a:latin typeface="Microsoft Sans Serif"/>
                <a:cs typeface="Microsoft Sans Serif"/>
              </a:rPr>
              <a:t>analit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ada</a:t>
            </a:r>
            <a:r>
              <a:rPr sz="2300" spc="-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pada </a:t>
            </a:r>
            <a:r>
              <a:rPr sz="2300" spc="-59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sampel</a:t>
            </a:r>
            <a:r>
              <a:rPr sz="2300" spc="-10" dirty="0">
                <a:latin typeface="Microsoft Sans Serif"/>
                <a:cs typeface="Microsoft Sans Serif"/>
              </a:rPr>
              <a:t> uji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tanpa</a:t>
            </a:r>
            <a:r>
              <a:rPr sz="2300" spc="-5" dirty="0">
                <a:latin typeface="Microsoft Sans Serif"/>
                <a:cs typeface="Microsoft Sans Serif"/>
              </a:rPr>
              <a:t> penambahan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baku</a:t>
            </a:r>
            <a:endParaRPr sz="2300">
              <a:latin typeface="Microsoft Sans Serif"/>
              <a:cs typeface="Microsoft Sans Serif"/>
            </a:endParaRPr>
          </a:p>
          <a:p>
            <a:pPr marL="355600" marR="121285" indent="-342900">
              <a:lnSpc>
                <a:spcPct val="150000"/>
              </a:lnSpc>
              <a:spcBef>
                <a:spcPts val="5"/>
              </a:spcBef>
              <a:buFont typeface="Wingdings"/>
              <a:buChar char=""/>
              <a:tabLst>
                <a:tab pos="355600" algn="l"/>
              </a:tabLst>
            </a:pPr>
            <a:r>
              <a:rPr sz="2300" spc="-5" dirty="0">
                <a:latin typeface="Microsoft Sans Serif"/>
                <a:cs typeface="Microsoft Sans Serif"/>
              </a:rPr>
              <a:t>Kelemahan </a:t>
            </a:r>
            <a:r>
              <a:rPr sz="2300" dirty="0">
                <a:latin typeface="Microsoft Sans Serif"/>
                <a:cs typeface="Microsoft Sans Serif"/>
              </a:rPr>
              <a:t>metode penambahan baku: </a:t>
            </a:r>
            <a:r>
              <a:rPr sz="2300" spc="-20" dirty="0">
                <a:latin typeface="Microsoft Sans Serif"/>
                <a:cs typeface="Microsoft Sans Serif"/>
              </a:rPr>
              <a:t>Tidak </a:t>
            </a:r>
            <a:r>
              <a:rPr sz="2300" dirty="0">
                <a:latin typeface="Microsoft Sans Serif"/>
                <a:cs typeface="Microsoft Sans Serif"/>
              </a:rPr>
              <a:t>dapat </a:t>
            </a:r>
            <a:r>
              <a:rPr sz="2300" spc="-5" dirty="0">
                <a:latin typeface="Microsoft Sans Serif"/>
                <a:cs typeface="Microsoft Sans Serif"/>
              </a:rPr>
              <a:t>digunakan jika analit </a:t>
            </a:r>
            <a:r>
              <a:rPr sz="2300" dirty="0">
                <a:latin typeface="Microsoft Sans Serif"/>
                <a:cs typeface="Microsoft Sans Serif"/>
              </a:rPr>
              <a:t>yang 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ditambahkan </a:t>
            </a:r>
            <a:r>
              <a:rPr sz="2300" dirty="0">
                <a:latin typeface="Microsoft Sans Serif"/>
                <a:cs typeface="Microsoft Sans Serif"/>
              </a:rPr>
              <a:t>mengganggu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reaksi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utama: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analit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ditambahkan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menyebabkan </a:t>
            </a:r>
            <a:r>
              <a:rPr sz="2300" dirty="0">
                <a:latin typeface="Microsoft Sans Serif"/>
                <a:cs typeface="Microsoft Sans Serif"/>
              </a:rPr>
              <a:t> kekurangan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pereaksi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digunakan,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Ketidaksetimbangan</a:t>
            </a:r>
            <a:r>
              <a:rPr sz="2300" dirty="0">
                <a:latin typeface="Microsoft Sans Serif"/>
                <a:cs typeface="Microsoft Sans Serif"/>
              </a:rPr>
              <a:t> massa,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mengubah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pH </a:t>
            </a:r>
            <a:r>
              <a:rPr sz="2300" spc="-59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atau kapasitas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dapar</a:t>
            </a:r>
            <a:endParaRPr sz="23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459" y="150876"/>
            <a:ext cx="11622024" cy="5542788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5260" y="105155"/>
            <a:ext cx="7449820" cy="2682240"/>
          </a:xfrm>
          <a:custGeom>
            <a:avLst/>
            <a:gdLst/>
            <a:ahLst/>
            <a:cxnLst/>
            <a:rect l="l" t="t" r="r" b="b"/>
            <a:pathLst>
              <a:path w="7449820" h="2682240">
                <a:moveTo>
                  <a:pt x="7449311" y="0"/>
                </a:moveTo>
                <a:lnTo>
                  <a:pt x="0" y="0"/>
                </a:lnTo>
                <a:lnTo>
                  <a:pt x="0" y="2682240"/>
                </a:lnTo>
                <a:lnTo>
                  <a:pt x="7449311" y="2682240"/>
                </a:lnTo>
                <a:lnTo>
                  <a:pt x="74493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54609" y="66268"/>
            <a:ext cx="6213475" cy="2654935"/>
          </a:xfrm>
          <a:prstGeom prst="rect">
            <a:avLst/>
          </a:prstGeom>
        </p:spPr>
        <p:txBody>
          <a:bodyPr vert="horz" wrap="square" lIns="0" tIns="18796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480"/>
              </a:spcBef>
              <a:buChar char="•"/>
              <a:tabLst>
                <a:tab pos="195580" algn="l"/>
              </a:tabLst>
            </a:pPr>
            <a:r>
              <a:rPr sz="2300" b="1" spc="-5" dirty="0">
                <a:solidFill>
                  <a:srgbClr val="001F5F"/>
                </a:solidFill>
                <a:latin typeface="Arial"/>
                <a:cs typeface="Arial"/>
              </a:rPr>
              <a:t>Kecermatan/akurasi</a:t>
            </a:r>
            <a:r>
              <a:rPr sz="23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bergantung</a:t>
            </a:r>
            <a:r>
              <a:rPr sz="2300" b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pada:</a:t>
            </a:r>
            <a:endParaRPr sz="2300">
              <a:latin typeface="Arial"/>
              <a:cs typeface="Arial"/>
            </a:endParaRPr>
          </a:p>
          <a:p>
            <a:pPr marL="12700" marR="5080">
              <a:lnSpc>
                <a:spcPct val="150000"/>
              </a:lnSpc>
            </a:pPr>
            <a:r>
              <a:rPr sz="2300" spc="605" dirty="0">
                <a:latin typeface="Microsoft Sans Serif"/>
                <a:cs typeface="Microsoft Sans Serif"/>
              </a:rPr>
              <a:t>– </a:t>
            </a:r>
            <a:r>
              <a:rPr sz="2300" dirty="0">
                <a:latin typeface="Microsoft Sans Serif"/>
                <a:cs typeface="Microsoft Sans Serif"/>
              </a:rPr>
              <a:t>Konsentrasi </a:t>
            </a:r>
            <a:r>
              <a:rPr sz="2300" spc="-5" dirty="0">
                <a:latin typeface="Microsoft Sans Serif"/>
                <a:cs typeface="Microsoft Sans Serif"/>
              </a:rPr>
              <a:t>analit </a:t>
            </a:r>
            <a:r>
              <a:rPr sz="2300" dirty="0">
                <a:latin typeface="Microsoft Sans Serif"/>
                <a:cs typeface="Microsoft Sans Serif"/>
              </a:rPr>
              <a:t>dalam </a:t>
            </a:r>
            <a:r>
              <a:rPr sz="2300" spc="-5" dirty="0">
                <a:latin typeface="Microsoft Sans Serif"/>
                <a:cs typeface="Microsoft Sans Serif"/>
              </a:rPr>
              <a:t>matrik </a:t>
            </a:r>
            <a:r>
              <a:rPr sz="2300" dirty="0">
                <a:latin typeface="Microsoft Sans Serif"/>
                <a:cs typeface="Microsoft Sans Serif"/>
              </a:rPr>
              <a:t>sampel, dan 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Keseksamaan metode (RSD = </a:t>
            </a:r>
            <a:r>
              <a:rPr sz="2300" spc="-5" dirty="0">
                <a:latin typeface="Microsoft Sans Serif"/>
                <a:cs typeface="Microsoft Sans Serif"/>
              </a:rPr>
              <a:t>relative </a:t>
            </a:r>
            <a:r>
              <a:rPr sz="2300" dirty="0">
                <a:latin typeface="Microsoft Sans Serif"/>
                <a:cs typeface="Microsoft Sans Serif"/>
              </a:rPr>
              <a:t>standard </a:t>
            </a:r>
            <a:r>
              <a:rPr sz="2300" spc="-60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deviation/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KV=S=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simpangan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baku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relatif</a:t>
            </a:r>
            <a:endParaRPr sz="2300">
              <a:latin typeface="Microsoft Sans Serif"/>
              <a:cs typeface="Microsoft Sans Serif"/>
            </a:endParaRPr>
          </a:p>
          <a:p>
            <a:pPr marL="194945" indent="-182880">
              <a:lnSpc>
                <a:spcPct val="100000"/>
              </a:lnSpc>
              <a:spcBef>
                <a:spcPts val="1380"/>
              </a:spcBef>
              <a:buChar char="•"/>
              <a:tabLst>
                <a:tab pos="195580" algn="l"/>
              </a:tabLst>
            </a:pPr>
            <a:r>
              <a:rPr sz="2300" spc="-30" dirty="0">
                <a:latin typeface="Microsoft Sans Serif"/>
                <a:cs typeface="Microsoft Sans Serif"/>
              </a:rPr>
              <a:t>Vander</a:t>
            </a:r>
            <a:r>
              <a:rPr sz="2300" spc="-4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Willen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menyatakan:</a:t>
            </a:r>
            <a:endParaRPr sz="2300">
              <a:latin typeface="Microsoft Sans Serif"/>
              <a:cs typeface="Microsoft Sans Serif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44424" y="2877310"/>
            <a:ext cx="7393305" cy="3876040"/>
            <a:chOff x="344424" y="2877310"/>
            <a:chExt cx="7393305" cy="387604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4424" y="2877310"/>
              <a:ext cx="5577840" cy="3875532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99888" y="5650990"/>
              <a:ext cx="2537460" cy="1101852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6269735" y="3019044"/>
            <a:ext cx="5443855" cy="256984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429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70"/>
              </a:spcBef>
            </a:pPr>
            <a:r>
              <a:rPr sz="2300" spc="350" dirty="0">
                <a:latin typeface="Trebuchet MS"/>
                <a:cs typeface="Trebuchet MS"/>
              </a:rPr>
              <a:t>X</a:t>
            </a:r>
            <a:r>
              <a:rPr sz="2250" spc="-142" baseline="-20370" dirty="0">
                <a:latin typeface="Trebuchet MS"/>
                <a:cs typeface="Trebuchet MS"/>
              </a:rPr>
              <a:t>i</a:t>
            </a:r>
            <a:r>
              <a:rPr sz="2250" spc="270" baseline="-20370" dirty="0">
                <a:latin typeface="Trebuchet MS"/>
                <a:cs typeface="Trebuchet MS"/>
              </a:rPr>
              <a:t> </a:t>
            </a:r>
            <a:r>
              <a:rPr sz="2300" spc="135" dirty="0">
                <a:latin typeface="Trebuchet MS"/>
                <a:cs typeface="Trebuchet MS"/>
              </a:rPr>
              <a:t>=</a:t>
            </a:r>
            <a:r>
              <a:rPr sz="2300" spc="-75" dirty="0">
                <a:latin typeface="Trebuchet MS"/>
                <a:cs typeface="Trebuchet MS"/>
              </a:rPr>
              <a:t> </a:t>
            </a:r>
            <a:r>
              <a:rPr sz="2300" spc="-140" dirty="0">
                <a:latin typeface="Trebuchet MS"/>
                <a:cs typeface="Trebuchet MS"/>
              </a:rPr>
              <a:t>hasil</a:t>
            </a:r>
            <a:r>
              <a:rPr sz="2300" spc="-60" dirty="0">
                <a:latin typeface="Trebuchet MS"/>
                <a:cs typeface="Trebuchet MS"/>
              </a:rPr>
              <a:t> </a:t>
            </a:r>
            <a:r>
              <a:rPr sz="2300" spc="-190" dirty="0">
                <a:latin typeface="Trebuchet MS"/>
                <a:cs typeface="Trebuchet MS"/>
              </a:rPr>
              <a:t>an</a:t>
            </a:r>
            <a:r>
              <a:rPr sz="2300" spc="-180" dirty="0">
                <a:latin typeface="Trebuchet MS"/>
                <a:cs typeface="Trebuchet MS"/>
              </a:rPr>
              <a:t>a</a:t>
            </a:r>
            <a:r>
              <a:rPr sz="2300" spc="-120" dirty="0">
                <a:latin typeface="Trebuchet MS"/>
                <a:cs typeface="Trebuchet MS"/>
              </a:rPr>
              <a:t>lisis</a:t>
            </a:r>
            <a:endParaRPr sz="2300">
              <a:latin typeface="Trebuchet MS"/>
              <a:cs typeface="Trebuchet MS"/>
            </a:endParaRPr>
          </a:p>
          <a:p>
            <a:pPr marL="92075">
              <a:lnSpc>
                <a:spcPct val="100000"/>
              </a:lnSpc>
            </a:pPr>
            <a:r>
              <a:rPr sz="2300" spc="350" dirty="0">
                <a:latin typeface="Trebuchet MS"/>
                <a:cs typeface="Trebuchet MS"/>
              </a:rPr>
              <a:t>X</a:t>
            </a:r>
            <a:r>
              <a:rPr sz="2250" spc="-30" baseline="-20370" dirty="0">
                <a:latin typeface="Trebuchet MS"/>
                <a:cs typeface="Trebuchet MS"/>
              </a:rPr>
              <a:t>0</a:t>
            </a:r>
            <a:r>
              <a:rPr sz="2250" spc="254" baseline="-20370" dirty="0">
                <a:latin typeface="Trebuchet MS"/>
                <a:cs typeface="Trebuchet MS"/>
              </a:rPr>
              <a:t> </a:t>
            </a:r>
            <a:r>
              <a:rPr sz="2300" spc="135" dirty="0">
                <a:latin typeface="Trebuchet MS"/>
                <a:cs typeface="Trebuchet MS"/>
              </a:rPr>
              <a:t>=</a:t>
            </a:r>
            <a:r>
              <a:rPr sz="2300" spc="-60" dirty="0">
                <a:latin typeface="Trebuchet MS"/>
                <a:cs typeface="Trebuchet MS"/>
              </a:rPr>
              <a:t> </a:t>
            </a:r>
            <a:r>
              <a:rPr sz="2300" spc="-140" dirty="0">
                <a:latin typeface="Trebuchet MS"/>
                <a:cs typeface="Trebuchet MS"/>
              </a:rPr>
              <a:t>hasil</a:t>
            </a:r>
            <a:r>
              <a:rPr sz="2300" spc="-70" dirty="0">
                <a:latin typeface="Trebuchet MS"/>
                <a:cs typeface="Trebuchet MS"/>
              </a:rPr>
              <a:t> </a:t>
            </a:r>
            <a:r>
              <a:rPr sz="2300" spc="-160" dirty="0">
                <a:latin typeface="Trebuchet MS"/>
                <a:cs typeface="Trebuchet MS"/>
              </a:rPr>
              <a:t>yang</a:t>
            </a:r>
            <a:r>
              <a:rPr sz="2300" spc="-45" dirty="0">
                <a:latin typeface="Trebuchet MS"/>
                <a:cs typeface="Trebuchet MS"/>
              </a:rPr>
              <a:t> </a:t>
            </a:r>
            <a:r>
              <a:rPr sz="2300" spc="-114" dirty="0">
                <a:latin typeface="Trebuchet MS"/>
                <a:cs typeface="Trebuchet MS"/>
              </a:rPr>
              <a:t>sebenar</a:t>
            </a:r>
            <a:r>
              <a:rPr sz="2300" spc="-170" dirty="0">
                <a:latin typeface="Trebuchet MS"/>
                <a:cs typeface="Trebuchet MS"/>
              </a:rPr>
              <a:t>n</a:t>
            </a:r>
            <a:r>
              <a:rPr sz="2300" spc="-180" dirty="0">
                <a:latin typeface="Trebuchet MS"/>
                <a:cs typeface="Trebuchet MS"/>
              </a:rPr>
              <a:t>ya</a:t>
            </a:r>
            <a:endParaRPr sz="2300">
              <a:latin typeface="Trebuchet MS"/>
              <a:cs typeface="Trebuchet MS"/>
            </a:endParaRPr>
          </a:p>
          <a:p>
            <a:pPr marL="548640" marR="641350" indent="-457200">
              <a:lnSpc>
                <a:spcPct val="100000"/>
              </a:lnSpc>
            </a:pPr>
            <a:r>
              <a:rPr sz="2300" spc="-65" dirty="0">
                <a:latin typeface="Trebuchet MS"/>
                <a:cs typeface="Trebuchet MS"/>
              </a:rPr>
              <a:t>I</a:t>
            </a:r>
            <a:r>
              <a:rPr sz="2300" spc="-55" dirty="0">
                <a:latin typeface="Trebuchet MS"/>
                <a:cs typeface="Trebuchet MS"/>
              </a:rPr>
              <a:t> </a:t>
            </a:r>
            <a:r>
              <a:rPr sz="2300" spc="135" dirty="0">
                <a:latin typeface="Trebuchet MS"/>
                <a:cs typeface="Trebuchet MS"/>
              </a:rPr>
              <a:t>=</a:t>
            </a:r>
            <a:r>
              <a:rPr sz="2300" spc="-65" dirty="0">
                <a:latin typeface="Trebuchet MS"/>
                <a:cs typeface="Trebuchet MS"/>
              </a:rPr>
              <a:t> </a:t>
            </a:r>
            <a:r>
              <a:rPr sz="2300" spc="-165" dirty="0">
                <a:latin typeface="Trebuchet MS"/>
                <a:cs typeface="Trebuchet MS"/>
              </a:rPr>
              <a:t>nilai</a:t>
            </a:r>
            <a:r>
              <a:rPr sz="2300" spc="-75" dirty="0">
                <a:latin typeface="Trebuchet MS"/>
                <a:cs typeface="Trebuchet MS"/>
              </a:rPr>
              <a:t> </a:t>
            </a:r>
            <a:r>
              <a:rPr sz="2300" spc="-145" dirty="0">
                <a:latin typeface="Trebuchet MS"/>
                <a:cs typeface="Trebuchet MS"/>
              </a:rPr>
              <a:t>t</a:t>
            </a:r>
            <a:r>
              <a:rPr sz="2300" spc="-55" dirty="0">
                <a:latin typeface="Trebuchet MS"/>
                <a:cs typeface="Trebuchet MS"/>
              </a:rPr>
              <a:t> </a:t>
            </a:r>
            <a:r>
              <a:rPr sz="2300" spc="-175" dirty="0">
                <a:latin typeface="Trebuchet MS"/>
                <a:cs typeface="Trebuchet MS"/>
              </a:rPr>
              <a:t>pada</a:t>
            </a:r>
            <a:r>
              <a:rPr sz="2300" spc="-60" dirty="0">
                <a:latin typeface="Trebuchet MS"/>
                <a:cs typeface="Trebuchet MS"/>
              </a:rPr>
              <a:t> </a:t>
            </a:r>
            <a:r>
              <a:rPr sz="2300" spc="-165" dirty="0">
                <a:latin typeface="Trebuchet MS"/>
                <a:cs typeface="Trebuchet MS"/>
              </a:rPr>
              <a:t>tabel</a:t>
            </a:r>
            <a:r>
              <a:rPr sz="2300" spc="-75" dirty="0">
                <a:latin typeface="Trebuchet MS"/>
                <a:cs typeface="Trebuchet MS"/>
              </a:rPr>
              <a:t> </a:t>
            </a:r>
            <a:r>
              <a:rPr sz="2300" spc="-245" dirty="0">
                <a:latin typeface="Trebuchet MS"/>
                <a:cs typeface="Trebuchet MS"/>
              </a:rPr>
              <a:t>t’</a:t>
            </a:r>
            <a:r>
              <a:rPr sz="2300" spc="-70" dirty="0">
                <a:latin typeface="Trebuchet MS"/>
                <a:cs typeface="Trebuchet MS"/>
              </a:rPr>
              <a:t> </a:t>
            </a:r>
            <a:r>
              <a:rPr sz="2300" spc="-114" dirty="0">
                <a:latin typeface="Trebuchet MS"/>
                <a:cs typeface="Trebuchet MS"/>
              </a:rPr>
              <a:t>student</a:t>
            </a:r>
            <a:r>
              <a:rPr sz="2300" spc="-65" dirty="0">
                <a:latin typeface="Trebuchet MS"/>
                <a:cs typeface="Trebuchet MS"/>
              </a:rPr>
              <a:t> </a:t>
            </a:r>
            <a:r>
              <a:rPr sz="2300" spc="-175" dirty="0">
                <a:latin typeface="Trebuchet MS"/>
                <a:cs typeface="Trebuchet MS"/>
              </a:rPr>
              <a:t>pada</a:t>
            </a:r>
            <a:r>
              <a:rPr sz="2300" spc="-60" dirty="0">
                <a:latin typeface="Trebuchet MS"/>
                <a:cs typeface="Trebuchet MS"/>
              </a:rPr>
              <a:t> </a:t>
            </a:r>
            <a:r>
              <a:rPr sz="2300" spc="-145" dirty="0">
                <a:latin typeface="Trebuchet MS"/>
                <a:cs typeface="Trebuchet MS"/>
              </a:rPr>
              <a:t>atas  </a:t>
            </a:r>
            <a:r>
              <a:rPr sz="2300" spc="20" dirty="0">
                <a:latin typeface="Trebuchet MS"/>
                <a:cs typeface="Trebuchet MS"/>
              </a:rPr>
              <a:t>95%</a:t>
            </a:r>
            <a:endParaRPr sz="2300">
              <a:latin typeface="Trebuchet MS"/>
              <a:cs typeface="Trebuchet MS"/>
            </a:endParaRPr>
          </a:p>
          <a:p>
            <a:pPr marL="548640" marR="908050" indent="-457200">
              <a:lnSpc>
                <a:spcPct val="100000"/>
              </a:lnSpc>
              <a:spcBef>
                <a:spcPts val="5"/>
              </a:spcBef>
            </a:pPr>
            <a:r>
              <a:rPr sz="2300" spc="-55" dirty="0">
                <a:latin typeface="Trebuchet MS"/>
                <a:cs typeface="Trebuchet MS"/>
              </a:rPr>
              <a:t>S </a:t>
            </a:r>
            <a:r>
              <a:rPr sz="2300" spc="135" dirty="0">
                <a:latin typeface="Trebuchet MS"/>
                <a:cs typeface="Trebuchet MS"/>
              </a:rPr>
              <a:t>=</a:t>
            </a:r>
            <a:r>
              <a:rPr sz="2300" spc="-75" dirty="0">
                <a:latin typeface="Trebuchet MS"/>
                <a:cs typeface="Trebuchet MS"/>
              </a:rPr>
              <a:t> </a:t>
            </a:r>
            <a:r>
              <a:rPr sz="2300" spc="-145" dirty="0">
                <a:latin typeface="Trebuchet MS"/>
                <a:cs typeface="Trebuchet MS"/>
              </a:rPr>
              <a:t>simpangan</a:t>
            </a:r>
            <a:r>
              <a:rPr sz="2300" spc="-60" dirty="0">
                <a:latin typeface="Trebuchet MS"/>
                <a:cs typeface="Trebuchet MS"/>
              </a:rPr>
              <a:t> </a:t>
            </a:r>
            <a:r>
              <a:rPr sz="2300" spc="-130" dirty="0">
                <a:latin typeface="Trebuchet MS"/>
                <a:cs typeface="Trebuchet MS"/>
              </a:rPr>
              <a:t>baku</a:t>
            </a:r>
            <a:r>
              <a:rPr sz="2300" spc="-60" dirty="0">
                <a:latin typeface="Trebuchet MS"/>
                <a:cs typeface="Trebuchet MS"/>
              </a:rPr>
              <a:t> </a:t>
            </a:r>
            <a:r>
              <a:rPr sz="2300" spc="-35" dirty="0">
                <a:latin typeface="Trebuchet MS"/>
                <a:cs typeface="Trebuchet MS"/>
              </a:rPr>
              <a:t>r</a:t>
            </a:r>
            <a:r>
              <a:rPr sz="2300" spc="-190" dirty="0">
                <a:latin typeface="Trebuchet MS"/>
                <a:cs typeface="Trebuchet MS"/>
              </a:rPr>
              <a:t>elatif</a:t>
            </a:r>
            <a:r>
              <a:rPr sz="2300" spc="-70" dirty="0">
                <a:latin typeface="Trebuchet MS"/>
                <a:cs typeface="Trebuchet MS"/>
              </a:rPr>
              <a:t> </a:t>
            </a:r>
            <a:r>
              <a:rPr sz="2300" spc="-120" dirty="0">
                <a:latin typeface="Trebuchet MS"/>
                <a:cs typeface="Trebuchet MS"/>
              </a:rPr>
              <a:t>dari</a:t>
            </a:r>
            <a:r>
              <a:rPr sz="2300" spc="-55" dirty="0">
                <a:latin typeface="Trebuchet MS"/>
                <a:cs typeface="Trebuchet MS"/>
              </a:rPr>
              <a:t> </a:t>
            </a:r>
            <a:r>
              <a:rPr sz="2300" spc="-90" dirty="0">
                <a:latin typeface="Trebuchet MS"/>
                <a:cs typeface="Trebuchet MS"/>
              </a:rPr>
              <a:t>se</a:t>
            </a:r>
            <a:r>
              <a:rPr sz="2300" spc="-180" dirty="0">
                <a:latin typeface="Trebuchet MS"/>
                <a:cs typeface="Trebuchet MS"/>
              </a:rPr>
              <a:t>m</a:t>
            </a:r>
            <a:r>
              <a:rPr sz="2300" spc="-130" dirty="0">
                <a:latin typeface="Trebuchet MS"/>
                <a:cs typeface="Trebuchet MS"/>
              </a:rPr>
              <a:t>ua  </a:t>
            </a:r>
            <a:r>
              <a:rPr sz="2300" spc="-165" dirty="0">
                <a:latin typeface="Trebuchet MS"/>
                <a:cs typeface="Trebuchet MS"/>
              </a:rPr>
              <a:t>pengujian</a:t>
            </a:r>
            <a:endParaRPr sz="2300">
              <a:latin typeface="Trebuchet MS"/>
              <a:cs typeface="Trebuchet MS"/>
            </a:endParaRPr>
          </a:p>
          <a:p>
            <a:pPr marL="92075">
              <a:lnSpc>
                <a:spcPct val="100000"/>
              </a:lnSpc>
            </a:pPr>
            <a:r>
              <a:rPr sz="2300" spc="-105" dirty="0">
                <a:latin typeface="Trebuchet MS"/>
                <a:cs typeface="Trebuchet MS"/>
              </a:rPr>
              <a:t>n</a:t>
            </a:r>
            <a:r>
              <a:rPr sz="2300" spc="-55" dirty="0">
                <a:latin typeface="Trebuchet MS"/>
                <a:cs typeface="Trebuchet MS"/>
              </a:rPr>
              <a:t> </a:t>
            </a:r>
            <a:r>
              <a:rPr sz="2300" spc="135" dirty="0">
                <a:latin typeface="Trebuchet MS"/>
                <a:cs typeface="Trebuchet MS"/>
              </a:rPr>
              <a:t>=</a:t>
            </a:r>
            <a:r>
              <a:rPr sz="2300" spc="-65" dirty="0">
                <a:latin typeface="Trebuchet MS"/>
                <a:cs typeface="Trebuchet MS"/>
              </a:rPr>
              <a:t> </a:t>
            </a:r>
            <a:r>
              <a:rPr sz="2300" spc="-185" dirty="0">
                <a:latin typeface="Trebuchet MS"/>
                <a:cs typeface="Trebuchet MS"/>
              </a:rPr>
              <a:t>jumla</a:t>
            </a:r>
            <a:r>
              <a:rPr sz="2300" spc="-190" dirty="0">
                <a:latin typeface="Trebuchet MS"/>
                <a:cs typeface="Trebuchet MS"/>
              </a:rPr>
              <a:t>h</a:t>
            </a:r>
            <a:r>
              <a:rPr sz="2300" spc="-65" dirty="0">
                <a:latin typeface="Trebuchet MS"/>
                <a:cs typeface="Trebuchet MS"/>
              </a:rPr>
              <a:t> </a:t>
            </a:r>
            <a:r>
              <a:rPr sz="2300" spc="-145" dirty="0">
                <a:latin typeface="Trebuchet MS"/>
                <a:cs typeface="Trebuchet MS"/>
              </a:rPr>
              <a:t>sampel</a:t>
            </a:r>
            <a:r>
              <a:rPr sz="2300" spc="-75" dirty="0">
                <a:latin typeface="Trebuchet MS"/>
                <a:cs typeface="Trebuchet MS"/>
              </a:rPr>
              <a:t> </a:t>
            </a:r>
            <a:r>
              <a:rPr sz="2300" spc="-160" dirty="0">
                <a:latin typeface="Trebuchet MS"/>
                <a:cs typeface="Trebuchet MS"/>
              </a:rPr>
              <a:t>yang</a:t>
            </a:r>
            <a:r>
              <a:rPr sz="2300" spc="-45" dirty="0">
                <a:latin typeface="Trebuchet MS"/>
                <a:cs typeface="Trebuchet MS"/>
              </a:rPr>
              <a:t> </a:t>
            </a:r>
            <a:r>
              <a:rPr sz="2300" spc="-140" dirty="0">
                <a:latin typeface="Trebuchet MS"/>
                <a:cs typeface="Trebuchet MS"/>
              </a:rPr>
              <a:t>dianalisis</a:t>
            </a:r>
            <a:endParaRPr sz="23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12607" y="338327"/>
            <a:ext cx="3935095" cy="221615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6830" rIns="0" bIns="0" rtlCol="0">
            <a:spAutoFit/>
          </a:bodyPr>
          <a:lstStyle/>
          <a:p>
            <a:pPr marL="92710" marR="329565">
              <a:lnSpc>
                <a:spcPct val="100000"/>
              </a:lnSpc>
              <a:spcBef>
                <a:spcPts val="290"/>
              </a:spcBef>
            </a:pPr>
            <a:r>
              <a:rPr sz="2300" dirty="0">
                <a:solidFill>
                  <a:srgbClr val="001F5F"/>
                </a:solidFill>
                <a:latin typeface="Microsoft Sans Serif"/>
                <a:cs typeface="Microsoft Sans Serif"/>
              </a:rPr>
              <a:t>Harga </a:t>
            </a:r>
            <a:r>
              <a:rPr sz="23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selisih </a:t>
            </a:r>
            <a:r>
              <a:rPr sz="2300" dirty="0">
                <a:solidFill>
                  <a:srgbClr val="001F5F"/>
                </a:solidFill>
                <a:latin typeface="Microsoft Sans Serif"/>
                <a:cs typeface="Microsoft Sans Serif"/>
              </a:rPr>
              <a:t>kadar pada </a:t>
            </a:r>
            <a:r>
              <a:rPr sz="2300" spc="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berbagai </a:t>
            </a:r>
            <a:r>
              <a:rPr sz="2300" dirty="0">
                <a:solidFill>
                  <a:srgbClr val="001F5F"/>
                </a:solidFill>
                <a:latin typeface="Microsoft Sans Serif"/>
                <a:cs typeface="Microsoft Sans Serif"/>
              </a:rPr>
              <a:t>penentuan </a:t>
            </a:r>
            <a:r>
              <a:rPr sz="23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(Xd) </a:t>
            </a:r>
            <a:r>
              <a:rPr sz="2300" dirty="0">
                <a:solidFill>
                  <a:srgbClr val="001F5F"/>
                </a:solidFill>
                <a:latin typeface="Microsoft Sans Serif"/>
                <a:cs typeface="Microsoft Sans Serif"/>
              </a:rPr>
              <a:t> harus</a:t>
            </a:r>
            <a:r>
              <a:rPr sz="2300" spc="-2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maksimal</a:t>
            </a:r>
            <a:r>
              <a:rPr sz="2300" spc="-1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1F5F"/>
                </a:solidFill>
                <a:latin typeface="Microsoft Sans Serif"/>
                <a:cs typeface="Microsoft Sans Serif"/>
              </a:rPr>
              <a:t>5%. Harga </a:t>
            </a:r>
            <a:r>
              <a:rPr sz="2300" spc="-6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1F5F"/>
                </a:solidFill>
                <a:latin typeface="Microsoft Sans Serif"/>
                <a:cs typeface="Microsoft Sans Serif"/>
              </a:rPr>
              <a:t>rata-rata</a:t>
            </a:r>
            <a:r>
              <a:rPr sz="2300" spc="-2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selisih</a:t>
            </a:r>
            <a:endParaRPr sz="2300">
              <a:latin typeface="Microsoft Sans Serif"/>
              <a:cs typeface="Microsoft Sans Serif"/>
            </a:endParaRPr>
          </a:p>
          <a:p>
            <a:pPr marL="92710" marR="347345">
              <a:lnSpc>
                <a:spcPct val="100000"/>
              </a:lnSpc>
              <a:spcBef>
                <a:spcPts val="5"/>
              </a:spcBef>
            </a:pPr>
            <a:r>
              <a:rPr sz="2300" dirty="0">
                <a:solidFill>
                  <a:srgbClr val="001F5F"/>
                </a:solidFill>
                <a:latin typeface="Microsoft Sans Serif"/>
                <a:cs typeface="Microsoft Sans Serif"/>
              </a:rPr>
              <a:t>secara</a:t>
            </a:r>
            <a:r>
              <a:rPr sz="23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statistik </a:t>
            </a:r>
            <a:r>
              <a:rPr sz="2300" dirty="0">
                <a:solidFill>
                  <a:srgbClr val="001F5F"/>
                </a:solidFill>
                <a:latin typeface="Microsoft Sans Serif"/>
                <a:cs typeface="Microsoft Sans Serif"/>
              </a:rPr>
              <a:t>harus</a:t>
            </a:r>
            <a:r>
              <a:rPr sz="2300" spc="-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1F5F"/>
                </a:solidFill>
                <a:latin typeface="Microsoft Sans Serif"/>
                <a:cs typeface="Microsoft Sans Serif"/>
              </a:rPr>
              <a:t>1,5% </a:t>
            </a:r>
            <a:r>
              <a:rPr sz="2300" spc="-6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1F5F"/>
                </a:solidFill>
                <a:latin typeface="Microsoft Sans Serif"/>
                <a:cs typeface="Microsoft Sans Serif"/>
              </a:rPr>
              <a:t>atau kurang.</a:t>
            </a:r>
            <a:endParaRPr sz="23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06511" y="5897879"/>
            <a:ext cx="3941445" cy="80010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429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70"/>
              </a:spcBef>
            </a:pPr>
            <a:r>
              <a:rPr sz="2300" dirty="0">
                <a:latin typeface="Trebuchet MS"/>
                <a:cs typeface="Trebuchet MS"/>
              </a:rPr>
              <a:t>x</a:t>
            </a:r>
            <a:r>
              <a:rPr sz="2300" spc="-55" dirty="0">
                <a:latin typeface="Trebuchet MS"/>
                <a:cs typeface="Trebuchet MS"/>
              </a:rPr>
              <a:t> </a:t>
            </a:r>
            <a:r>
              <a:rPr sz="2300" spc="140" dirty="0">
                <a:latin typeface="Trebuchet MS"/>
                <a:cs typeface="Trebuchet MS"/>
              </a:rPr>
              <a:t>=</a:t>
            </a:r>
            <a:r>
              <a:rPr sz="2300" spc="-70" dirty="0">
                <a:latin typeface="Trebuchet MS"/>
                <a:cs typeface="Trebuchet MS"/>
              </a:rPr>
              <a:t> </a:t>
            </a:r>
            <a:r>
              <a:rPr sz="2300" spc="-140" dirty="0">
                <a:latin typeface="Trebuchet MS"/>
                <a:cs typeface="Trebuchet MS"/>
              </a:rPr>
              <a:t>hasil</a:t>
            </a:r>
            <a:r>
              <a:rPr sz="2300" spc="-75" dirty="0">
                <a:latin typeface="Trebuchet MS"/>
                <a:cs typeface="Trebuchet MS"/>
              </a:rPr>
              <a:t> </a:t>
            </a:r>
            <a:r>
              <a:rPr sz="2300" spc="-155" dirty="0">
                <a:latin typeface="Trebuchet MS"/>
                <a:cs typeface="Trebuchet MS"/>
              </a:rPr>
              <a:t>pemba</a:t>
            </a:r>
            <a:r>
              <a:rPr sz="2300" spc="-140" dirty="0">
                <a:latin typeface="Trebuchet MS"/>
                <a:cs typeface="Trebuchet MS"/>
              </a:rPr>
              <a:t>c</a:t>
            </a:r>
            <a:r>
              <a:rPr sz="2300" spc="-185" dirty="0">
                <a:latin typeface="Trebuchet MS"/>
                <a:cs typeface="Trebuchet MS"/>
              </a:rPr>
              <a:t>aan</a:t>
            </a:r>
            <a:r>
              <a:rPr sz="2300" spc="-50" dirty="0">
                <a:latin typeface="Trebuchet MS"/>
                <a:cs typeface="Trebuchet MS"/>
              </a:rPr>
              <a:t> </a:t>
            </a:r>
            <a:r>
              <a:rPr sz="2300" spc="-140" dirty="0">
                <a:latin typeface="Trebuchet MS"/>
                <a:cs typeface="Trebuchet MS"/>
              </a:rPr>
              <a:t>rat</a:t>
            </a:r>
            <a:r>
              <a:rPr sz="2300" spc="-170" dirty="0">
                <a:latin typeface="Trebuchet MS"/>
                <a:cs typeface="Trebuchet MS"/>
              </a:rPr>
              <a:t>a</a:t>
            </a:r>
            <a:r>
              <a:rPr sz="2300" spc="-100" dirty="0">
                <a:latin typeface="Trebuchet MS"/>
                <a:cs typeface="Trebuchet MS"/>
              </a:rPr>
              <a:t>-</a:t>
            </a:r>
            <a:r>
              <a:rPr sz="2300" spc="-145" dirty="0">
                <a:latin typeface="Trebuchet MS"/>
                <a:cs typeface="Trebuchet MS"/>
              </a:rPr>
              <a:t>rata</a:t>
            </a:r>
            <a:endParaRPr sz="2300">
              <a:latin typeface="Trebuchet MS"/>
              <a:cs typeface="Trebuchet MS"/>
            </a:endParaRPr>
          </a:p>
          <a:p>
            <a:pPr marL="92075">
              <a:lnSpc>
                <a:spcPct val="100000"/>
              </a:lnSpc>
              <a:spcBef>
                <a:spcPts val="5"/>
              </a:spcBef>
            </a:pPr>
            <a:r>
              <a:rPr sz="2300" spc="130" dirty="0">
                <a:latin typeface="Trebuchet MS"/>
                <a:cs typeface="Trebuchet MS"/>
              </a:rPr>
              <a:t>SD</a:t>
            </a:r>
            <a:r>
              <a:rPr sz="2300" spc="-70" dirty="0">
                <a:latin typeface="Trebuchet MS"/>
                <a:cs typeface="Trebuchet MS"/>
              </a:rPr>
              <a:t> </a:t>
            </a:r>
            <a:r>
              <a:rPr sz="2300" spc="135" dirty="0">
                <a:latin typeface="Trebuchet MS"/>
                <a:cs typeface="Trebuchet MS"/>
              </a:rPr>
              <a:t>=</a:t>
            </a:r>
            <a:r>
              <a:rPr sz="2300" spc="-60" dirty="0">
                <a:latin typeface="Trebuchet MS"/>
                <a:cs typeface="Trebuchet MS"/>
              </a:rPr>
              <a:t> </a:t>
            </a:r>
            <a:r>
              <a:rPr sz="2300" spc="-145" dirty="0">
                <a:latin typeface="Trebuchet MS"/>
                <a:cs typeface="Trebuchet MS"/>
              </a:rPr>
              <a:t>simpangan</a:t>
            </a:r>
            <a:r>
              <a:rPr sz="2300" spc="-60" dirty="0">
                <a:latin typeface="Trebuchet MS"/>
                <a:cs typeface="Trebuchet MS"/>
              </a:rPr>
              <a:t> </a:t>
            </a:r>
            <a:r>
              <a:rPr sz="2300" spc="-130" dirty="0">
                <a:latin typeface="Trebuchet MS"/>
                <a:cs typeface="Trebuchet MS"/>
              </a:rPr>
              <a:t>baku</a:t>
            </a:r>
            <a:endParaRPr sz="23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6652" y="813816"/>
            <a:ext cx="8552688" cy="523036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4068" y="335279"/>
            <a:ext cx="11047730" cy="4688205"/>
          </a:xfrm>
          <a:custGeom>
            <a:avLst/>
            <a:gdLst/>
            <a:ahLst/>
            <a:cxnLst/>
            <a:rect l="l" t="t" r="r" b="b"/>
            <a:pathLst>
              <a:path w="11047730" h="4688205">
                <a:moveTo>
                  <a:pt x="11047476" y="0"/>
                </a:moveTo>
                <a:lnTo>
                  <a:pt x="0" y="0"/>
                </a:lnTo>
                <a:lnTo>
                  <a:pt x="0" y="4687824"/>
                </a:lnTo>
                <a:lnTo>
                  <a:pt x="11047476" y="4687824"/>
                </a:lnTo>
                <a:lnTo>
                  <a:pt x="110474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22808" y="352171"/>
            <a:ext cx="10654030" cy="17265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000000"/>
                </a:solidFill>
              </a:rPr>
              <a:t>Keterbatasan</a:t>
            </a:r>
            <a:r>
              <a:rPr sz="3600" spc="-45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Metode-Metode</a:t>
            </a:r>
            <a:r>
              <a:rPr sz="3600" spc="-140" dirty="0">
                <a:solidFill>
                  <a:srgbClr val="000000"/>
                </a:solidFill>
              </a:rPr>
              <a:t> </a:t>
            </a:r>
            <a:r>
              <a:rPr sz="3600" spc="-5" dirty="0">
                <a:solidFill>
                  <a:srgbClr val="000000"/>
                </a:solidFill>
              </a:rPr>
              <a:t>Analisis</a:t>
            </a:r>
            <a:r>
              <a:rPr sz="3600" spc="-25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Kuantitatif</a:t>
            </a:r>
            <a:endParaRPr sz="3600"/>
          </a:p>
          <a:p>
            <a:pPr marL="12700" marR="193040">
              <a:lnSpc>
                <a:spcPct val="150000"/>
              </a:lnSpc>
              <a:spcBef>
                <a:spcPts val="434"/>
              </a:spcBef>
            </a:pPr>
            <a:r>
              <a:rPr sz="2400" b="0" dirty="0">
                <a:solidFill>
                  <a:srgbClr val="000000"/>
                </a:solidFill>
                <a:latin typeface="Microsoft Sans Serif"/>
                <a:cs typeface="Microsoft Sans Serif"/>
              </a:rPr>
              <a:t>Faktor-faktor</a:t>
            </a:r>
            <a:r>
              <a:rPr sz="2400" b="0" spc="2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400" b="0" spc="-5" dirty="0">
                <a:solidFill>
                  <a:srgbClr val="000000"/>
                </a:solidFill>
                <a:latin typeface="Microsoft Sans Serif"/>
                <a:cs typeface="Microsoft Sans Serif"/>
              </a:rPr>
              <a:t>yang</a:t>
            </a:r>
            <a:r>
              <a:rPr sz="2400" b="0" spc="4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400" b="0" spc="-5" dirty="0">
                <a:solidFill>
                  <a:srgbClr val="000000"/>
                </a:solidFill>
                <a:latin typeface="Microsoft Sans Serif"/>
                <a:cs typeface="Microsoft Sans Serif"/>
              </a:rPr>
              <a:t>mempengaruhi</a:t>
            </a:r>
            <a:r>
              <a:rPr sz="2400" b="0" spc="8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400" b="0" spc="-5" dirty="0">
                <a:solidFill>
                  <a:srgbClr val="000000"/>
                </a:solidFill>
                <a:latin typeface="Microsoft Sans Serif"/>
                <a:cs typeface="Microsoft Sans Serif"/>
              </a:rPr>
              <a:t>keterbatasan</a:t>
            </a:r>
            <a:r>
              <a:rPr sz="2400" b="0" spc="4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400" b="0" spc="-5" dirty="0">
                <a:solidFill>
                  <a:srgbClr val="000000"/>
                </a:solidFill>
                <a:latin typeface="Microsoft Sans Serif"/>
                <a:cs typeface="Microsoft Sans Serif"/>
              </a:rPr>
              <a:t>dari</a:t>
            </a:r>
            <a:r>
              <a:rPr sz="2400" b="0" spc="5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400" b="0" spc="-5" dirty="0">
                <a:solidFill>
                  <a:srgbClr val="000000"/>
                </a:solidFill>
                <a:latin typeface="Microsoft Sans Serif"/>
                <a:cs typeface="Microsoft Sans Serif"/>
              </a:rPr>
              <a:t>metode-metode</a:t>
            </a:r>
            <a:r>
              <a:rPr sz="2400" b="0" spc="4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400" b="0" spc="-10" dirty="0">
                <a:solidFill>
                  <a:srgbClr val="000000"/>
                </a:solidFill>
                <a:latin typeface="Microsoft Sans Serif"/>
                <a:cs typeface="Microsoft Sans Serif"/>
              </a:rPr>
              <a:t>analisis, </a:t>
            </a:r>
            <a:r>
              <a:rPr sz="2400" b="0" spc="-62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400" b="0" spc="-5" dirty="0">
                <a:solidFill>
                  <a:srgbClr val="000000"/>
                </a:solidFill>
                <a:latin typeface="Microsoft Sans Serif"/>
                <a:cs typeface="Microsoft Sans Serif"/>
              </a:rPr>
              <a:t>yaitu: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0008" y="2785109"/>
            <a:ext cx="6502400" cy="2152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SzPct val="41666"/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Ketepatan/Kecermatan/</a:t>
            </a:r>
            <a:r>
              <a:rPr sz="2400" i="1" spc="-5" dirty="0">
                <a:latin typeface="Arial"/>
                <a:cs typeface="Arial"/>
              </a:rPr>
              <a:t>Accuracy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739"/>
              </a:spcBef>
              <a:buSzPct val="41666"/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Ketelitian/Keseksamaan/</a:t>
            </a:r>
            <a:r>
              <a:rPr sz="2400" i="1" spc="-5" dirty="0">
                <a:latin typeface="Arial"/>
                <a:cs typeface="Arial"/>
              </a:rPr>
              <a:t>Precision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739"/>
              </a:spcBef>
              <a:buSzPct val="41666"/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Sumber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kesalahan/Galat</a:t>
            </a:r>
            <a:endParaRPr sz="24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1739"/>
              </a:spcBef>
              <a:buSzPct val="41666"/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Ilmu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kimia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yang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terlibat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dalam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proses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analisis</a:t>
            </a:r>
            <a:endParaRPr sz="2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5112" y="396239"/>
            <a:ext cx="10963910" cy="6461760"/>
          </a:xfrm>
          <a:custGeom>
            <a:avLst/>
            <a:gdLst/>
            <a:ahLst/>
            <a:cxnLst/>
            <a:rect l="l" t="t" r="r" b="b"/>
            <a:pathLst>
              <a:path w="10963910" h="6461759">
                <a:moveTo>
                  <a:pt x="10963656" y="0"/>
                </a:moveTo>
                <a:lnTo>
                  <a:pt x="0" y="0"/>
                </a:lnTo>
                <a:lnTo>
                  <a:pt x="0" y="6461757"/>
                </a:lnTo>
                <a:lnTo>
                  <a:pt x="10963656" y="6461757"/>
                </a:lnTo>
                <a:lnTo>
                  <a:pt x="109636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94766" y="545338"/>
            <a:ext cx="499491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/>
              <a:t>Keseksamaan/Presisi/Precision</a:t>
            </a:r>
            <a:endParaRPr sz="2600"/>
          </a:p>
        </p:txBody>
      </p:sp>
      <p:sp>
        <p:nvSpPr>
          <p:cNvPr id="4" name="object 4"/>
          <p:cNvSpPr txBox="1"/>
          <p:nvPr/>
        </p:nvSpPr>
        <p:spPr>
          <a:xfrm>
            <a:off x="594766" y="951818"/>
            <a:ext cx="10739755" cy="58102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50000"/>
              </a:lnSpc>
              <a:spcBef>
                <a:spcPts val="95"/>
              </a:spcBef>
              <a:buFont typeface="Wingdings"/>
              <a:buChar char=""/>
              <a:tabLst>
                <a:tab pos="355600" algn="l"/>
              </a:tabLst>
            </a:pP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Definisi: </a:t>
            </a:r>
            <a:r>
              <a:rPr sz="2300" dirty="0">
                <a:latin typeface="Microsoft Sans Serif"/>
                <a:cs typeface="Microsoft Sans Serif"/>
              </a:rPr>
              <a:t>Keseksamaan adalah ukuran yang </a:t>
            </a:r>
            <a:r>
              <a:rPr sz="2300" spc="-5" dirty="0">
                <a:latin typeface="Microsoft Sans Serif"/>
                <a:cs typeface="Microsoft Sans Serif"/>
              </a:rPr>
              <a:t>menunjukkan </a:t>
            </a:r>
            <a:r>
              <a:rPr sz="2300" dirty="0">
                <a:latin typeface="Microsoft Sans Serif"/>
                <a:cs typeface="Microsoft Sans Serif"/>
              </a:rPr>
              <a:t>derajat </a:t>
            </a:r>
            <a:r>
              <a:rPr sz="2300" spc="-5" dirty="0">
                <a:latin typeface="Microsoft Sans Serif"/>
                <a:cs typeface="Microsoft Sans Serif"/>
              </a:rPr>
              <a:t>kesesuaian </a:t>
            </a:r>
            <a:r>
              <a:rPr sz="2300" dirty="0">
                <a:latin typeface="Microsoft Sans Serif"/>
                <a:cs typeface="Microsoft Sans Serif"/>
              </a:rPr>
              <a:t> antara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hasil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10" dirty="0">
                <a:latin typeface="Microsoft Sans Serif"/>
                <a:cs typeface="Microsoft Sans Serif"/>
              </a:rPr>
              <a:t>uji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individual,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diukur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spc="-10" dirty="0">
                <a:latin typeface="Microsoft Sans Serif"/>
                <a:cs typeface="Microsoft Sans Serif"/>
              </a:rPr>
              <a:t>melalui </a:t>
            </a:r>
            <a:r>
              <a:rPr sz="2300" spc="-5" dirty="0">
                <a:latin typeface="Microsoft Sans Serif"/>
                <a:cs typeface="Microsoft Sans Serif"/>
              </a:rPr>
              <a:t>penyebaran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hasil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individual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dari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rata- 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rata </a:t>
            </a:r>
            <a:r>
              <a:rPr sz="2300" spc="-5" dirty="0">
                <a:latin typeface="Microsoft Sans Serif"/>
                <a:cs typeface="Microsoft Sans Serif"/>
              </a:rPr>
              <a:t>jika </a:t>
            </a:r>
            <a:r>
              <a:rPr sz="2300" dirty="0">
                <a:latin typeface="Microsoft Sans Serif"/>
                <a:cs typeface="Microsoft Sans Serif"/>
              </a:rPr>
              <a:t>prosedur diterapkan secara berulang pada </a:t>
            </a:r>
            <a:r>
              <a:rPr sz="2300" spc="-5" dirty="0">
                <a:latin typeface="Microsoft Sans Serif"/>
                <a:cs typeface="Microsoft Sans Serif"/>
              </a:rPr>
              <a:t>sampel-sampel </a:t>
            </a:r>
            <a:r>
              <a:rPr sz="2300" dirty="0">
                <a:latin typeface="Microsoft Sans Serif"/>
                <a:cs typeface="Microsoft Sans Serif"/>
              </a:rPr>
              <a:t>yang </a:t>
            </a:r>
            <a:r>
              <a:rPr sz="2300" spc="-5" dirty="0">
                <a:latin typeface="Microsoft Sans Serif"/>
                <a:cs typeface="Microsoft Sans Serif"/>
              </a:rPr>
              <a:t>diambil </a:t>
            </a:r>
            <a:r>
              <a:rPr sz="2300" spc="-60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dari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campuran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homogen.</a:t>
            </a:r>
            <a:endParaRPr sz="2300">
              <a:latin typeface="Microsoft Sans Serif"/>
              <a:cs typeface="Microsoft Sans Serif"/>
            </a:endParaRPr>
          </a:p>
          <a:p>
            <a:pPr marL="354965" marR="163830" indent="-342900">
              <a:lnSpc>
                <a:spcPct val="15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300" dirty="0">
                <a:latin typeface="Microsoft Sans Serif"/>
                <a:cs typeface="Microsoft Sans Serif"/>
              </a:rPr>
              <a:t>Semakin</a:t>
            </a:r>
            <a:r>
              <a:rPr sz="2300" spc="-5" dirty="0">
                <a:latin typeface="Microsoft Sans Serif"/>
                <a:cs typeface="Microsoft Sans Serif"/>
              </a:rPr>
              <a:t> kecil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standar</a:t>
            </a:r>
            <a:r>
              <a:rPr sz="2300" spc="-5" dirty="0">
                <a:latin typeface="Microsoft Sans Serif"/>
                <a:cs typeface="Microsoft Sans Serif"/>
              </a:rPr>
              <a:t> deviasi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hasil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pengukuran,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semakin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kecil</a:t>
            </a:r>
            <a:r>
              <a:rPr sz="2300" spc="3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perbedaan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hasil </a:t>
            </a:r>
            <a:r>
              <a:rPr sz="2300" spc="-59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masing-masing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pengukuran</a:t>
            </a:r>
            <a:r>
              <a:rPr sz="2300" spc="2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(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diulang </a:t>
            </a:r>
            <a:r>
              <a:rPr sz="2300" dirty="0">
                <a:latin typeface="Microsoft Sans Serif"/>
                <a:cs typeface="Microsoft Sans Serif"/>
              </a:rPr>
              <a:t>)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,</a:t>
            </a:r>
            <a:r>
              <a:rPr sz="2300" spc="3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maka semakin</a:t>
            </a:r>
            <a:r>
              <a:rPr sz="2300" spc="-10" dirty="0">
                <a:latin typeface="Microsoft Sans Serif"/>
                <a:cs typeface="Microsoft Sans Serif"/>
              </a:rPr>
              <a:t> teliti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proses 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pengukuran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tersebut.</a:t>
            </a:r>
            <a:endParaRPr sz="23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1380"/>
              </a:spcBef>
              <a:buFont typeface="Wingdings"/>
              <a:buChar char=""/>
              <a:tabLst>
                <a:tab pos="355600" algn="l"/>
                <a:tab pos="1732914" algn="l"/>
              </a:tabLst>
            </a:pP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Ekspresi	</a:t>
            </a:r>
            <a:r>
              <a:rPr sz="2300" dirty="0">
                <a:latin typeface="Microsoft Sans Serif"/>
                <a:cs typeface="Microsoft Sans Serif"/>
              </a:rPr>
              <a:t>Dinyatakan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sebagai:</a:t>
            </a:r>
            <a:endParaRPr sz="2300">
              <a:latin typeface="Microsoft Sans Serif"/>
              <a:cs typeface="Microsoft Sans Serif"/>
            </a:endParaRPr>
          </a:p>
          <a:p>
            <a:pPr marL="195580" indent="-182880">
              <a:lnSpc>
                <a:spcPct val="100000"/>
              </a:lnSpc>
              <a:spcBef>
                <a:spcPts val="1380"/>
              </a:spcBef>
              <a:buChar char="•"/>
              <a:tabLst>
                <a:tab pos="195580" algn="l"/>
              </a:tabLst>
            </a:pPr>
            <a:r>
              <a:rPr sz="2300" spc="-5" dirty="0">
                <a:latin typeface="Microsoft Sans Serif"/>
                <a:cs typeface="Microsoft Sans Serif"/>
              </a:rPr>
              <a:t>Simpangan</a:t>
            </a:r>
            <a:r>
              <a:rPr sz="2300" spc="-3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baku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(SD)</a:t>
            </a:r>
            <a:endParaRPr sz="2300">
              <a:latin typeface="Microsoft Sans Serif"/>
              <a:cs typeface="Microsoft Sans Serif"/>
            </a:endParaRPr>
          </a:p>
          <a:p>
            <a:pPr marL="195580" indent="-182880">
              <a:lnSpc>
                <a:spcPct val="100000"/>
              </a:lnSpc>
              <a:spcBef>
                <a:spcPts val="1380"/>
              </a:spcBef>
              <a:buChar char="•"/>
              <a:tabLst>
                <a:tab pos="195580" algn="l"/>
              </a:tabLst>
            </a:pPr>
            <a:r>
              <a:rPr sz="2300" spc="-5" dirty="0">
                <a:latin typeface="Microsoft Sans Serif"/>
                <a:cs typeface="Microsoft Sans Serif"/>
              </a:rPr>
              <a:t>Simpangan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baku</a:t>
            </a:r>
            <a:r>
              <a:rPr sz="2300" spc="-5" dirty="0">
                <a:latin typeface="Microsoft Sans Serif"/>
                <a:cs typeface="Microsoft Sans Serif"/>
              </a:rPr>
              <a:t> relatif </a:t>
            </a:r>
            <a:r>
              <a:rPr sz="2300" dirty="0">
                <a:latin typeface="Microsoft Sans Serif"/>
                <a:cs typeface="Microsoft Sans Serif"/>
              </a:rPr>
              <a:t>(RSD)</a:t>
            </a:r>
            <a:endParaRPr sz="2300">
              <a:latin typeface="Microsoft Sans Serif"/>
              <a:cs typeface="Microsoft Sans Serif"/>
            </a:endParaRPr>
          </a:p>
          <a:p>
            <a:pPr marL="195580" indent="-182880">
              <a:lnSpc>
                <a:spcPct val="100000"/>
              </a:lnSpc>
              <a:spcBef>
                <a:spcPts val="1385"/>
              </a:spcBef>
              <a:buChar char="•"/>
              <a:tabLst>
                <a:tab pos="195580" algn="l"/>
              </a:tabLst>
            </a:pPr>
            <a:r>
              <a:rPr sz="2300" spc="-5" dirty="0">
                <a:latin typeface="Microsoft Sans Serif"/>
                <a:cs typeface="Microsoft Sans Serif"/>
              </a:rPr>
              <a:t>Koefisien</a:t>
            </a:r>
            <a:r>
              <a:rPr sz="2300" spc="-3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variansi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(KV)</a:t>
            </a:r>
            <a:endParaRPr sz="23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0979" y="242315"/>
            <a:ext cx="6207760" cy="5404485"/>
          </a:xfrm>
          <a:custGeom>
            <a:avLst/>
            <a:gdLst/>
            <a:ahLst/>
            <a:cxnLst/>
            <a:rect l="l" t="t" r="r" b="b"/>
            <a:pathLst>
              <a:path w="6207760" h="5404485">
                <a:moveTo>
                  <a:pt x="6207252" y="0"/>
                </a:moveTo>
                <a:lnTo>
                  <a:pt x="0" y="0"/>
                </a:lnTo>
                <a:lnTo>
                  <a:pt x="0" y="5404104"/>
                </a:lnTo>
                <a:lnTo>
                  <a:pt x="6207252" y="5404104"/>
                </a:lnTo>
                <a:lnTo>
                  <a:pt x="62072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9110" y="390525"/>
            <a:ext cx="499491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/>
              <a:t>Keseksamaan/Presisi/Precision</a:t>
            </a:r>
            <a:endParaRPr sz="2600"/>
          </a:p>
        </p:txBody>
      </p:sp>
      <p:sp>
        <p:nvSpPr>
          <p:cNvPr id="4" name="object 4"/>
          <p:cNvSpPr txBox="1"/>
          <p:nvPr/>
        </p:nvSpPr>
        <p:spPr>
          <a:xfrm>
            <a:off x="299110" y="795711"/>
            <a:ext cx="6040755" cy="4759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34290" indent="-342900">
              <a:lnSpc>
                <a:spcPct val="150100"/>
              </a:lnSpc>
              <a:spcBef>
                <a:spcPts val="100"/>
              </a:spcBef>
              <a:buFont typeface="Wingdings"/>
              <a:buChar char=""/>
              <a:tabLst>
                <a:tab pos="355600" algn="l"/>
              </a:tabLst>
            </a:pPr>
            <a:r>
              <a:rPr sz="2300" dirty="0">
                <a:latin typeface="Microsoft Sans Serif"/>
                <a:cs typeface="Microsoft Sans Serif"/>
              </a:rPr>
              <a:t>Keseksamaan dapat </a:t>
            </a:r>
            <a:r>
              <a:rPr sz="2300" spc="-5" dirty="0">
                <a:latin typeface="Microsoft Sans Serif"/>
                <a:cs typeface="Microsoft Sans Serif"/>
              </a:rPr>
              <a:t>dinyatakan </a:t>
            </a:r>
            <a:r>
              <a:rPr sz="2300" dirty="0">
                <a:latin typeface="Microsoft Sans Serif"/>
                <a:cs typeface="Microsoft Sans Serif"/>
              </a:rPr>
              <a:t>sebagai 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keterulangan</a:t>
            </a:r>
            <a:r>
              <a:rPr sz="2300" spc="-3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(</a:t>
            </a:r>
            <a:r>
              <a:rPr sz="2300" i="1" dirty="0">
                <a:latin typeface="Arial"/>
                <a:cs typeface="Arial"/>
              </a:rPr>
              <a:t>repeatability</a:t>
            </a:r>
            <a:r>
              <a:rPr sz="2300" dirty="0">
                <a:latin typeface="Microsoft Sans Serif"/>
                <a:cs typeface="Microsoft Sans Serif"/>
              </a:rPr>
              <a:t>)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atau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ketertiruan </a:t>
            </a:r>
            <a:r>
              <a:rPr sz="2300" spc="-59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(</a:t>
            </a:r>
            <a:r>
              <a:rPr sz="2300" i="1" spc="-5" dirty="0">
                <a:latin typeface="Arial"/>
                <a:cs typeface="Arial"/>
              </a:rPr>
              <a:t>reproducibility).</a:t>
            </a:r>
            <a:endParaRPr sz="2300">
              <a:latin typeface="Arial"/>
              <a:cs typeface="Arial"/>
            </a:endParaRPr>
          </a:p>
          <a:p>
            <a:pPr marL="355600" marR="5080" indent="-342900">
              <a:lnSpc>
                <a:spcPct val="150000"/>
              </a:lnSpc>
              <a:buFont typeface="Wingdings"/>
              <a:buChar char=""/>
              <a:tabLst>
                <a:tab pos="355600" algn="l"/>
                <a:tab pos="4504055" algn="l"/>
              </a:tabLst>
            </a:pPr>
            <a:r>
              <a:rPr sz="2300" b="1" spc="-5" dirty="0">
                <a:latin typeface="Arial"/>
                <a:cs typeface="Arial"/>
              </a:rPr>
              <a:t>Keterulangan </a:t>
            </a:r>
            <a:r>
              <a:rPr sz="2300" dirty="0">
                <a:latin typeface="Microsoft Sans Serif"/>
                <a:cs typeface="Microsoft Sans Serif"/>
              </a:rPr>
              <a:t>: </a:t>
            </a:r>
            <a:r>
              <a:rPr sz="2300" spc="-5" dirty="0">
                <a:latin typeface="Microsoft Sans Serif"/>
                <a:cs typeface="Microsoft Sans Serif"/>
              </a:rPr>
              <a:t>Jika dilakukan </a:t>
            </a:r>
            <a:r>
              <a:rPr sz="2300" dirty="0">
                <a:latin typeface="Microsoft Sans Serif"/>
                <a:cs typeface="Microsoft Sans Serif"/>
              </a:rPr>
              <a:t>berulang </a:t>
            </a:r>
            <a:r>
              <a:rPr sz="2300" spc="-5" dirty="0">
                <a:latin typeface="Microsoft Sans Serif"/>
                <a:cs typeface="Microsoft Sans Serif"/>
              </a:rPr>
              <a:t>kali </a:t>
            </a:r>
            <a:r>
              <a:rPr sz="2300" spc="-60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oleh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analis,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interval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waktu,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dan	</a:t>
            </a:r>
            <a:r>
              <a:rPr sz="2300" spc="-5" dirty="0">
                <a:latin typeface="Microsoft Sans Serif"/>
                <a:cs typeface="Microsoft Sans Serif"/>
              </a:rPr>
              <a:t>kondisi </a:t>
            </a:r>
            <a:r>
              <a:rPr sz="2300" dirty="0">
                <a:latin typeface="Microsoft Sans Serif"/>
                <a:cs typeface="Microsoft Sans Serif"/>
              </a:rPr>
              <a:t> yang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sama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terhadap</a:t>
            </a:r>
            <a:r>
              <a:rPr sz="230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sampael</a:t>
            </a:r>
            <a:r>
              <a:rPr sz="2300" dirty="0">
                <a:latin typeface="Microsoft Sans Serif"/>
                <a:cs typeface="Microsoft Sans Serif"/>
              </a:rPr>
              <a:t> yang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identik.</a:t>
            </a:r>
            <a:endParaRPr sz="2300">
              <a:latin typeface="Microsoft Sans Serif"/>
              <a:cs typeface="Microsoft Sans Serif"/>
            </a:endParaRPr>
          </a:p>
          <a:p>
            <a:pPr marL="355600" marR="62230" indent="-342900">
              <a:lnSpc>
                <a:spcPct val="15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300" b="1" dirty="0">
                <a:latin typeface="Arial"/>
                <a:cs typeface="Arial"/>
              </a:rPr>
              <a:t>Ketertiruan : </a:t>
            </a:r>
            <a:r>
              <a:rPr sz="2300" spc="-5" dirty="0">
                <a:latin typeface="Microsoft Sans Serif"/>
                <a:cs typeface="Microsoft Sans Serif"/>
              </a:rPr>
              <a:t>Jika dilakukan berulang kali </a:t>
            </a:r>
            <a:r>
              <a:rPr sz="230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oleh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analis,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interval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waktu</a:t>
            </a:r>
            <a:r>
              <a:rPr sz="2300" spc="-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dan </a:t>
            </a:r>
            <a:r>
              <a:rPr sz="2300" spc="-5" dirty="0">
                <a:latin typeface="Microsoft Sans Serif"/>
                <a:cs typeface="Microsoft Sans Serif"/>
              </a:rPr>
              <a:t>kondisi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 </a:t>
            </a:r>
            <a:r>
              <a:rPr sz="2300" spc="-59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berbeda</a:t>
            </a:r>
            <a:r>
              <a:rPr sz="2300" spc="-3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terhadap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sampel</a:t>
            </a:r>
            <a:r>
              <a:rPr sz="2300" spc="-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identik.</a:t>
            </a:r>
            <a:endParaRPr sz="2300">
              <a:latin typeface="Microsoft Sans Serif"/>
              <a:cs typeface="Microsoft Sans Serif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01968" y="1312163"/>
            <a:ext cx="5472683" cy="3811524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0580" y="548640"/>
            <a:ext cx="9675876" cy="4713732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120" y="202692"/>
            <a:ext cx="11590020" cy="108966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0320" rIns="0" bIns="0" rtlCol="0">
            <a:spAutoFit/>
          </a:bodyPr>
          <a:lstStyle/>
          <a:p>
            <a:pPr marL="91440" marR="405130">
              <a:lnSpc>
                <a:spcPts val="4140"/>
              </a:lnSpc>
              <a:spcBef>
                <a:spcPts val="160"/>
              </a:spcBef>
            </a:pPr>
            <a:r>
              <a:rPr sz="2300" b="0" dirty="0">
                <a:solidFill>
                  <a:srgbClr val="000000"/>
                </a:solidFill>
                <a:latin typeface="Microsoft Sans Serif"/>
                <a:cs typeface="Microsoft Sans Serif"/>
              </a:rPr>
              <a:t>Ukuran</a:t>
            </a:r>
            <a:r>
              <a:rPr sz="2300" b="0" spc="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300" b="0" spc="-5" dirty="0">
                <a:solidFill>
                  <a:srgbClr val="000000"/>
                </a:solidFill>
                <a:latin typeface="Microsoft Sans Serif"/>
                <a:cs typeface="Microsoft Sans Serif"/>
              </a:rPr>
              <a:t>dari</a:t>
            </a:r>
            <a:r>
              <a:rPr sz="2300" b="0" spc="2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300" b="0" spc="-5" dirty="0">
                <a:solidFill>
                  <a:srgbClr val="000000"/>
                </a:solidFill>
                <a:latin typeface="Microsoft Sans Serif"/>
                <a:cs typeface="Microsoft Sans Serif"/>
              </a:rPr>
              <a:t>ketelitian</a:t>
            </a:r>
            <a:r>
              <a:rPr sz="2300" b="0" spc="-1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300" b="0" spc="-5" dirty="0">
                <a:solidFill>
                  <a:srgbClr val="000000"/>
                </a:solidFill>
                <a:latin typeface="Microsoft Sans Serif"/>
                <a:cs typeface="Microsoft Sans Serif"/>
              </a:rPr>
              <a:t>biasa</a:t>
            </a:r>
            <a:r>
              <a:rPr sz="2300" b="0" spc="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300" b="0" dirty="0">
                <a:solidFill>
                  <a:srgbClr val="000000"/>
                </a:solidFill>
                <a:latin typeface="Microsoft Sans Serif"/>
                <a:cs typeface="Microsoft Sans Serif"/>
              </a:rPr>
              <a:t>disebut</a:t>
            </a:r>
            <a:r>
              <a:rPr sz="2300" b="0" spc="-1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300" b="0" spc="-5" dirty="0">
                <a:solidFill>
                  <a:srgbClr val="000000"/>
                </a:solidFill>
                <a:latin typeface="Microsoft Sans Serif"/>
                <a:cs typeface="Microsoft Sans Serif"/>
              </a:rPr>
              <a:t>deviasi</a:t>
            </a:r>
            <a:r>
              <a:rPr sz="2300" b="0" spc="1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300" b="0" dirty="0">
                <a:solidFill>
                  <a:srgbClr val="000000"/>
                </a:solidFill>
                <a:latin typeface="Microsoft Sans Serif"/>
                <a:cs typeface="Microsoft Sans Serif"/>
              </a:rPr>
              <a:t>rata-rata</a:t>
            </a:r>
            <a:r>
              <a:rPr sz="2300" b="0" spc="-1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300" b="0" dirty="0">
                <a:solidFill>
                  <a:srgbClr val="000000"/>
                </a:solidFill>
                <a:latin typeface="Microsoft Sans Serif"/>
                <a:cs typeface="Microsoft Sans Serif"/>
              </a:rPr>
              <a:t>atau</a:t>
            </a:r>
            <a:r>
              <a:rPr sz="2300" b="0" spc="1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300" b="0" dirty="0">
                <a:solidFill>
                  <a:srgbClr val="000000"/>
                </a:solidFill>
                <a:latin typeface="Microsoft Sans Serif"/>
                <a:cs typeface="Microsoft Sans Serif"/>
              </a:rPr>
              <a:t>harga</a:t>
            </a:r>
            <a:r>
              <a:rPr sz="2300" b="0" spc="-5" dirty="0">
                <a:solidFill>
                  <a:srgbClr val="000000"/>
                </a:solidFill>
                <a:latin typeface="Microsoft Sans Serif"/>
                <a:cs typeface="Microsoft Sans Serif"/>
              </a:rPr>
              <a:t> koefisien</a:t>
            </a:r>
            <a:r>
              <a:rPr sz="2300" b="0" spc="-1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300" b="0" spc="-5" dirty="0">
                <a:solidFill>
                  <a:srgbClr val="000000"/>
                </a:solidFill>
                <a:latin typeface="Microsoft Sans Serif"/>
                <a:cs typeface="Microsoft Sans Serif"/>
              </a:rPr>
              <a:t>variasi</a:t>
            </a:r>
            <a:r>
              <a:rPr sz="2300" b="0" spc="2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300" b="0" dirty="0">
                <a:solidFill>
                  <a:srgbClr val="000000"/>
                </a:solidFill>
                <a:latin typeface="Microsoft Sans Serif"/>
                <a:cs typeface="Microsoft Sans Serif"/>
              </a:rPr>
              <a:t>(KV). </a:t>
            </a:r>
            <a:r>
              <a:rPr sz="2300" b="0" spc="-59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300" b="0" dirty="0">
                <a:solidFill>
                  <a:srgbClr val="000000"/>
                </a:solidFill>
                <a:latin typeface="Microsoft Sans Serif"/>
                <a:cs typeface="Microsoft Sans Serif"/>
              </a:rPr>
              <a:t>Rumus</a:t>
            </a:r>
            <a:r>
              <a:rPr sz="2300" b="0" spc="-1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300" b="0" dirty="0">
                <a:solidFill>
                  <a:srgbClr val="000000"/>
                </a:solidFill>
                <a:latin typeface="Microsoft Sans Serif"/>
                <a:cs typeface="Microsoft Sans Serif"/>
              </a:rPr>
              <a:t>untuk</a:t>
            </a:r>
            <a:r>
              <a:rPr sz="2300" b="0" spc="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300" b="0" dirty="0">
                <a:solidFill>
                  <a:srgbClr val="000000"/>
                </a:solidFill>
                <a:latin typeface="Microsoft Sans Serif"/>
                <a:cs typeface="Microsoft Sans Serif"/>
              </a:rPr>
              <a:t>menghitung</a:t>
            </a:r>
            <a:r>
              <a:rPr sz="2300" b="0" spc="-2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300" b="0" spc="-5" dirty="0">
                <a:solidFill>
                  <a:srgbClr val="000000"/>
                </a:solidFill>
                <a:latin typeface="Microsoft Sans Serif"/>
                <a:cs typeface="Microsoft Sans Serif"/>
              </a:rPr>
              <a:t>ketelitian:</a:t>
            </a:r>
            <a:endParaRPr sz="2300">
              <a:latin typeface="Microsoft Sans Serif"/>
              <a:cs typeface="Microsoft Sans Serif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1104" y="1667255"/>
            <a:ext cx="3797808" cy="281940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721352" y="1865376"/>
            <a:ext cx="6899275" cy="281495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80035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2205"/>
              </a:spcBef>
            </a:pPr>
            <a:r>
              <a:rPr sz="2300" dirty="0">
                <a:latin typeface="Microsoft Sans Serif"/>
                <a:cs typeface="Microsoft Sans Serif"/>
              </a:rPr>
              <a:t>S: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Simpangan</a:t>
            </a:r>
            <a:r>
              <a:rPr sz="2300" spc="-5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baku</a:t>
            </a:r>
            <a:endParaRPr sz="23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400">
              <a:latin typeface="Microsoft Sans Serif"/>
              <a:cs typeface="Microsoft Sans Serif"/>
            </a:endParaRPr>
          </a:p>
          <a:p>
            <a:pPr marL="92710">
              <a:lnSpc>
                <a:spcPct val="100000"/>
              </a:lnSpc>
            </a:pPr>
            <a:r>
              <a:rPr sz="2300" spc="-10" dirty="0">
                <a:latin typeface="Microsoft Sans Serif"/>
                <a:cs typeface="Microsoft Sans Serif"/>
              </a:rPr>
              <a:t>X: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spc="-10" dirty="0">
                <a:latin typeface="Microsoft Sans Serif"/>
                <a:cs typeface="Microsoft Sans Serif"/>
              </a:rPr>
              <a:t>Nilai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masing-masing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pengamatan</a:t>
            </a:r>
            <a:endParaRPr sz="23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400">
              <a:latin typeface="Microsoft Sans Serif"/>
              <a:cs typeface="Microsoft Sans Serif"/>
            </a:endParaRPr>
          </a:p>
          <a:p>
            <a:pPr marL="92710">
              <a:lnSpc>
                <a:spcPct val="100000"/>
              </a:lnSpc>
            </a:pPr>
            <a:r>
              <a:rPr sz="2300" dirty="0">
                <a:latin typeface="Microsoft Sans Serif"/>
                <a:cs typeface="Microsoft Sans Serif"/>
              </a:rPr>
              <a:t>x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bar:</a:t>
            </a:r>
            <a:r>
              <a:rPr sz="2300" spc="-5" dirty="0">
                <a:latin typeface="Microsoft Sans Serif"/>
                <a:cs typeface="Microsoft Sans Serif"/>
              </a:rPr>
              <a:t> Nilai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rata-rata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masing-masing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pengamatan</a:t>
            </a:r>
            <a:endParaRPr sz="23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400">
              <a:latin typeface="Microsoft Sans Serif"/>
              <a:cs typeface="Microsoft Sans Serif"/>
            </a:endParaRPr>
          </a:p>
          <a:p>
            <a:pPr marL="92710">
              <a:lnSpc>
                <a:spcPct val="100000"/>
              </a:lnSpc>
            </a:pPr>
            <a:r>
              <a:rPr sz="2300" dirty="0">
                <a:latin typeface="Microsoft Sans Serif"/>
                <a:cs typeface="Microsoft Sans Serif"/>
              </a:rPr>
              <a:t>N: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Jumlah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data/Banyaknya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pengamatan</a:t>
            </a:r>
            <a:endParaRPr sz="23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9032" y="377952"/>
            <a:ext cx="5247640" cy="59753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5621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230"/>
              </a:spcBef>
            </a:pPr>
            <a:r>
              <a:rPr sz="2500" spc="-5" dirty="0"/>
              <a:t>Kekhasan/</a:t>
            </a:r>
            <a:r>
              <a:rPr sz="2500" spc="-40" dirty="0"/>
              <a:t> </a:t>
            </a:r>
            <a:r>
              <a:rPr sz="2500" dirty="0"/>
              <a:t>selektivitas</a:t>
            </a:r>
            <a:r>
              <a:rPr sz="2500" i="1" dirty="0">
                <a:latin typeface="Arial"/>
                <a:cs typeface="Arial"/>
              </a:rPr>
              <a:t>/selectivity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0351" y="1325880"/>
            <a:ext cx="10854055" cy="5335905"/>
          </a:xfrm>
          <a:custGeom>
            <a:avLst/>
            <a:gdLst/>
            <a:ahLst/>
            <a:cxnLst/>
            <a:rect l="l" t="t" r="r" b="b"/>
            <a:pathLst>
              <a:path w="10854055" h="5335905">
                <a:moveTo>
                  <a:pt x="10853928" y="0"/>
                </a:moveTo>
                <a:lnTo>
                  <a:pt x="0" y="0"/>
                </a:lnTo>
                <a:lnTo>
                  <a:pt x="0" y="5335524"/>
                </a:lnTo>
                <a:lnTo>
                  <a:pt x="10853928" y="5335524"/>
                </a:lnTo>
                <a:lnTo>
                  <a:pt x="1085392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08787" y="1286589"/>
            <a:ext cx="10619105" cy="5283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603250" indent="-287020">
              <a:lnSpc>
                <a:spcPct val="150000"/>
              </a:lnSpc>
              <a:spcBef>
                <a:spcPts val="95"/>
              </a:spcBef>
              <a:buFont typeface="Wingdings"/>
              <a:buChar char=""/>
              <a:tabLst>
                <a:tab pos="299720" algn="l"/>
              </a:tabLst>
            </a:pPr>
            <a:r>
              <a:rPr sz="2300" spc="-5" dirty="0">
                <a:latin typeface="Microsoft Sans Serif"/>
                <a:cs typeface="Microsoft Sans Serif"/>
              </a:rPr>
              <a:t>Definisi Selektivitas spesifisitas </a:t>
            </a:r>
            <a:r>
              <a:rPr sz="2300" dirty="0">
                <a:latin typeface="Microsoft Sans Serif"/>
                <a:cs typeface="Microsoft Sans Serif"/>
              </a:rPr>
              <a:t>adalah kemampuan metode yang hanya 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menentukan </a:t>
            </a:r>
            <a:r>
              <a:rPr sz="2300" spc="-5" dirty="0">
                <a:latin typeface="Microsoft Sans Serif"/>
                <a:cs typeface="Microsoft Sans Serif"/>
              </a:rPr>
              <a:t>analit </a:t>
            </a:r>
            <a:r>
              <a:rPr sz="2300" dirty="0">
                <a:latin typeface="Microsoft Sans Serif"/>
                <a:cs typeface="Microsoft Sans Serif"/>
              </a:rPr>
              <a:t>tertentu </a:t>
            </a:r>
            <a:r>
              <a:rPr sz="2300" spc="-5" dirty="0">
                <a:latin typeface="Microsoft Sans Serif"/>
                <a:cs typeface="Microsoft Sans Serif"/>
              </a:rPr>
              <a:t>saja </a:t>
            </a:r>
            <a:r>
              <a:rPr sz="2300" dirty="0">
                <a:latin typeface="Microsoft Sans Serif"/>
                <a:cs typeface="Microsoft Sans Serif"/>
              </a:rPr>
              <a:t>secara cermat dan seksama dalam sampel </a:t>
            </a:r>
            <a:r>
              <a:rPr sz="2300" spc="-60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mengandung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komponene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10" dirty="0">
                <a:latin typeface="Microsoft Sans Serif"/>
                <a:cs typeface="Microsoft Sans Serif"/>
              </a:rPr>
              <a:t>lain</a:t>
            </a:r>
            <a:endParaRPr sz="2300">
              <a:latin typeface="Microsoft Sans Serif"/>
              <a:cs typeface="Microsoft Sans Serif"/>
            </a:endParaRPr>
          </a:p>
          <a:p>
            <a:pPr marL="299085" indent="-287020">
              <a:lnSpc>
                <a:spcPct val="100000"/>
              </a:lnSpc>
              <a:spcBef>
                <a:spcPts val="1380"/>
              </a:spcBef>
              <a:buFont typeface="Wingdings"/>
              <a:buChar char=""/>
              <a:tabLst>
                <a:tab pos="299720" algn="l"/>
              </a:tabLst>
            </a:pPr>
            <a:r>
              <a:rPr sz="2300" spc="-5" dirty="0">
                <a:latin typeface="Microsoft Sans Serif"/>
                <a:cs typeface="Microsoft Sans Serif"/>
              </a:rPr>
              <a:t>Selektivitas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seringkali </a:t>
            </a:r>
            <a:r>
              <a:rPr sz="2300" dirty="0">
                <a:latin typeface="Microsoft Sans Serif"/>
                <a:cs typeface="Microsoft Sans Serif"/>
              </a:rPr>
              <a:t>dapat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dinyatakan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sebagai</a:t>
            </a:r>
            <a:r>
              <a:rPr sz="2300" spc="-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derajat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penyimpangan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(degree</a:t>
            </a:r>
            <a:endParaRPr sz="2300">
              <a:latin typeface="Microsoft Sans Serif"/>
              <a:cs typeface="Microsoft Sans Serif"/>
            </a:endParaRPr>
          </a:p>
          <a:p>
            <a:pPr marL="299085">
              <a:lnSpc>
                <a:spcPct val="100000"/>
              </a:lnSpc>
              <a:spcBef>
                <a:spcPts val="1380"/>
              </a:spcBef>
            </a:pPr>
            <a:r>
              <a:rPr sz="2300" dirty="0">
                <a:latin typeface="Microsoft Sans Serif"/>
                <a:cs typeface="Microsoft Sans Serif"/>
              </a:rPr>
              <a:t>of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bias)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metode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tersebut</a:t>
            </a:r>
            <a:endParaRPr sz="23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380"/>
              </a:spcBef>
            </a:pPr>
            <a:r>
              <a:rPr sz="2300" dirty="0">
                <a:latin typeface="Microsoft Sans Serif"/>
                <a:cs typeface="Microsoft Sans Serif"/>
              </a:rPr>
              <a:t>Cara</a:t>
            </a:r>
            <a:r>
              <a:rPr sz="2300" spc="-3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pembuatan</a:t>
            </a:r>
            <a:endParaRPr sz="2300">
              <a:latin typeface="Microsoft Sans Serif"/>
              <a:cs typeface="Microsoft Sans Serif"/>
            </a:endParaRPr>
          </a:p>
          <a:p>
            <a:pPr marL="299085" indent="-287020">
              <a:lnSpc>
                <a:spcPct val="100000"/>
              </a:lnSpc>
              <a:spcBef>
                <a:spcPts val="1380"/>
              </a:spcBef>
              <a:buFont typeface="Wingdings"/>
              <a:buChar char=""/>
              <a:tabLst>
                <a:tab pos="299720" algn="l"/>
              </a:tabLst>
            </a:pPr>
            <a:r>
              <a:rPr sz="2300" dirty="0">
                <a:latin typeface="Microsoft Sans Serif"/>
                <a:cs typeface="Microsoft Sans Serif"/>
              </a:rPr>
              <a:t>Penetapan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kadar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analit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dalam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sampel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spc="-10" dirty="0">
                <a:latin typeface="Microsoft Sans Serif"/>
                <a:cs typeface="Microsoft Sans Serif"/>
              </a:rPr>
              <a:t>uji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mengandung </a:t>
            </a:r>
            <a:r>
              <a:rPr sz="2300" spc="-15" dirty="0">
                <a:latin typeface="Microsoft Sans Serif"/>
                <a:cs typeface="Microsoft Sans Serif"/>
              </a:rPr>
              <a:t>pengotor,</a:t>
            </a:r>
            <a:r>
              <a:rPr sz="230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hasil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urai</a:t>
            </a:r>
            <a:endParaRPr sz="2300">
              <a:latin typeface="Microsoft Sans Serif"/>
              <a:cs typeface="Microsoft Sans Serif"/>
            </a:endParaRPr>
          </a:p>
          <a:p>
            <a:pPr marL="299085">
              <a:lnSpc>
                <a:spcPct val="100000"/>
              </a:lnSpc>
              <a:spcBef>
                <a:spcPts val="1380"/>
              </a:spcBef>
            </a:pPr>
            <a:r>
              <a:rPr sz="2300" dirty="0">
                <a:latin typeface="Microsoft Sans Serif"/>
                <a:cs typeface="Microsoft Sans Serif"/>
              </a:rPr>
              <a:t>atau senyawa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lain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sengaja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ditambahkan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dan </a:t>
            </a:r>
            <a:r>
              <a:rPr sz="2300" spc="-5" dirty="0">
                <a:latin typeface="Microsoft Sans Serif"/>
                <a:cs typeface="Microsoft Sans Serif"/>
              </a:rPr>
              <a:t>dibandingkan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dengan</a:t>
            </a:r>
            <a:endParaRPr sz="2300">
              <a:latin typeface="Microsoft Sans Serif"/>
              <a:cs typeface="Microsoft Sans Serif"/>
            </a:endParaRPr>
          </a:p>
          <a:p>
            <a:pPr marL="299085">
              <a:lnSpc>
                <a:spcPct val="100000"/>
              </a:lnSpc>
              <a:spcBef>
                <a:spcPts val="1385"/>
              </a:spcBef>
            </a:pPr>
            <a:r>
              <a:rPr sz="2300" spc="-5" dirty="0">
                <a:latin typeface="Microsoft Sans Serif"/>
                <a:cs typeface="Microsoft Sans Serif"/>
              </a:rPr>
              <a:t>analisis </a:t>
            </a:r>
            <a:r>
              <a:rPr sz="2300" dirty="0">
                <a:latin typeface="Microsoft Sans Serif"/>
                <a:cs typeface="Microsoft Sans Serif"/>
              </a:rPr>
              <a:t>sampel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spc="-10" dirty="0">
                <a:latin typeface="Microsoft Sans Serif"/>
                <a:cs typeface="Microsoft Sans Serif"/>
              </a:rPr>
              <a:t>uji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hanya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mengandung</a:t>
            </a:r>
            <a:r>
              <a:rPr sz="230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analit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saja</a:t>
            </a:r>
            <a:endParaRPr sz="2300">
              <a:latin typeface="Microsoft Sans Serif"/>
              <a:cs typeface="Microsoft Sans Serif"/>
            </a:endParaRPr>
          </a:p>
          <a:p>
            <a:pPr marL="299085" indent="-287020">
              <a:lnSpc>
                <a:spcPct val="100000"/>
              </a:lnSpc>
              <a:spcBef>
                <a:spcPts val="1380"/>
              </a:spcBef>
              <a:buFont typeface="Wingdings"/>
              <a:buChar char=""/>
              <a:tabLst>
                <a:tab pos="299720" algn="l"/>
              </a:tabLst>
            </a:pPr>
            <a:r>
              <a:rPr sz="2300" spc="-5" dirty="0">
                <a:latin typeface="Microsoft Sans Serif"/>
                <a:cs typeface="Microsoft Sans Serif"/>
              </a:rPr>
              <a:t>Selisih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kadar</a:t>
            </a:r>
            <a:r>
              <a:rPr sz="2300" spc="-5" dirty="0">
                <a:latin typeface="Microsoft Sans Serif"/>
                <a:cs typeface="Microsoft Sans Serif"/>
              </a:rPr>
              <a:t> merupakan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derajat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kekhasan metode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analisis </a:t>
            </a:r>
            <a:r>
              <a:rPr sz="2300" dirty="0">
                <a:latin typeface="Microsoft Sans Serif"/>
                <a:cs typeface="Microsoft Sans Serif"/>
              </a:rPr>
              <a:t>tersebut.</a:t>
            </a:r>
            <a:endParaRPr sz="23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9032" y="377952"/>
            <a:ext cx="3729354" cy="59753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5621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230"/>
              </a:spcBef>
            </a:pPr>
            <a:r>
              <a:rPr sz="2500" i="1" spc="-5" dirty="0">
                <a:latin typeface="Arial"/>
                <a:cs typeface="Arial"/>
              </a:rPr>
              <a:t>Rentang</a:t>
            </a:r>
            <a:r>
              <a:rPr sz="2500" i="1" dirty="0">
                <a:latin typeface="Arial"/>
                <a:cs typeface="Arial"/>
              </a:rPr>
              <a:t> </a:t>
            </a:r>
            <a:r>
              <a:rPr sz="2500" i="1" spc="-5" dirty="0">
                <a:latin typeface="Arial"/>
                <a:cs typeface="Arial"/>
              </a:rPr>
              <a:t>dan</a:t>
            </a:r>
            <a:r>
              <a:rPr sz="2500" i="1" spc="-15" dirty="0">
                <a:latin typeface="Arial"/>
                <a:cs typeface="Arial"/>
              </a:rPr>
              <a:t> </a:t>
            </a:r>
            <a:r>
              <a:rPr sz="2500" i="1" spc="-5" dirty="0">
                <a:latin typeface="Arial"/>
                <a:cs typeface="Arial"/>
              </a:rPr>
              <a:t>Linearitas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8620" y="1260347"/>
            <a:ext cx="11414760" cy="4805680"/>
          </a:xfrm>
          <a:custGeom>
            <a:avLst/>
            <a:gdLst/>
            <a:ahLst/>
            <a:cxnLst/>
            <a:rect l="l" t="t" r="r" b="b"/>
            <a:pathLst>
              <a:path w="11414760" h="4805680">
                <a:moveTo>
                  <a:pt x="11414760" y="0"/>
                </a:moveTo>
                <a:lnTo>
                  <a:pt x="0" y="0"/>
                </a:lnTo>
                <a:lnTo>
                  <a:pt x="0" y="4805172"/>
                </a:lnTo>
                <a:lnTo>
                  <a:pt x="11414760" y="4805172"/>
                </a:lnTo>
                <a:lnTo>
                  <a:pt x="114147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66750" y="1220780"/>
            <a:ext cx="11162030" cy="4759325"/>
          </a:xfrm>
          <a:prstGeom prst="rect">
            <a:avLst/>
          </a:prstGeom>
        </p:spPr>
        <p:txBody>
          <a:bodyPr vert="horz" wrap="square" lIns="0" tIns="18859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485"/>
              </a:spcBef>
              <a:buChar char="•"/>
              <a:tabLst>
                <a:tab pos="195580" algn="l"/>
              </a:tabLst>
            </a:pP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Definisi:</a:t>
            </a:r>
            <a:endParaRPr sz="2300">
              <a:latin typeface="Arial"/>
              <a:cs typeface="Arial"/>
            </a:endParaRPr>
          </a:p>
          <a:p>
            <a:pPr marL="469265" marR="5080">
              <a:lnSpc>
                <a:spcPct val="150100"/>
              </a:lnSpc>
            </a:pP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Liniertas: </a:t>
            </a:r>
            <a:r>
              <a:rPr sz="2300" dirty="0">
                <a:latin typeface="Microsoft Sans Serif"/>
                <a:cs typeface="Microsoft Sans Serif"/>
              </a:rPr>
              <a:t>kemampuan metode </a:t>
            </a:r>
            <a:r>
              <a:rPr sz="2300" spc="-5" dirty="0">
                <a:latin typeface="Microsoft Sans Serif"/>
                <a:cs typeface="Microsoft Sans Serif"/>
              </a:rPr>
              <a:t>analisis memberikan </a:t>
            </a:r>
            <a:r>
              <a:rPr sz="2300" dirty="0">
                <a:latin typeface="Microsoft Sans Serif"/>
                <a:cs typeface="Microsoft Sans Serif"/>
              </a:rPr>
              <a:t>respon </a:t>
            </a:r>
            <a:r>
              <a:rPr sz="2300" spc="-5" dirty="0">
                <a:latin typeface="Microsoft Sans Serif"/>
                <a:cs typeface="Microsoft Sans Serif"/>
              </a:rPr>
              <a:t>baik </a:t>
            </a:r>
            <a:r>
              <a:rPr sz="2300" dirty="0">
                <a:latin typeface="Microsoft Sans Serif"/>
                <a:cs typeface="Microsoft Sans Serif"/>
              </a:rPr>
              <a:t>secara </a:t>
            </a:r>
            <a:r>
              <a:rPr sz="2300" spc="-5" dirty="0">
                <a:latin typeface="Microsoft Sans Serif"/>
                <a:cs typeface="Microsoft Sans Serif"/>
              </a:rPr>
              <a:t>langsung </a:t>
            </a:r>
            <a:r>
              <a:rPr sz="2300" dirty="0">
                <a:latin typeface="Microsoft Sans Serif"/>
                <a:cs typeface="Microsoft Sans Serif"/>
              </a:rPr>
              <a:t> maupun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dengan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bantuan</a:t>
            </a:r>
            <a:r>
              <a:rPr sz="2300" spc="-5" dirty="0">
                <a:latin typeface="Microsoft Sans Serif"/>
                <a:cs typeface="Microsoft Sans Serif"/>
              </a:rPr>
              <a:t> transformasi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matematik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baik,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proporsional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terhadap </a:t>
            </a:r>
            <a:r>
              <a:rPr sz="2300" spc="-60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konsentrasi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analit</a:t>
            </a:r>
            <a:r>
              <a:rPr sz="2300" dirty="0">
                <a:latin typeface="Microsoft Sans Serif"/>
                <a:cs typeface="Microsoft Sans Serif"/>
              </a:rPr>
              <a:t> dalam</a:t>
            </a:r>
            <a:r>
              <a:rPr sz="2300" spc="-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sampek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10" dirty="0">
                <a:latin typeface="Microsoft Sans Serif"/>
                <a:cs typeface="Microsoft Sans Serif"/>
              </a:rPr>
              <a:t>uji.</a:t>
            </a:r>
            <a:endParaRPr sz="2300">
              <a:latin typeface="Microsoft Sans Serif"/>
              <a:cs typeface="Microsoft Sans Serif"/>
            </a:endParaRPr>
          </a:p>
          <a:p>
            <a:pPr marL="469265" marR="278130">
              <a:lnSpc>
                <a:spcPct val="150000"/>
              </a:lnSpc>
              <a:tabLst>
                <a:tab pos="7160895" algn="l"/>
              </a:tabLst>
            </a:pP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Rentang: </a:t>
            </a:r>
            <a:r>
              <a:rPr sz="2300" dirty="0">
                <a:latin typeface="Microsoft Sans Serif"/>
                <a:cs typeface="Microsoft Sans Serif"/>
              </a:rPr>
              <a:t>batas terrendah dan </a:t>
            </a:r>
            <a:r>
              <a:rPr sz="2300" spc="-5" dirty="0">
                <a:latin typeface="Microsoft Sans Serif"/>
                <a:cs typeface="Microsoft Sans Serif"/>
              </a:rPr>
              <a:t>tertinggi analit </a:t>
            </a:r>
            <a:r>
              <a:rPr sz="2300" dirty="0">
                <a:latin typeface="Microsoft Sans Serif"/>
                <a:cs typeface="Microsoft Sans Serif"/>
              </a:rPr>
              <a:t>yang sudah </a:t>
            </a:r>
            <a:r>
              <a:rPr sz="2300" spc="-5" dirty="0">
                <a:latin typeface="Microsoft Sans Serif"/>
                <a:cs typeface="Microsoft Sans Serif"/>
              </a:rPr>
              <a:t>ditunjukkan </a:t>
            </a:r>
            <a:r>
              <a:rPr sz="2300" dirty="0">
                <a:latin typeface="Microsoft Sans Serif"/>
                <a:cs typeface="Microsoft Sans Serif"/>
              </a:rPr>
              <a:t>dapat 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ditetapkan </a:t>
            </a:r>
            <a:r>
              <a:rPr sz="2300" dirty="0">
                <a:latin typeface="Microsoft Sans Serif"/>
                <a:cs typeface="Microsoft Sans Serif"/>
              </a:rPr>
              <a:t>dengan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kecermatan,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keseksamaan</a:t>
            </a:r>
            <a:r>
              <a:rPr sz="2300" spc="3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dan	</a:t>
            </a:r>
            <a:r>
              <a:rPr sz="2300" spc="-5" dirty="0">
                <a:latin typeface="Microsoft Sans Serif"/>
                <a:cs typeface="Microsoft Sans Serif"/>
              </a:rPr>
              <a:t>linieritas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dapat</a:t>
            </a:r>
            <a:r>
              <a:rPr sz="2300" spc="-3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diterima</a:t>
            </a:r>
            <a:endParaRPr sz="2300">
              <a:latin typeface="Microsoft Sans Serif"/>
              <a:cs typeface="Microsoft Sans Serif"/>
            </a:endParaRPr>
          </a:p>
          <a:p>
            <a:pPr marL="195580" indent="-182880">
              <a:lnSpc>
                <a:spcPct val="100000"/>
              </a:lnSpc>
              <a:spcBef>
                <a:spcPts val="1380"/>
              </a:spcBef>
              <a:buChar char="•"/>
              <a:tabLst>
                <a:tab pos="195580" algn="l"/>
              </a:tabLst>
            </a:pP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Linieritas</a:t>
            </a:r>
            <a:r>
              <a:rPr sz="2300" b="1" spc="-4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diuji</a:t>
            </a:r>
            <a:r>
              <a:rPr sz="2300" b="1" spc="-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untuk:</a:t>
            </a:r>
            <a:endParaRPr sz="2300">
              <a:latin typeface="Arial"/>
              <a:cs typeface="Arial"/>
            </a:endParaRPr>
          </a:p>
          <a:p>
            <a:pPr marL="469265" marR="554990">
              <a:lnSpc>
                <a:spcPct val="150000"/>
              </a:lnSpc>
            </a:pPr>
            <a:r>
              <a:rPr sz="2300" spc="-5" dirty="0">
                <a:latin typeface="Microsoft Sans Serif"/>
                <a:cs typeface="Microsoft Sans Serif"/>
              </a:rPr>
              <a:t>Membuktikan</a:t>
            </a:r>
            <a:r>
              <a:rPr sz="2300" dirty="0">
                <a:latin typeface="Microsoft Sans Serif"/>
                <a:cs typeface="Microsoft Sans Serif"/>
              </a:rPr>
              <a:t> adanya</a:t>
            </a:r>
            <a:r>
              <a:rPr sz="2300" spc="-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hubungan</a:t>
            </a:r>
            <a:r>
              <a:rPr sz="2300" spc="-5" dirty="0">
                <a:latin typeface="Microsoft Sans Serif"/>
                <a:cs typeface="Microsoft Sans Serif"/>
              </a:rPr>
              <a:t> linier</a:t>
            </a:r>
            <a:r>
              <a:rPr sz="2300" dirty="0">
                <a:latin typeface="Microsoft Sans Serif"/>
                <a:cs typeface="Microsoft Sans Serif"/>
              </a:rPr>
              <a:t> antara </a:t>
            </a:r>
            <a:r>
              <a:rPr sz="2300" spc="-5" dirty="0">
                <a:latin typeface="Microsoft Sans Serif"/>
                <a:cs typeface="Microsoft Sans Serif"/>
              </a:rPr>
              <a:t>konsentrasi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analit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dengan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respon </a:t>
            </a:r>
            <a:r>
              <a:rPr sz="2300" spc="-59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detektor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instrumen</a:t>
            </a:r>
            <a:endParaRPr sz="23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9032" y="377952"/>
            <a:ext cx="3729354" cy="59753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5621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230"/>
              </a:spcBef>
            </a:pPr>
            <a:r>
              <a:rPr sz="2500" i="1" spc="-5" dirty="0">
                <a:latin typeface="Arial"/>
                <a:cs typeface="Arial"/>
              </a:rPr>
              <a:t>Rentang</a:t>
            </a:r>
            <a:r>
              <a:rPr sz="2500" i="1" dirty="0">
                <a:latin typeface="Arial"/>
                <a:cs typeface="Arial"/>
              </a:rPr>
              <a:t> </a:t>
            </a:r>
            <a:r>
              <a:rPr sz="2500" i="1" spc="-5" dirty="0">
                <a:latin typeface="Arial"/>
                <a:cs typeface="Arial"/>
              </a:rPr>
              <a:t>dan</a:t>
            </a:r>
            <a:r>
              <a:rPr sz="2500" i="1" spc="-15" dirty="0">
                <a:latin typeface="Arial"/>
                <a:cs typeface="Arial"/>
              </a:rPr>
              <a:t> </a:t>
            </a:r>
            <a:r>
              <a:rPr sz="2500" i="1" spc="-5" dirty="0">
                <a:latin typeface="Arial"/>
                <a:cs typeface="Arial"/>
              </a:rPr>
              <a:t>Linearitas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8620" y="1260347"/>
            <a:ext cx="11414760" cy="268224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48590" rIns="0" bIns="0" rtlCol="0">
            <a:spAutoFit/>
          </a:bodyPr>
          <a:lstStyle/>
          <a:p>
            <a:pPr marL="354330" indent="-264160">
              <a:lnSpc>
                <a:spcPct val="100000"/>
              </a:lnSpc>
              <a:spcBef>
                <a:spcPts val="1170"/>
              </a:spcBef>
              <a:buClr>
                <a:srgbClr val="006FC0"/>
              </a:buClr>
              <a:buFont typeface="Arial"/>
              <a:buChar char="•"/>
              <a:tabLst>
                <a:tab pos="354330" algn="l"/>
                <a:tab pos="354965" algn="l"/>
              </a:tabLst>
            </a:pPr>
            <a:r>
              <a:rPr sz="2300" dirty="0">
                <a:latin typeface="Microsoft Sans Serif"/>
                <a:cs typeface="Microsoft Sans Serif"/>
              </a:rPr>
              <a:t>Penentuan:</a:t>
            </a:r>
            <a:endParaRPr sz="2300">
              <a:latin typeface="Microsoft Sans Serif"/>
              <a:cs typeface="Microsoft Sans Serif"/>
            </a:endParaRPr>
          </a:p>
          <a:p>
            <a:pPr marL="890905" marR="224790" lvl="1" indent="-342900">
              <a:lnSpc>
                <a:spcPct val="150000"/>
              </a:lnSpc>
              <a:spcBef>
                <a:spcPts val="5"/>
              </a:spcBef>
              <a:buFont typeface="Wingdings"/>
              <a:buChar char=""/>
              <a:tabLst>
                <a:tab pos="890905" algn="l"/>
                <a:tab pos="2347595" algn="l"/>
              </a:tabLst>
            </a:pPr>
            <a:r>
              <a:rPr sz="2300" spc="-5" dirty="0">
                <a:latin typeface="Microsoft Sans Serif"/>
                <a:cs typeface="Microsoft Sans Serif"/>
              </a:rPr>
              <a:t>Dilakukan penetapan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kadar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pada</a:t>
            </a:r>
            <a:r>
              <a:rPr sz="2300" spc="-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rentang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konsentrasi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tertentu,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kemudian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dibuat </a:t>
            </a:r>
            <a:r>
              <a:rPr sz="2300" spc="-59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hubungan	</a:t>
            </a:r>
            <a:r>
              <a:rPr sz="2300" spc="-5" dirty="0">
                <a:latin typeface="Microsoft Sans Serif"/>
                <a:cs typeface="Microsoft Sans Serif"/>
              </a:rPr>
              <a:t>linieritas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melalui</a:t>
            </a:r>
            <a:r>
              <a:rPr sz="230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kurva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kalibrasi</a:t>
            </a:r>
            <a:endParaRPr sz="2300">
              <a:latin typeface="Microsoft Sans Serif"/>
              <a:cs typeface="Microsoft Sans Serif"/>
            </a:endParaRPr>
          </a:p>
          <a:p>
            <a:pPr marL="890905" marR="368300" lvl="1" indent="-342900">
              <a:lnSpc>
                <a:spcPct val="150000"/>
              </a:lnSpc>
              <a:buFont typeface="Wingdings"/>
              <a:buChar char=""/>
              <a:tabLst>
                <a:tab pos="890905" algn="l"/>
              </a:tabLst>
            </a:pPr>
            <a:r>
              <a:rPr sz="2300" dirty="0">
                <a:latin typeface="Microsoft Sans Serif"/>
                <a:cs typeface="Microsoft Sans Serif"/>
              </a:rPr>
              <a:t>Koefesien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korelasi</a:t>
            </a:r>
            <a:r>
              <a:rPr sz="2300" dirty="0">
                <a:latin typeface="Microsoft Sans Serif"/>
                <a:cs typeface="Microsoft Sans Serif"/>
              </a:rPr>
              <a:t> (r)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pada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analisis regresi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linier</a:t>
            </a:r>
            <a:r>
              <a:rPr sz="230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digunakan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sebagai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parameter </a:t>
            </a:r>
            <a:r>
              <a:rPr sz="2300" spc="-59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liniertas</a:t>
            </a:r>
            <a:endParaRPr sz="23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3379" y="1266444"/>
            <a:ext cx="11263884" cy="5148072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1399032" y="377952"/>
            <a:ext cx="3729354" cy="597535"/>
          </a:xfrm>
          <a:custGeom>
            <a:avLst/>
            <a:gdLst/>
            <a:ahLst/>
            <a:cxnLst/>
            <a:rect l="l" t="t" r="r" b="b"/>
            <a:pathLst>
              <a:path w="3729354" h="597535">
                <a:moveTo>
                  <a:pt x="3729228" y="0"/>
                </a:moveTo>
                <a:lnTo>
                  <a:pt x="0" y="0"/>
                </a:lnTo>
                <a:lnTo>
                  <a:pt x="0" y="597408"/>
                </a:lnTo>
                <a:lnTo>
                  <a:pt x="3729228" y="597408"/>
                </a:lnTo>
                <a:lnTo>
                  <a:pt x="372922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77772" y="522223"/>
            <a:ext cx="353441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i="1" spc="-5" dirty="0">
                <a:latin typeface="Arial"/>
                <a:cs typeface="Arial"/>
              </a:rPr>
              <a:t>Rentang</a:t>
            </a:r>
            <a:r>
              <a:rPr sz="2500" i="1" spc="-10" dirty="0">
                <a:latin typeface="Arial"/>
                <a:cs typeface="Arial"/>
              </a:rPr>
              <a:t> </a:t>
            </a:r>
            <a:r>
              <a:rPr sz="2500" i="1" spc="-5" dirty="0">
                <a:latin typeface="Arial"/>
                <a:cs typeface="Arial"/>
              </a:rPr>
              <a:t>dan</a:t>
            </a:r>
            <a:r>
              <a:rPr sz="2500" i="1" spc="-20" dirty="0">
                <a:latin typeface="Arial"/>
                <a:cs typeface="Arial"/>
              </a:rPr>
              <a:t> </a:t>
            </a:r>
            <a:r>
              <a:rPr sz="2500" i="1" spc="-5" dirty="0">
                <a:latin typeface="Arial"/>
                <a:cs typeface="Arial"/>
              </a:rPr>
              <a:t>Linearitas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9032" y="377952"/>
            <a:ext cx="5546090" cy="59753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5621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230"/>
              </a:spcBef>
            </a:pPr>
            <a:r>
              <a:rPr sz="2500" i="1" spc="-5" dirty="0">
                <a:latin typeface="Arial"/>
                <a:cs typeface="Arial"/>
              </a:rPr>
              <a:t>Batas </a:t>
            </a:r>
            <a:r>
              <a:rPr sz="2500" i="1" dirty="0">
                <a:latin typeface="Arial"/>
                <a:cs typeface="Arial"/>
              </a:rPr>
              <a:t>Deteksi</a:t>
            </a:r>
            <a:r>
              <a:rPr sz="2500" i="1" spc="-10" dirty="0">
                <a:latin typeface="Arial"/>
                <a:cs typeface="Arial"/>
              </a:rPr>
              <a:t> </a:t>
            </a:r>
            <a:r>
              <a:rPr sz="2500" i="1" spc="-5" dirty="0">
                <a:latin typeface="Arial"/>
                <a:cs typeface="Arial"/>
              </a:rPr>
              <a:t>dan</a:t>
            </a:r>
            <a:r>
              <a:rPr sz="2500" i="1" spc="-10" dirty="0">
                <a:latin typeface="Arial"/>
                <a:cs typeface="Arial"/>
              </a:rPr>
              <a:t> </a:t>
            </a:r>
            <a:r>
              <a:rPr sz="2500" i="1" spc="-5" dirty="0">
                <a:latin typeface="Arial"/>
                <a:cs typeface="Arial"/>
              </a:rPr>
              <a:t>Batas</a:t>
            </a:r>
            <a:r>
              <a:rPr sz="2500" i="1" spc="5" dirty="0">
                <a:latin typeface="Arial"/>
                <a:cs typeface="Arial"/>
              </a:rPr>
              <a:t> </a:t>
            </a:r>
            <a:r>
              <a:rPr sz="2500" i="1" spc="-5" dirty="0">
                <a:latin typeface="Arial"/>
                <a:cs typeface="Arial"/>
              </a:rPr>
              <a:t>Kuantitasi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54736" y="1219200"/>
            <a:ext cx="11153140" cy="3743325"/>
          </a:xfrm>
          <a:custGeom>
            <a:avLst/>
            <a:gdLst/>
            <a:ahLst/>
            <a:cxnLst/>
            <a:rect l="l" t="t" r="r" b="b"/>
            <a:pathLst>
              <a:path w="11153140" h="3743325">
                <a:moveTo>
                  <a:pt x="11152632" y="0"/>
                </a:moveTo>
                <a:lnTo>
                  <a:pt x="0" y="0"/>
                </a:lnTo>
                <a:lnTo>
                  <a:pt x="0" y="3742944"/>
                </a:lnTo>
                <a:lnTo>
                  <a:pt x="11152632" y="3742944"/>
                </a:lnTo>
                <a:lnTo>
                  <a:pt x="111526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32866" y="1180418"/>
            <a:ext cx="10485755" cy="3706495"/>
          </a:xfrm>
          <a:prstGeom prst="rect">
            <a:avLst/>
          </a:prstGeom>
        </p:spPr>
        <p:txBody>
          <a:bodyPr vert="horz" wrap="square" lIns="0" tIns="187325" rIns="0" bIns="0" rtlCol="0">
            <a:spAutoFit/>
          </a:bodyPr>
          <a:lstStyle/>
          <a:p>
            <a:pPr marL="195580" indent="-183515">
              <a:lnSpc>
                <a:spcPct val="100000"/>
              </a:lnSpc>
              <a:spcBef>
                <a:spcPts val="1475"/>
              </a:spcBef>
              <a:buChar char="•"/>
              <a:tabLst>
                <a:tab pos="196215" algn="l"/>
              </a:tabLst>
            </a:pP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Definisi</a:t>
            </a:r>
            <a:endParaRPr sz="2300">
              <a:latin typeface="Arial"/>
              <a:cs typeface="Arial"/>
            </a:endParaRPr>
          </a:p>
          <a:p>
            <a:pPr marL="712470" lvl="1" indent="-243204">
              <a:lnSpc>
                <a:spcPct val="100000"/>
              </a:lnSpc>
              <a:spcBef>
                <a:spcPts val="1380"/>
              </a:spcBef>
              <a:buChar char="–"/>
              <a:tabLst>
                <a:tab pos="713105" algn="l"/>
              </a:tabLst>
            </a:pPr>
            <a:r>
              <a:rPr sz="2300" dirty="0">
                <a:latin typeface="Microsoft Sans Serif"/>
                <a:cs typeface="Microsoft Sans Serif"/>
              </a:rPr>
              <a:t>LOD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adalah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jumlah</a:t>
            </a:r>
            <a:r>
              <a:rPr sz="230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analit terkecil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dapat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memberikan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respon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signifikan</a:t>
            </a:r>
            <a:endParaRPr sz="2300">
              <a:latin typeface="Microsoft Sans Serif"/>
              <a:cs typeface="Microsoft Sans Serif"/>
            </a:endParaRPr>
          </a:p>
          <a:p>
            <a:pPr marL="469900">
              <a:lnSpc>
                <a:spcPct val="100000"/>
              </a:lnSpc>
              <a:spcBef>
                <a:spcPts val="1380"/>
              </a:spcBef>
            </a:pPr>
            <a:r>
              <a:rPr sz="2300" spc="-5" dirty="0">
                <a:latin typeface="Microsoft Sans Serif"/>
                <a:cs typeface="Microsoft Sans Serif"/>
              </a:rPr>
              <a:t>dibandingkan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dengan</a:t>
            </a:r>
            <a:r>
              <a:rPr sz="2300" spc="-5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blangko</a:t>
            </a:r>
            <a:endParaRPr sz="2300">
              <a:latin typeface="Microsoft Sans Serif"/>
              <a:cs typeface="Microsoft Sans Serif"/>
            </a:endParaRPr>
          </a:p>
          <a:p>
            <a:pPr marL="712470" lvl="1" indent="-243204">
              <a:lnSpc>
                <a:spcPct val="100000"/>
              </a:lnSpc>
              <a:spcBef>
                <a:spcPts val="1380"/>
              </a:spcBef>
              <a:buChar char="–"/>
              <a:tabLst>
                <a:tab pos="713105" algn="l"/>
              </a:tabLst>
            </a:pPr>
            <a:r>
              <a:rPr sz="2300" dirty="0">
                <a:latin typeface="Microsoft Sans Serif"/>
                <a:cs typeface="Microsoft Sans Serif"/>
              </a:rPr>
              <a:t>LOQ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adalah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jumlah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analit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terkecil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dapat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ditentukan</a:t>
            </a:r>
            <a:r>
              <a:rPr sz="2300" spc="3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dengan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derajat</a:t>
            </a:r>
            <a:endParaRPr sz="2300">
              <a:latin typeface="Microsoft Sans Serif"/>
              <a:cs typeface="Microsoft Sans Serif"/>
            </a:endParaRPr>
          </a:p>
          <a:p>
            <a:pPr marL="469900">
              <a:lnSpc>
                <a:spcPct val="100000"/>
              </a:lnSpc>
              <a:spcBef>
                <a:spcPts val="1380"/>
              </a:spcBef>
            </a:pPr>
            <a:r>
              <a:rPr sz="2300" dirty="0">
                <a:latin typeface="Microsoft Sans Serif"/>
                <a:cs typeface="Microsoft Sans Serif"/>
              </a:rPr>
              <a:t>kecermatan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dan keseksamaan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terentu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sesuai</a:t>
            </a:r>
            <a:r>
              <a:rPr sz="2300" spc="-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dengan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kondisi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percobaan</a:t>
            </a:r>
            <a:endParaRPr sz="2300">
              <a:latin typeface="Microsoft Sans Serif"/>
              <a:cs typeface="Microsoft Sans Serif"/>
            </a:endParaRPr>
          </a:p>
          <a:p>
            <a:pPr marL="195580" indent="-183515">
              <a:lnSpc>
                <a:spcPct val="100000"/>
              </a:lnSpc>
              <a:spcBef>
                <a:spcPts val="1385"/>
              </a:spcBef>
              <a:buChar char="•"/>
              <a:tabLst>
                <a:tab pos="196215" algn="l"/>
              </a:tabLst>
            </a:pPr>
            <a:r>
              <a:rPr sz="2300" dirty="0">
                <a:latin typeface="Microsoft Sans Serif"/>
                <a:cs typeface="Microsoft Sans Serif"/>
              </a:rPr>
              <a:t>Penentuan</a:t>
            </a:r>
            <a:endParaRPr sz="23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380"/>
              </a:spcBef>
            </a:pPr>
            <a:r>
              <a:rPr sz="2300" spc="605" dirty="0">
                <a:latin typeface="Microsoft Sans Serif"/>
                <a:cs typeface="Microsoft Sans Serif"/>
              </a:rPr>
              <a:t>–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spc="-30" dirty="0">
                <a:latin typeface="Microsoft Sans Serif"/>
                <a:cs typeface="Microsoft Sans Serif"/>
              </a:rPr>
              <a:t>Tergantung</a:t>
            </a:r>
            <a:r>
              <a:rPr sz="2300" dirty="0">
                <a:latin typeface="Microsoft Sans Serif"/>
                <a:cs typeface="Microsoft Sans Serif"/>
              </a:rPr>
              <a:t> pada</a:t>
            </a:r>
            <a:r>
              <a:rPr sz="2300" spc="-5" dirty="0">
                <a:latin typeface="Microsoft Sans Serif"/>
                <a:cs typeface="Microsoft Sans Serif"/>
              </a:rPr>
              <a:t> teknik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analisis</a:t>
            </a:r>
            <a:r>
              <a:rPr sz="2300" dirty="0">
                <a:latin typeface="Microsoft Sans Serif"/>
                <a:cs typeface="Microsoft Sans Serif"/>
              </a:rPr>
              <a:t> yang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digunakan</a:t>
            </a:r>
            <a:endParaRPr sz="23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02563" y="544068"/>
            <a:ext cx="10600944" cy="50139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2984" y="428244"/>
            <a:ext cx="11704320" cy="5105400"/>
          </a:xfrm>
          <a:custGeom>
            <a:avLst/>
            <a:gdLst/>
            <a:ahLst/>
            <a:cxnLst/>
            <a:rect l="l" t="t" r="r" b="b"/>
            <a:pathLst>
              <a:path w="11704320" h="5105400">
                <a:moveTo>
                  <a:pt x="11704320" y="0"/>
                </a:moveTo>
                <a:lnTo>
                  <a:pt x="0" y="0"/>
                </a:lnTo>
                <a:lnTo>
                  <a:pt x="0" y="5105400"/>
                </a:lnTo>
                <a:lnTo>
                  <a:pt x="11704320" y="5105400"/>
                </a:lnTo>
                <a:lnTo>
                  <a:pt x="117043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2028" y="585927"/>
            <a:ext cx="389445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30" dirty="0">
                <a:latin typeface="Trebuchet MS"/>
                <a:cs typeface="Trebuchet MS"/>
              </a:rPr>
              <a:t>Accuracy</a:t>
            </a:r>
            <a:r>
              <a:rPr sz="2800" spc="-100" dirty="0">
                <a:latin typeface="Trebuchet MS"/>
                <a:cs typeface="Trebuchet MS"/>
              </a:rPr>
              <a:t> </a:t>
            </a:r>
            <a:r>
              <a:rPr sz="2800" spc="-10" dirty="0">
                <a:latin typeface="Trebuchet MS"/>
                <a:cs typeface="Trebuchet MS"/>
              </a:rPr>
              <a:t>and</a:t>
            </a:r>
            <a:r>
              <a:rPr sz="2800" spc="-90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Precision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2028" y="1025398"/>
            <a:ext cx="10690860" cy="4415155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204470" indent="-192405">
              <a:lnSpc>
                <a:spcPct val="100000"/>
              </a:lnSpc>
              <a:spcBef>
                <a:spcPts val="1540"/>
              </a:spcBef>
              <a:buChar char="•"/>
              <a:tabLst>
                <a:tab pos="205104" algn="l"/>
              </a:tabLst>
            </a:pPr>
            <a:r>
              <a:rPr sz="2400" b="1" spc="20" dirty="0">
                <a:solidFill>
                  <a:srgbClr val="001F5F"/>
                </a:solidFill>
                <a:latin typeface="Trebuchet MS"/>
                <a:cs typeface="Trebuchet MS"/>
              </a:rPr>
              <a:t>Kecermatan</a:t>
            </a:r>
            <a:r>
              <a:rPr sz="2400" b="1" spc="-7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Trebuchet MS"/>
                <a:cs typeface="Trebuchet MS"/>
              </a:rPr>
              <a:t>(accuracy);</a:t>
            </a:r>
            <a:endParaRPr sz="2400">
              <a:latin typeface="Trebuchet MS"/>
              <a:cs typeface="Trebuchet MS"/>
            </a:endParaRPr>
          </a:p>
          <a:p>
            <a:pPr marL="469900" marR="5080" lvl="1">
              <a:lnSpc>
                <a:spcPts val="4320"/>
              </a:lnSpc>
              <a:spcBef>
                <a:spcPts val="380"/>
              </a:spcBef>
              <a:buChar char="–"/>
              <a:tabLst>
                <a:tab pos="706120" algn="l"/>
              </a:tabLst>
            </a:pPr>
            <a:r>
              <a:rPr sz="2400" spc="-60" dirty="0">
                <a:latin typeface="Trebuchet MS"/>
                <a:cs typeface="Trebuchet MS"/>
              </a:rPr>
              <a:t>Ukuran</a:t>
            </a:r>
            <a:r>
              <a:rPr sz="2400" spc="-55" dirty="0">
                <a:latin typeface="Trebuchet MS"/>
                <a:cs typeface="Trebuchet MS"/>
              </a:rPr>
              <a:t> </a:t>
            </a:r>
            <a:r>
              <a:rPr sz="2400" spc="-170" dirty="0">
                <a:latin typeface="Trebuchet MS"/>
                <a:cs typeface="Trebuchet MS"/>
              </a:rPr>
              <a:t>yang</a:t>
            </a:r>
            <a:r>
              <a:rPr sz="2400" spc="-50" dirty="0">
                <a:latin typeface="Trebuchet MS"/>
                <a:cs typeface="Trebuchet MS"/>
              </a:rPr>
              <a:t> </a:t>
            </a:r>
            <a:r>
              <a:rPr sz="2400" spc="-145" dirty="0">
                <a:latin typeface="Trebuchet MS"/>
                <a:cs typeface="Trebuchet MS"/>
              </a:rPr>
              <a:t>menunjukkan</a:t>
            </a:r>
            <a:r>
              <a:rPr sz="2400" spc="-60" dirty="0">
                <a:latin typeface="Trebuchet MS"/>
                <a:cs typeface="Trebuchet MS"/>
              </a:rPr>
              <a:t> </a:t>
            </a:r>
            <a:r>
              <a:rPr sz="2400" spc="-180" dirty="0">
                <a:latin typeface="Trebuchet MS"/>
                <a:cs typeface="Trebuchet MS"/>
              </a:rPr>
              <a:t>derajat</a:t>
            </a:r>
            <a:r>
              <a:rPr sz="2400" spc="-45" dirty="0">
                <a:latin typeface="Trebuchet MS"/>
                <a:cs typeface="Trebuchet MS"/>
              </a:rPr>
              <a:t> </a:t>
            </a:r>
            <a:r>
              <a:rPr sz="2400" spc="-155" dirty="0">
                <a:latin typeface="Trebuchet MS"/>
                <a:cs typeface="Trebuchet MS"/>
              </a:rPr>
              <a:t>kedekatan</a:t>
            </a:r>
            <a:r>
              <a:rPr sz="2400" spc="-60" dirty="0">
                <a:latin typeface="Trebuchet MS"/>
                <a:cs typeface="Trebuchet MS"/>
              </a:rPr>
              <a:t> </a:t>
            </a:r>
            <a:r>
              <a:rPr sz="2400" spc="-150" dirty="0">
                <a:latin typeface="Trebuchet MS"/>
                <a:cs typeface="Trebuchet MS"/>
              </a:rPr>
              <a:t>hasil</a:t>
            </a:r>
            <a:r>
              <a:rPr sz="2400" spc="-60" dirty="0">
                <a:latin typeface="Trebuchet MS"/>
                <a:cs typeface="Trebuchet MS"/>
              </a:rPr>
              <a:t> </a:t>
            </a:r>
            <a:r>
              <a:rPr sz="2400" spc="-170" dirty="0">
                <a:latin typeface="Trebuchet MS"/>
                <a:cs typeface="Trebuchet MS"/>
              </a:rPr>
              <a:t>analis</a:t>
            </a:r>
            <a:r>
              <a:rPr sz="2400" spc="-45" dirty="0">
                <a:latin typeface="Trebuchet MS"/>
                <a:cs typeface="Trebuchet MS"/>
              </a:rPr>
              <a:t> </a:t>
            </a:r>
            <a:r>
              <a:rPr sz="2400" spc="-155" dirty="0">
                <a:latin typeface="Trebuchet MS"/>
                <a:cs typeface="Trebuchet MS"/>
              </a:rPr>
              <a:t>dengan</a:t>
            </a:r>
            <a:r>
              <a:rPr sz="2400" spc="-45" dirty="0">
                <a:latin typeface="Trebuchet MS"/>
                <a:cs typeface="Trebuchet MS"/>
              </a:rPr>
              <a:t> </a:t>
            </a:r>
            <a:r>
              <a:rPr sz="2400" spc="-130" dirty="0">
                <a:latin typeface="Trebuchet MS"/>
                <a:cs typeface="Trebuchet MS"/>
              </a:rPr>
              <a:t>kadar</a:t>
            </a:r>
            <a:r>
              <a:rPr sz="2400" spc="-50" dirty="0">
                <a:latin typeface="Trebuchet MS"/>
                <a:cs typeface="Trebuchet MS"/>
              </a:rPr>
              <a:t> </a:t>
            </a:r>
            <a:r>
              <a:rPr sz="2400" spc="-185" dirty="0">
                <a:latin typeface="Trebuchet MS"/>
                <a:cs typeface="Trebuchet MS"/>
              </a:rPr>
              <a:t>analit</a:t>
            </a:r>
            <a:r>
              <a:rPr sz="2400" spc="-50" dirty="0">
                <a:latin typeface="Trebuchet MS"/>
                <a:cs typeface="Trebuchet MS"/>
              </a:rPr>
              <a:t> </a:t>
            </a:r>
            <a:r>
              <a:rPr sz="2400" spc="-170" dirty="0">
                <a:latin typeface="Trebuchet MS"/>
                <a:cs typeface="Trebuchet MS"/>
              </a:rPr>
              <a:t>yang </a:t>
            </a:r>
            <a:r>
              <a:rPr sz="2400" spc="-710" dirty="0">
                <a:latin typeface="Trebuchet MS"/>
                <a:cs typeface="Trebuchet MS"/>
              </a:rPr>
              <a:t> </a:t>
            </a:r>
            <a:r>
              <a:rPr sz="2400" spc="-160" dirty="0">
                <a:latin typeface="Trebuchet MS"/>
                <a:cs typeface="Trebuchet MS"/>
              </a:rPr>
              <a:t>sebenarnya.</a:t>
            </a:r>
            <a:endParaRPr sz="2400">
              <a:latin typeface="Trebuchet MS"/>
              <a:cs typeface="Trebuchet MS"/>
            </a:endParaRPr>
          </a:p>
          <a:p>
            <a:pPr marL="706120" lvl="1" indent="-236220">
              <a:lnSpc>
                <a:spcPct val="100000"/>
              </a:lnSpc>
              <a:spcBef>
                <a:spcPts val="1060"/>
              </a:spcBef>
              <a:buChar char="–"/>
              <a:tabLst>
                <a:tab pos="706120" algn="l"/>
              </a:tabLst>
            </a:pPr>
            <a:r>
              <a:rPr sz="2400" spc="-120" dirty="0">
                <a:latin typeface="Trebuchet MS"/>
                <a:cs typeface="Trebuchet MS"/>
              </a:rPr>
              <a:t>Dinyatakan</a:t>
            </a:r>
            <a:r>
              <a:rPr sz="2400" spc="-65" dirty="0">
                <a:latin typeface="Trebuchet MS"/>
                <a:cs typeface="Trebuchet MS"/>
              </a:rPr>
              <a:t> </a:t>
            </a:r>
            <a:r>
              <a:rPr sz="2400" spc="-185" dirty="0">
                <a:latin typeface="Trebuchet MS"/>
                <a:cs typeface="Trebuchet MS"/>
              </a:rPr>
              <a:t>dalam</a:t>
            </a:r>
            <a:r>
              <a:rPr sz="2400" spc="-55" dirty="0">
                <a:latin typeface="Trebuchet MS"/>
                <a:cs typeface="Trebuchet MS"/>
              </a:rPr>
              <a:t> </a:t>
            </a:r>
            <a:r>
              <a:rPr sz="2400" spc="-100" dirty="0">
                <a:latin typeface="Trebuchet MS"/>
                <a:cs typeface="Trebuchet MS"/>
              </a:rPr>
              <a:t>persen</a:t>
            </a:r>
            <a:r>
              <a:rPr sz="2400" spc="-45" dirty="0">
                <a:latin typeface="Trebuchet MS"/>
                <a:cs typeface="Trebuchet MS"/>
              </a:rPr>
              <a:t> </a:t>
            </a:r>
            <a:r>
              <a:rPr sz="2400" spc="-125" dirty="0">
                <a:latin typeface="Trebuchet MS"/>
                <a:cs typeface="Trebuchet MS"/>
              </a:rPr>
              <a:t>perolehan</a:t>
            </a:r>
            <a:r>
              <a:rPr sz="2400" spc="-75" dirty="0">
                <a:latin typeface="Trebuchet MS"/>
                <a:cs typeface="Trebuchet MS"/>
              </a:rPr>
              <a:t> </a:t>
            </a:r>
            <a:r>
              <a:rPr sz="2400" spc="-165" dirty="0">
                <a:latin typeface="Trebuchet MS"/>
                <a:cs typeface="Trebuchet MS"/>
              </a:rPr>
              <a:t>kembali</a:t>
            </a:r>
            <a:r>
              <a:rPr sz="2400" spc="-60" dirty="0">
                <a:latin typeface="Trebuchet MS"/>
                <a:cs typeface="Trebuchet MS"/>
              </a:rPr>
              <a:t> </a:t>
            </a:r>
            <a:r>
              <a:rPr sz="2400" spc="-70" dirty="0">
                <a:latin typeface="Trebuchet MS"/>
                <a:cs typeface="Trebuchet MS"/>
              </a:rPr>
              <a:t>(%recovery)</a:t>
            </a:r>
            <a:endParaRPr sz="2400">
              <a:latin typeface="Trebuchet MS"/>
              <a:cs typeface="Trebuchet MS"/>
            </a:endParaRPr>
          </a:p>
          <a:p>
            <a:pPr marL="204470" indent="-192405">
              <a:lnSpc>
                <a:spcPct val="100000"/>
              </a:lnSpc>
              <a:spcBef>
                <a:spcPts val="1440"/>
              </a:spcBef>
              <a:buChar char="•"/>
              <a:tabLst>
                <a:tab pos="205104" algn="l"/>
              </a:tabLst>
            </a:pPr>
            <a:r>
              <a:rPr sz="2400" b="1" spc="10" dirty="0">
                <a:solidFill>
                  <a:srgbClr val="001F5F"/>
                </a:solidFill>
                <a:latin typeface="Trebuchet MS"/>
                <a:cs typeface="Trebuchet MS"/>
              </a:rPr>
              <a:t>Keseksamaan</a:t>
            </a:r>
            <a:r>
              <a:rPr sz="2400" b="1" spc="-5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Trebuchet MS"/>
                <a:cs typeface="Trebuchet MS"/>
              </a:rPr>
              <a:t>(precision)</a:t>
            </a:r>
            <a:endParaRPr sz="2400">
              <a:latin typeface="Trebuchet MS"/>
              <a:cs typeface="Trebuchet MS"/>
            </a:endParaRPr>
          </a:p>
          <a:p>
            <a:pPr marL="469900" marR="515620" lvl="1">
              <a:lnSpc>
                <a:spcPct val="150000"/>
              </a:lnSpc>
              <a:spcBef>
                <a:spcPts val="5"/>
              </a:spcBef>
              <a:buChar char="–"/>
              <a:tabLst>
                <a:tab pos="706120" algn="l"/>
              </a:tabLst>
            </a:pPr>
            <a:r>
              <a:rPr sz="2400" spc="-135" dirty="0">
                <a:latin typeface="Trebuchet MS"/>
                <a:cs typeface="Trebuchet MS"/>
              </a:rPr>
              <a:t>Menyatakan</a:t>
            </a:r>
            <a:r>
              <a:rPr sz="2400" spc="-50" dirty="0">
                <a:latin typeface="Trebuchet MS"/>
                <a:cs typeface="Trebuchet MS"/>
              </a:rPr>
              <a:t> </a:t>
            </a:r>
            <a:r>
              <a:rPr sz="2400" spc="-105" dirty="0">
                <a:latin typeface="Trebuchet MS"/>
                <a:cs typeface="Trebuchet MS"/>
              </a:rPr>
              <a:t>ukuran</a:t>
            </a:r>
            <a:r>
              <a:rPr sz="2400" spc="-60" dirty="0">
                <a:latin typeface="Trebuchet MS"/>
                <a:cs typeface="Trebuchet MS"/>
              </a:rPr>
              <a:t> </a:t>
            </a:r>
            <a:r>
              <a:rPr sz="2400" spc="-170" dirty="0">
                <a:latin typeface="Trebuchet MS"/>
                <a:cs typeface="Trebuchet MS"/>
              </a:rPr>
              <a:t>yang</a:t>
            </a:r>
            <a:r>
              <a:rPr sz="2400" spc="-50" dirty="0">
                <a:latin typeface="Trebuchet MS"/>
                <a:cs typeface="Trebuchet MS"/>
              </a:rPr>
              <a:t> </a:t>
            </a:r>
            <a:r>
              <a:rPr sz="2400" spc="-145" dirty="0">
                <a:latin typeface="Trebuchet MS"/>
                <a:cs typeface="Trebuchet MS"/>
              </a:rPr>
              <a:t>menunjukkan</a:t>
            </a:r>
            <a:r>
              <a:rPr sz="2400" spc="-60" dirty="0">
                <a:latin typeface="Trebuchet MS"/>
                <a:cs typeface="Trebuchet MS"/>
              </a:rPr>
              <a:t> </a:t>
            </a:r>
            <a:r>
              <a:rPr sz="2400" spc="-155" dirty="0">
                <a:latin typeface="Trebuchet MS"/>
                <a:cs typeface="Trebuchet MS"/>
              </a:rPr>
              <a:t>kedekatan</a:t>
            </a:r>
            <a:r>
              <a:rPr sz="2400" spc="-55" dirty="0">
                <a:latin typeface="Trebuchet MS"/>
                <a:cs typeface="Trebuchet MS"/>
              </a:rPr>
              <a:t> </a:t>
            </a:r>
            <a:r>
              <a:rPr sz="2400" spc="-150" dirty="0">
                <a:latin typeface="Trebuchet MS"/>
                <a:cs typeface="Trebuchet MS"/>
              </a:rPr>
              <a:t>hasil</a:t>
            </a:r>
            <a:r>
              <a:rPr sz="2400" spc="-60" dirty="0">
                <a:latin typeface="Trebuchet MS"/>
                <a:cs typeface="Trebuchet MS"/>
              </a:rPr>
              <a:t> </a:t>
            </a:r>
            <a:r>
              <a:rPr sz="2400" spc="-155" dirty="0">
                <a:latin typeface="Trebuchet MS"/>
                <a:cs typeface="Trebuchet MS"/>
              </a:rPr>
              <a:t>analisis</a:t>
            </a:r>
            <a:r>
              <a:rPr sz="2400" spc="-40" dirty="0">
                <a:latin typeface="Trebuchet MS"/>
                <a:cs typeface="Trebuchet MS"/>
              </a:rPr>
              <a:t> </a:t>
            </a:r>
            <a:r>
              <a:rPr sz="2400" spc="-145" dirty="0">
                <a:latin typeface="Trebuchet MS"/>
                <a:cs typeface="Trebuchet MS"/>
              </a:rPr>
              <a:t>masing-masing </a:t>
            </a:r>
            <a:r>
              <a:rPr sz="2400" spc="-710" dirty="0">
                <a:latin typeface="Trebuchet MS"/>
                <a:cs typeface="Trebuchet MS"/>
              </a:rPr>
              <a:t> </a:t>
            </a:r>
            <a:r>
              <a:rPr sz="2400" spc="-125" dirty="0">
                <a:latin typeface="Trebuchet MS"/>
                <a:cs typeface="Trebuchet MS"/>
              </a:rPr>
              <a:t>pengukuran</a:t>
            </a:r>
            <a:r>
              <a:rPr sz="2400" spc="-50" dirty="0">
                <a:latin typeface="Trebuchet MS"/>
                <a:cs typeface="Trebuchet MS"/>
              </a:rPr>
              <a:t> </a:t>
            </a:r>
            <a:r>
              <a:rPr sz="2400" spc="-170" dirty="0">
                <a:latin typeface="Trebuchet MS"/>
                <a:cs typeface="Trebuchet MS"/>
              </a:rPr>
              <a:t>yang</a:t>
            </a:r>
            <a:r>
              <a:rPr sz="2400" spc="-65" dirty="0">
                <a:latin typeface="Trebuchet MS"/>
                <a:cs typeface="Trebuchet MS"/>
              </a:rPr>
              <a:t> </a:t>
            </a:r>
            <a:r>
              <a:rPr sz="2400" spc="-170" dirty="0">
                <a:latin typeface="Trebuchet MS"/>
                <a:cs typeface="Trebuchet MS"/>
              </a:rPr>
              <a:t>sama</a:t>
            </a:r>
            <a:r>
              <a:rPr sz="2400" spc="-40" dirty="0">
                <a:latin typeface="Trebuchet MS"/>
                <a:cs typeface="Trebuchet MS"/>
              </a:rPr>
              <a:t> </a:t>
            </a:r>
            <a:r>
              <a:rPr sz="2400" spc="-185" dirty="0">
                <a:latin typeface="Trebuchet MS"/>
                <a:cs typeface="Trebuchet MS"/>
              </a:rPr>
              <a:t>pada</a:t>
            </a:r>
            <a:r>
              <a:rPr sz="2400" spc="-55" dirty="0">
                <a:latin typeface="Trebuchet MS"/>
                <a:cs typeface="Trebuchet MS"/>
              </a:rPr>
              <a:t> </a:t>
            </a:r>
            <a:r>
              <a:rPr sz="2400" spc="-165" dirty="0">
                <a:latin typeface="Trebuchet MS"/>
                <a:cs typeface="Trebuchet MS"/>
              </a:rPr>
              <a:t>penetapan</a:t>
            </a:r>
            <a:r>
              <a:rPr sz="2400" spc="-55" dirty="0">
                <a:latin typeface="Trebuchet MS"/>
                <a:cs typeface="Trebuchet MS"/>
              </a:rPr>
              <a:t> </a:t>
            </a:r>
            <a:r>
              <a:rPr sz="2400" spc="-165" dirty="0">
                <a:latin typeface="Trebuchet MS"/>
                <a:cs typeface="Trebuchet MS"/>
              </a:rPr>
              <a:t>paralel</a:t>
            </a:r>
            <a:r>
              <a:rPr sz="2400" spc="-45" dirty="0">
                <a:latin typeface="Trebuchet MS"/>
                <a:cs typeface="Trebuchet MS"/>
              </a:rPr>
              <a:t> </a:t>
            </a:r>
            <a:r>
              <a:rPr sz="2400" spc="-185" dirty="0">
                <a:latin typeface="Trebuchet MS"/>
                <a:cs typeface="Trebuchet MS"/>
              </a:rPr>
              <a:t>atau</a:t>
            </a:r>
            <a:r>
              <a:rPr sz="2400" spc="-55" dirty="0">
                <a:latin typeface="Trebuchet MS"/>
                <a:cs typeface="Trebuchet MS"/>
              </a:rPr>
              <a:t> </a:t>
            </a:r>
            <a:r>
              <a:rPr sz="2400" spc="-165" dirty="0">
                <a:latin typeface="Trebuchet MS"/>
                <a:cs typeface="Trebuchet MS"/>
              </a:rPr>
              <a:t>penetapan</a:t>
            </a:r>
            <a:r>
              <a:rPr sz="2400" spc="-60" dirty="0">
                <a:latin typeface="Trebuchet MS"/>
                <a:cs typeface="Trebuchet MS"/>
              </a:rPr>
              <a:t> </a:t>
            </a:r>
            <a:r>
              <a:rPr sz="2400" spc="-140" dirty="0">
                <a:latin typeface="Trebuchet MS"/>
                <a:cs typeface="Trebuchet MS"/>
              </a:rPr>
              <a:t>berulang</a:t>
            </a:r>
            <a:r>
              <a:rPr sz="2400" spc="-50" dirty="0">
                <a:latin typeface="Trebuchet MS"/>
                <a:cs typeface="Trebuchet MS"/>
              </a:rPr>
              <a:t> </a:t>
            </a:r>
            <a:r>
              <a:rPr sz="2400" spc="-200" dirty="0">
                <a:latin typeface="Trebuchet MS"/>
                <a:cs typeface="Trebuchet MS"/>
              </a:rPr>
              <a:t>kali.</a:t>
            </a:r>
            <a:endParaRPr sz="2400">
              <a:latin typeface="Trebuchet MS"/>
              <a:cs typeface="Trebuchet MS"/>
            </a:endParaRPr>
          </a:p>
          <a:p>
            <a:pPr marL="706120" lvl="1" indent="-236220">
              <a:lnSpc>
                <a:spcPct val="100000"/>
              </a:lnSpc>
              <a:spcBef>
                <a:spcPts val="1440"/>
              </a:spcBef>
              <a:buChar char="–"/>
              <a:tabLst>
                <a:tab pos="706120" algn="l"/>
                <a:tab pos="7830184" algn="l"/>
              </a:tabLst>
            </a:pPr>
            <a:r>
              <a:rPr sz="2400" spc="-120" dirty="0">
                <a:latin typeface="Trebuchet MS"/>
                <a:cs typeface="Trebuchet MS"/>
              </a:rPr>
              <a:t>Dinyatakan</a:t>
            </a:r>
            <a:r>
              <a:rPr sz="2400" spc="-50" dirty="0">
                <a:latin typeface="Trebuchet MS"/>
                <a:cs typeface="Trebuchet MS"/>
              </a:rPr>
              <a:t> </a:t>
            </a:r>
            <a:r>
              <a:rPr sz="2400" spc="-170" dirty="0">
                <a:latin typeface="Trebuchet MS"/>
                <a:cs typeface="Trebuchet MS"/>
              </a:rPr>
              <a:t>sebagai</a:t>
            </a:r>
            <a:r>
              <a:rPr sz="2400" spc="-25" dirty="0">
                <a:latin typeface="Trebuchet MS"/>
                <a:cs typeface="Trebuchet MS"/>
              </a:rPr>
              <a:t> </a:t>
            </a:r>
            <a:r>
              <a:rPr sz="2400" spc="-155" dirty="0">
                <a:latin typeface="Trebuchet MS"/>
                <a:cs typeface="Trebuchet MS"/>
              </a:rPr>
              <a:t>simpangan</a:t>
            </a:r>
            <a:r>
              <a:rPr sz="2400" spc="-45" dirty="0">
                <a:latin typeface="Trebuchet MS"/>
                <a:cs typeface="Trebuchet MS"/>
              </a:rPr>
              <a:t> </a:t>
            </a:r>
            <a:r>
              <a:rPr sz="2400" spc="-140" dirty="0">
                <a:latin typeface="Trebuchet MS"/>
                <a:cs typeface="Trebuchet MS"/>
              </a:rPr>
              <a:t>baku</a:t>
            </a:r>
            <a:r>
              <a:rPr sz="2400" spc="-45" dirty="0">
                <a:latin typeface="Trebuchet MS"/>
                <a:cs typeface="Trebuchet MS"/>
              </a:rPr>
              <a:t> </a:t>
            </a:r>
            <a:r>
              <a:rPr sz="2400" spc="-185" dirty="0">
                <a:latin typeface="Trebuchet MS"/>
                <a:cs typeface="Trebuchet MS"/>
              </a:rPr>
              <a:t>atau</a:t>
            </a:r>
            <a:r>
              <a:rPr sz="2400" spc="-45" dirty="0">
                <a:latin typeface="Trebuchet MS"/>
                <a:cs typeface="Trebuchet MS"/>
              </a:rPr>
              <a:t> </a:t>
            </a:r>
            <a:r>
              <a:rPr sz="2400" spc="-155" dirty="0">
                <a:latin typeface="Trebuchet MS"/>
                <a:cs typeface="Trebuchet MS"/>
              </a:rPr>
              <a:t>simpangan</a:t>
            </a:r>
            <a:r>
              <a:rPr sz="2400" spc="-25" dirty="0">
                <a:latin typeface="Trebuchet MS"/>
                <a:cs typeface="Trebuchet MS"/>
              </a:rPr>
              <a:t> </a:t>
            </a:r>
            <a:r>
              <a:rPr sz="2400" spc="-140" dirty="0">
                <a:latin typeface="Trebuchet MS"/>
                <a:cs typeface="Trebuchet MS"/>
              </a:rPr>
              <a:t>baku	</a:t>
            </a:r>
            <a:r>
              <a:rPr sz="2400" spc="-175" dirty="0">
                <a:latin typeface="Trebuchet MS"/>
                <a:cs typeface="Trebuchet MS"/>
              </a:rPr>
              <a:t>relatif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5740" y="1152144"/>
            <a:ext cx="11543030" cy="4808220"/>
          </a:xfrm>
          <a:custGeom>
            <a:avLst/>
            <a:gdLst/>
            <a:ahLst/>
            <a:cxnLst/>
            <a:rect l="l" t="t" r="r" b="b"/>
            <a:pathLst>
              <a:path w="11543030" h="4808220">
                <a:moveTo>
                  <a:pt x="11542776" y="0"/>
                </a:moveTo>
                <a:lnTo>
                  <a:pt x="0" y="0"/>
                </a:lnTo>
                <a:lnTo>
                  <a:pt x="0" y="4808220"/>
                </a:lnTo>
                <a:lnTo>
                  <a:pt x="11542776" y="4808220"/>
                </a:lnTo>
                <a:lnTo>
                  <a:pt x="115427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85089" y="1112703"/>
            <a:ext cx="10996930" cy="4759325"/>
          </a:xfrm>
          <a:prstGeom prst="rect">
            <a:avLst/>
          </a:prstGeom>
        </p:spPr>
        <p:txBody>
          <a:bodyPr vert="horz" wrap="square" lIns="0" tIns="1885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485"/>
              </a:spcBef>
              <a:buFont typeface="Wingdings"/>
              <a:buChar char=""/>
              <a:tabLst>
                <a:tab pos="355600" algn="l"/>
              </a:tabLst>
            </a:pPr>
            <a:r>
              <a:rPr sz="2300" spc="-5" dirty="0">
                <a:latin typeface="Microsoft Sans Serif"/>
                <a:cs typeface="Microsoft Sans Serif"/>
              </a:rPr>
              <a:t>Definisi</a:t>
            </a:r>
            <a:endParaRPr sz="2300">
              <a:latin typeface="Microsoft Sans Serif"/>
              <a:cs typeface="Microsoft Sans Serif"/>
            </a:endParaRPr>
          </a:p>
          <a:p>
            <a:pPr marL="469900" marR="50165">
              <a:lnSpc>
                <a:spcPct val="150000"/>
              </a:lnSpc>
            </a:pPr>
            <a:r>
              <a:rPr sz="2300" spc="605" dirty="0">
                <a:latin typeface="Microsoft Sans Serif"/>
                <a:cs typeface="Microsoft Sans Serif"/>
              </a:rPr>
              <a:t>–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Menunjukkan</a:t>
            </a:r>
            <a:r>
              <a:rPr sz="2300" spc="-3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derajat </a:t>
            </a:r>
            <a:r>
              <a:rPr sz="2300" spc="-5" dirty="0">
                <a:latin typeface="Microsoft Sans Serif"/>
                <a:cs typeface="Microsoft Sans Serif"/>
              </a:rPr>
              <a:t>ketertiruan hasil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10" dirty="0">
                <a:latin typeface="Microsoft Sans Serif"/>
                <a:cs typeface="Microsoft Sans Serif"/>
              </a:rPr>
              <a:t>uji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diperoleh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dari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analisis </a:t>
            </a:r>
            <a:r>
              <a:rPr sz="2300" dirty="0">
                <a:latin typeface="Microsoft Sans Serif"/>
                <a:cs typeface="Microsoft Sans Serif"/>
              </a:rPr>
              <a:t>sampel </a:t>
            </a:r>
            <a:r>
              <a:rPr sz="2300" spc="-10" dirty="0">
                <a:latin typeface="Microsoft Sans Serif"/>
                <a:cs typeface="Microsoft Sans Serif"/>
              </a:rPr>
              <a:t>uji </a:t>
            </a:r>
            <a:r>
              <a:rPr sz="2300" spc="-59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sama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dalam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berbagai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kondisi</a:t>
            </a:r>
            <a:r>
              <a:rPr sz="2300" dirty="0">
                <a:latin typeface="Microsoft Sans Serif"/>
                <a:cs typeface="Microsoft Sans Serif"/>
              </a:rPr>
              <a:t> </a:t>
            </a:r>
            <a:r>
              <a:rPr sz="2300" spc="-10" dirty="0">
                <a:latin typeface="Microsoft Sans Serif"/>
                <a:cs typeface="Microsoft Sans Serif"/>
              </a:rPr>
              <a:t>uji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normal,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seperti</a:t>
            </a:r>
            <a:r>
              <a:rPr sz="2300" spc="-5" dirty="0">
                <a:latin typeface="Microsoft Sans Serif"/>
                <a:cs typeface="Microsoft Sans Serif"/>
              </a:rPr>
              <a:t> laboratirum,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analisis, </a:t>
            </a:r>
            <a:r>
              <a:rPr sz="2300" dirty="0">
                <a:latin typeface="Microsoft Sans Serif"/>
                <a:cs typeface="Microsoft Sans Serif"/>
              </a:rPr>
              <a:t> instrumen,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bahan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pereaksi,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suhu,</a:t>
            </a:r>
            <a:r>
              <a:rPr sz="2300" spc="-5" dirty="0">
                <a:latin typeface="Microsoft Sans Serif"/>
                <a:cs typeface="Microsoft Sans Serif"/>
              </a:rPr>
              <a:t> hari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berbeda</a:t>
            </a:r>
            <a:r>
              <a:rPr sz="2300" spc="-3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dll.</a:t>
            </a:r>
            <a:endParaRPr sz="2300">
              <a:latin typeface="Microsoft Sans Serif"/>
              <a:cs typeface="Microsoft Sans Serif"/>
            </a:endParaRPr>
          </a:p>
          <a:p>
            <a:pPr marL="355600" marR="535305" indent="-342900">
              <a:lnSpc>
                <a:spcPct val="150000"/>
              </a:lnSpc>
              <a:spcBef>
                <a:spcPts val="5"/>
              </a:spcBef>
              <a:buFont typeface="Wingdings"/>
              <a:buChar char=""/>
              <a:tabLst>
                <a:tab pos="355600" algn="l"/>
              </a:tabLst>
            </a:pPr>
            <a:r>
              <a:rPr sz="2300" dirty="0">
                <a:latin typeface="Microsoft Sans Serif"/>
                <a:cs typeface="Microsoft Sans Serif"/>
              </a:rPr>
              <a:t>Ketangguhan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biasanya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dinyatakan </a:t>
            </a:r>
            <a:r>
              <a:rPr sz="2300" spc="-5" dirty="0">
                <a:latin typeface="Microsoft Sans Serif"/>
                <a:cs typeface="Microsoft Sans Serif"/>
              </a:rPr>
              <a:t>sebagai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tidak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adanya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pengaruh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perbedaan </a:t>
            </a:r>
            <a:r>
              <a:rPr sz="2300" spc="-60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operasi </a:t>
            </a:r>
            <a:r>
              <a:rPr sz="2300" dirty="0">
                <a:latin typeface="Microsoft Sans Serif"/>
                <a:cs typeface="Microsoft Sans Serif"/>
              </a:rPr>
              <a:t>atau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lingkungan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kerja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pada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hasil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10" dirty="0">
                <a:latin typeface="Microsoft Sans Serif"/>
                <a:cs typeface="Microsoft Sans Serif"/>
              </a:rPr>
              <a:t>uji</a:t>
            </a:r>
            <a:endParaRPr sz="23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1380"/>
              </a:spcBef>
              <a:buFont typeface="Wingdings"/>
              <a:buChar char=""/>
              <a:tabLst>
                <a:tab pos="355600" algn="l"/>
              </a:tabLst>
            </a:pPr>
            <a:r>
              <a:rPr sz="2300" dirty="0">
                <a:latin typeface="Microsoft Sans Serif"/>
                <a:cs typeface="Microsoft Sans Serif"/>
              </a:rPr>
              <a:t>Merupakan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ukuran</a:t>
            </a:r>
            <a:r>
              <a:rPr sz="2300" spc="-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ketertiruan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pada</a:t>
            </a:r>
            <a:r>
              <a:rPr sz="2300" spc="-5" dirty="0">
                <a:latin typeface="Microsoft Sans Serif"/>
                <a:cs typeface="Microsoft Sans Serif"/>
              </a:rPr>
              <a:t> kondisi</a:t>
            </a:r>
            <a:r>
              <a:rPr sz="2300" dirty="0">
                <a:latin typeface="Microsoft Sans Serif"/>
                <a:cs typeface="Microsoft Sans Serif"/>
              </a:rPr>
              <a:t> operasi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normal antar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laboratorium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dan</a:t>
            </a:r>
            <a:endParaRPr sz="2300">
              <a:latin typeface="Microsoft Sans Serif"/>
              <a:cs typeface="Microsoft Sans Serif"/>
            </a:endParaRPr>
          </a:p>
          <a:p>
            <a:pPr marL="355600">
              <a:lnSpc>
                <a:spcPct val="100000"/>
              </a:lnSpc>
              <a:spcBef>
                <a:spcPts val="1380"/>
              </a:spcBef>
            </a:pPr>
            <a:r>
              <a:rPr sz="2300" dirty="0">
                <a:latin typeface="Microsoft Sans Serif"/>
                <a:cs typeface="Microsoft Sans Serif"/>
              </a:rPr>
              <a:t>antar </a:t>
            </a:r>
            <a:r>
              <a:rPr sz="2300" spc="-5" dirty="0">
                <a:latin typeface="Microsoft Sans Serif"/>
                <a:cs typeface="Microsoft Sans Serif"/>
              </a:rPr>
              <a:t>analis,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pereaksi </a:t>
            </a:r>
            <a:r>
              <a:rPr sz="2300" dirty="0">
                <a:latin typeface="Microsoft Sans Serif"/>
                <a:cs typeface="Microsoft Sans Serif"/>
              </a:rPr>
              <a:t>sama.</a:t>
            </a:r>
            <a:endParaRPr sz="23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1380"/>
              </a:spcBef>
              <a:buFont typeface="Wingdings"/>
              <a:buChar char=""/>
              <a:tabLst>
                <a:tab pos="355600" algn="l"/>
              </a:tabLst>
            </a:pPr>
            <a:r>
              <a:rPr sz="2300" dirty="0">
                <a:latin typeface="Microsoft Sans Serif"/>
                <a:cs typeface="Microsoft Sans Serif"/>
              </a:rPr>
              <a:t>Ketangguhan </a:t>
            </a:r>
            <a:r>
              <a:rPr sz="2300" spc="-10" dirty="0">
                <a:latin typeface="Microsoft Sans Serif"/>
                <a:cs typeface="Microsoft Sans Serif"/>
              </a:rPr>
              <a:t>dikaji</a:t>
            </a:r>
            <a:r>
              <a:rPr sz="2300" dirty="0">
                <a:latin typeface="Microsoft Sans Serif"/>
                <a:cs typeface="Microsoft Sans Serif"/>
              </a:rPr>
              <a:t> secara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studi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kolaboratif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(antar</a:t>
            </a:r>
            <a:r>
              <a:rPr sz="2300" spc="-5" dirty="0">
                <a:latin typeface="Microsoft Sans Serif"/>
                <a:cs typeface="Microsoft Sans Serif"/>
              </a:rPr>
              <a:t> laboratorium)</a:t>
            </a:r>
            <a:endParaRPr sz="23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85089" y="377952"/>
            <a:ext cx="5533543" cy="542456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5621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230"/>
              </a:spcBef>
            </a:pPr>
            <a:r>
              <a:rPr sz="2500" spc="-5" dirty="0"/>
              <a:t>Ketangguhan</a:t>
            </a:r>
            <a:r>
              <a:rPr sz="2500" dirty="0"/>
              <a:t> </a:t>
            </a:r>
            <a:r>
              <a:rPr sz="2500" spc="-5" dirty="0"/>
              <a:t>/</a:t>
            </a:r>
            <a:r>
              <a:rPr sz="2500" spc="-15" dirty="0"/>
              <a:t> </a:t>
            </a:r>
            <a:r>
              <a:rPr sz="2500" spc="-5" dirty="0"/>
              <a:t>Ruggedness</a:t>
            </a:r>
            <a:endParaRPr sz="25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740" y="1152144"/>
            <a:ext cx="11543030" cy="374459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49225" rIns="0" bIns="0" rtlCol="0">
            <a:spAutoFit/>
          </a:bodyPr>
          <a:lstStyle/>
          <a:p>
            <a:pPr marL="434340" indent="-343535">
              <a:lnSpc>
                <a:spcPct val="100000"/>
              </a:lnSpc>
              <a:spcBef>
                <a:spcPts val="1175"/>
              </a:spcBef>
              <a:buFont typeface="Wingdings"/>
              <a:buChar char=""/>
              <a:tabLst>
                <a:tab pos="434975" algn="l"/>
              </a:tabLst>
            </a:pPr>
            <a:r>
              <a:rPr sz="2300" dirty="0">
                <a:latin typeface="Microsoft Sans Serif"/>
                <a:cs typeface="Microsoft Sans Serif"/>
              </a:rPr>
              <a:t>Untuk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memvalidasi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kekuatan</a:t>
            </a:r>
            <a:r>
              <a:rPr sz="2300" spc="-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suatu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metode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perlu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dibuat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perubahan metodologi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endParaRPr sz="2300">
              <a:latin typeface="Microsoft Sans Serif"/>
              <a:cs typeface="Microsoft Sans Serif"/>
            </a:endParaRPr>
          </a:p>
          <a:p>
            <a:pPr marL="434340" marR="515620">
              <a:lnSpc>
                <a:spcPct val="150000"/>
              </a:lnSpc>
            </a:pPr>
            <a:r>
              <a:rPr sz="2300" spc="-5" dirty="0">
                <a:latin typeface="Microsoft Sans Serif"/>
                <a:cs typeface="Microsoft Sans Serif"/>
              </a:rPr>
              <a:t>kecil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dan terus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menerus</a:t>
            </a:r>
            <a:r>
              <a:rPr sz="2300" spc="-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dan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mengevaluasi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respon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analitik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5" dirty="0">
                <a:latin typeface="Microsoft Sans Serif"/>
                <a:cs typeface="Microsoft Sans Serif"/>
              </a:rPr>
              <a:t>dan </a:t>
            </a:r>
            <a:r>
              <a:rPr sz="2300" dirty="0">
                <a:latin typeface="Microsoft Sans Serif"/>
                <a:cs typeface="Microsoft Sans Serif"/>
              </a:rPr>
              <a:t>efek keseksamaan </a:t>
            </a:r>
            <a:r>
              <a:rPr sz="2300" spc="-59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dan kecermatan.</a:t>
            </a:r>
            <a:endParaRPr sz="2300">
              <a:latin typeface="Microsoft Sans Serif"/>
              <a:cs typeface="Microsoft Sans Serif"/>
            </a:endParaRPr>
          </a:p>
          <a:p>
            <a:pPr marL="434340" indent="-343535">
              <a:lnSpc>
                <a:spcPct val="100000"/>
              </a:lnSpc>
              <a:spcBef>
                <a:spcPts val="1380"/>
              </a:spcBef>
              <a:buFont typeface="Wingdings"/>
              <a:buChar char=""/>
              <a:tabLst>
                <a:tab pos="434975" algn="l"/>
              </a:tabLst>
            </a:pPr>
            <a:r>
              <a:rPr sz="2300" dirty="0">
                <a:latin typeface="Microsoft Sans Serif"/>
                <a:cs typeface="Microsoft Sans Serif"/>
              </a:rPr>
              <a:t>Contoh:</a:t>
            </a:r>
            <a:r>
              <a:rPr sz="2300" spc="-3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pada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HPLC</a:t>
            </a:r>
            <a:endParaRPr sz="2300">
              <a:latin typeface="Microsoft Sans Serif"/>
              <a:cs typeface="Microsoft Sans Serif"/>
            </a:endParaRPr>
          </a:p>
          <a:p>
            <a:pPr marL="334010" indent="-243204">
              <a:lnSpc>
                <a:spcPct val="100000"/>
              </a:lnSpc>
              <a:spcBef>
                <a:spcPts val="1385"/>
              </a:spcBef>
              <a:buChar char="–"/>
              <a:tabLst>
                <a:tab pos="334645" algn="l"/>
              </a:tabLst>
            </a:pPr>
            <a:r>
              <a:rPr sz="2300" dirty="0">
                <a:latin typeface="Microsoft Sans Serif"/>
                <a:cs typeface="Microsoft Sans Serif"/>
              </a:rPr>
              <a:t>perubahan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komposisi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fase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gerak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(1%)</a:t>
            </a:r>
            <a:endParaRPr sz="2300">
              <a:latin typeface="Microsoft Sans Serif"/>
              <a:cs typeface="Microsoft Sans Serif"/>
            </a:endParaRPr>
          </a:p>
          <a:p>
            <a:pPr marL="334010" indent="-243204">
              <a:lnSpc>
                <a:spcPct val="100000"/>
              </a:lnSpc>
              <a:spcBef>
                <a:spcPts val="1380"/>
              </a:spcBef>
              <a:buChar char="–"/>
              <a:tabLst>
                <a:tab pos="334645" algn="l"/>
              </a:tabLst>
            </a:pPr>
            <a:r>
              <a:rPr sz="2300" dirty="0">
                <a:latin typeface="Microsoft Sans Serif"/>
                <a:cs typeface="Microsoft Sans Serif"/>
              </a:rPr>
              <a:t>pH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fase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gerak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spc="-40" dirty="0">
                <a:latin typeface="Microsoft Sans Serif"/>
                <a:cs typeface="Microsoft Sans Serif"/>
              </a:rPr>
              <a:t>(±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0,2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unit)</a:t>
            </a:r>
            <a:endParaRPr sz="2300">
              <a:latin typeface="Microsoft Sans Serif"/>
              <a:cs typeface="Microsoft Sans Serif"/>
            </a:endParaRPr>
          </a:p>
          <a:p>
            <a:pPr marL="334010" indent="-243204">
              <a:lnSpc>
                <a:spcPct val="100000"/>
              </a:lnSpc>
              <a:spcBef>
                <a:spcPts val="1380"/>
              </a:spcBef>
              <a:buChar char="–"/>
              <a:tabLst>
                <a:tab pos="334645" algn="l"/>
              </a:tabLst>
            </a:pPr>
            <a:r>
              <a:rPr sz="2300" dirty="0">
                <a:latin typeface="Microsoft Sans Serif"/>
                <a:cs typeface="Microsoft Sans Serif"/>
              </a:rPr>
              <a:t>Perubahan</a:t>
            </a:r>
            <a:r>
              <a:rPr sz="2300" spc="-3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temperatur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kolom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40" dirty="0">
                <a:latin typeface="Microsoft Sans Serif"/>
                <a:cs typeface="Microsoft Sans Serif"/>
              </a:rPr>
              <a:t>(±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2-3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Symbol"/>
                <a:cs typeface="Symbol"/>
              </a:rPr>
              <a:t></a:t>
            </a:r>
            <a:r>
              <a:rPr sz="2300" dirty="0">
                <a:latin typeface="Microsoft Sans Serif"/>
                <a:cs typeface="Microsoft Sans Serif"/>
              </a:rPr>
              <a:t>C)</a:t>
            </a:r>
            <a:endParaRPr sz="23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377952"/>
            <a:ext cx="4947411" cy="542456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5621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230"/>
              </a:spcBef>
            </a:pPr>
            <a:r>
              <a:rPr sz="2500" spc="-5" dirty="0"/>
              <a:t>Kekuatan</a:t>
            </a:r>
            <a:r>
              <a:rPr sz="2500" spc="-15" dirty="0"/>
              <a:t> </a:t>
            </a:r>
            <a:r>
              <a:rPr sz="2500" spc="-5" dirty="0"/>
              <a:t>(</a:t>
            </a:r>
            <a:r>
              <a:rPr sz="2500" i="1" spc="-5" dirty="0">
                <a:latin typeface="Arial"/>
                <a:cs typeface="Arial"/>
              </a:rPr>
              <a:t>Robustness</a:t>
            </a:r>
            <a:r>
              <a:rPr sz="2500" spc="-5" dirty="0"/>
              <a:t>)</a:t>
            </a:r>
            <a:endParaRPr sz="25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15796" y="1037844"/>
            <a:ext cx="9134856" cy="5430011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4604003" y="161544"/>
            <a:ext cx="3810000" cy="641985"/>
          </a:xfrm>
          <a:custGeom>
            <a:avLst/>
            <a:gdLst/>
            <a:ahLst/>
            <a:cxnLst/>
            <a:rect l="l" t="t" r="r" b="b"/>
            <a:pathLst>
              <a:path w="3810000" h="641985">
                <a:moveTo>
                  <a:pt x="3810000" y="0"/>
                </a:moveTo>
                <a:lnTo>
                  <a:pt x="0" y="0"/>
                </a:lnTo>
                <a:lnTo>
                  <a:pt x="0" y="641603"/>
                </a:lnTo>
                <a:lnTo>
                  <a:pt x="3810000" y="641603"/>
                </a:lnTo>
                <a:lnTo>
                  <a:pt x="3810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682997" y="314959"/>
            <a:ext cx="352234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0" dirty="0">
                <a:latin typeface="Trebuchet MS"/>
                <a:cs typeface="Trebuchet MS"/>
              </a:rPr>
              <a:t>A</a:t>
            </a:r>
            <a:r>
              <a:rPr spc="165" dirty="0">
                <a:latin typeface="Trebuchet MS"/>
                <a:cs typeface="Trebuchet MS"/>
              </a:rPr>
              <a:t>c</a:t>
            </a:r>
            <a:r>
              <a:rPr spc="-20" dirty="0">
                <a:latin typeface="Trebuchet MS"/>
                <a:cs typeface="Trebuchet MS"/>
              </a:rPr>
              <a:t>curacy</a:t>
            </a:r>
            <a:r>
              <a:rPr spc="-475" dirty="0">
                <a:latin typeface="Trebuchet MS"/>
                <a:cs typeface="Trebuchet MS"/>
              </a:rPr>
              <a:t> </a:t>
            </a:r>
            <a:r>
              <a:rPr spc="140" dirty="0">
                <a:latin typeface="Trebuchet MS"/>
                <a:cs typeface="Trebuchet MS"/>
              </a:rPr>
              <a:t>V</a:t>
            </a:r>
            <a:r>
              <a:rPr spc="100" dirty="0">
                <a:latin typeface="Trebuchet MS"/>
                <a:cs typeface="Trebuchet MS"/>
              </a:rPr>
              <a:t>s</a:t>
            </a:r>
            <a:r>
              <a:rPr spc="-65" dirty="0">
                <a:latin typeface="Trebuchet MS"/>
                <a:cs typeface="Trebuchet MS"/>
              </a:rPr>
              <a:t> </a:t>
            </a:r>
            <a:r>
              <a:rPr spc="140" dirty="0">
                <a:latin typeface="Trebuchet MS"/>
                <a:cs typeface="Trebuchet MS"/>
              </a:rPr>
              <a:t>P</a:t>
            </a:r>
            <a:r>
              <a:rPr spc="60" dirty="0">
                <a:latin typeface="Trebuchet MS"/>
                <a:cs typeface="Trebuchet MS"/>
              </a:rPr>
              <a:t>r</a:t>
            </a:r>
            <a:r>
              <a:rPr spc="-30" dirty="0">
                <a:latin typeface="Trebuchet MS"/>
                <a:cs typeface="Trebuchet MS"/>
              </a:rPr>
              <a:t>ecision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5968" y="1290827"/>
            <a:ext cx="11338560" cy="5166360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4604003" y="161544"/>
            <a:ext cx="3810000" cy="641985"/>
          </a:xfrm>
          <a:custGeom>
            <a:avLst/>
            <a:gdLst/>
            <a:ahLst/>
            <a:cxnLst/>
            <a:rect l="l" t="t" r="r" b="b"/>
            <a:pathLst>
              <a:path w="3810000" h="641985">
                <a:moveTo>
                  <a:pt x="3810000" y="0"/>
                </a:moveTo>
                <a:lnTo>
                  <a:pt x="0" y="0"/>
                </a:lnTo>
                <a:lnTo>
                  <a:pt x="0" y="641603"/>
                </a:lnTo>
                <a:lnTo>
                  <a:pt x="3810000" y="641603"/>
                </a:lnTo>
                <a:lnTo>
                  <a:pt x="3810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682997" y="314959"/>
            <a:ext cx="352234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0" dirty="0">
                <a:latin typeface="Trebuchet MS"/>
                <a:cs typeface="Trebuchet MS"/>
              </a:rPr>
              <a:t>A</a:t>
            </a:r>
            <a:r>
              <a:rPr spc="165" dirty="0">
                <a:latin typeface="Trebuchet MS"/>
                <a:cs typeface="Trebuchet MS"/>
              </a:rPr>
              <a:t>c</a:t>
            </a:r>
            <a:r>
              <a:rPr spc="-20" dirty="0">
                <a:latin typeface="Trebuchet MS"/>
                <a:cs typeface="Trebuchet MS"/>
              </a:rPr>
              <a:t>curacy</a:t>
            </a:r>
            <a:r>
              <a:rPr spc="-475" dirty="0">
                <a:latin typeface="Trebuchet MS"/>
                <a:cs typeface="Trebuchet MS"/>
              </a:rPr>
              <a:t> </a:t>
            </a:r>
            <a:r>
              <a:rPr spc="140" dirty="0">
                <a:latin typeface="Trebuchet MS"/>
                <a:cs typeface="Trebuchet MS"/>
              </a:rPr>
              <a:t>V</a:t>
            </a:r>
            <a:r>
              <a:rPr spc="100" dirty="0">
                <a:latin typeface="Trebuchet MS"/>
                <a:cs typeface="Trebuchet MS"/>
              </a:rPr>
              <a:t>s</a:t>
            </a:r>
            <a:r>
              <a:rPr spc="-65" dirty="0">
                <a:latin typeface="Trebuchet MS"/>
                <a:cs typeface="Trebuchet MS"/>
              </a:rPr>
              <a:t> </a:t>
            </a:r>
            <a:r>
              <a:rPr spc="140" dirty="0">
                <a:latin typeface="Trebuchet MS"/>
                <a:cs typeface="Trebuchet MS"/>
              </a:rPr>
              <a:t>P</a:t>
            </a:r>
            <a:r>
              <a:rPr spc="60" dirty="0">
                <a:latin typeface="Trebuchet MS"/>
                <a:cs typeface="Trebuchet MS"/>
              </a:rPr>
              <a:t>r</a:t>
            </a:r>
            <a:r>
              <a:rPr spc="-30" dirty="0">
                <a:latin typeface="Trebuchet MS"/>
                <a:cs typeface="Trebuchet MS"/>
              </a:rPr>
              <a:t>ecision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1291" y="246888"/>
            <a:ext cx="10864850" cy="224345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6637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310"/>
              </a:spcBef>
            </a:pPr>
            <a:r>
              <a:rPr sz="2700" b="1" spc="-5" dirty="0">
                <a:solidFill>
                  <a:srgbClr val="FF0000"/>
                </a:solidFill>
                <a:latin typeface="Arial"/>
                <a:cs typeface="Arial"/>
              </a:rPr>
              <a:t>Kesalahan/</a:t>
            </a:r>
            <a:r>
              <a:rPr sz="2700" b="1" spc="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700" b="1" i="1" dirty="0">
                <a:solidFill>
                  <a:srgbClr val="FF0000"/>
                </a:solidFill>
                <a:latin typeface="Arial"/>
                <a:cs typeface="Arial"/>
              </a:rPr>
              <a:t>error</a:t>
            </a:r>
            <a:r>
              <a:rPr sz="2700" b="1" i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700" b="1" spc="-5" dirty="0">
                <a:solidFill>
                  <a:srgbClr val="FF0000"/>
                </a:solidFill>
                <a:latin typeface="Arial"/>
                <a:cs typeface="Arial"/>
              </a:rPr>
              <a:t>(Galat)</a:t>
            </a:r>
            <a:r>
              <a:rPr sz="27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700" b="1" spc="-5" dirty="0">
                <a:solidFill>
                  <a:srgbClr val="FF0000"/>
                </a:solidFill>
                <a:latin typeface="Arial"/>
                <a:cs typeface="Arial"/>
              </a:rPr>
              <a:t>dalam</a:t>
            </a:r>
            <a:r>
              <a:rPr sz="27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700" b="1" spc="-5" dirty="0">
                <a:solidFill>
                  <a:srgbClr val="FF0000"/>
                </a:solidFill>
                <a:latin typeface="Arial"/>
                <a:cs typeface="Arial"/>
              </a:rPr>
              <a:t>analisis</a:t>
            </a:r>
            <a:r>
              <a:rPr sz="27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700" b="1" spc="-5" dirty="0">
                <a:solidFill>
                  <a:srgbClr val="FF0000"/>
                </a:solidFill>
                <a:latin typeface="Arial"/>
                <a:cs typeface="Arial"/>
              </a:rPr>
              <a:t>kuantitatif</a:t>
            </a:r>
            <a:endParaRPr sz="2700">
              <a:latin typeface="Arial"/>
              <a:cs typeface="Arial"/>
            </a:endParaRPr>
          </a:p>
          <a:p>
            <a:pPr marL="434340" indent="-343535">
              <a:lnSpc>
                <a:spcPct val="100000"/>
              </a:lnSpc>
              <a:spcBef>
                <a:spcPts val="1480"/>
              </a:spcBef>
              <a:buFont typeface="Wingdings"/>
              <a:buChar char=""/>
              <a:tabLst>
                <a:tab pos="434975" algn="l"/>
              </a:tabLst>
            </a:pPr>
            <a:r>
              <a:rPr sz="2300" dirty="0">
                <a:latin typeface="Microsoft Sans Serif"/>
                <a:cs typeface="Microsoft Sans Serif"/>
              </a:rPr>
              <a:t>Galat/</a:t>
            </a:r>
            <a:r>
              <a:rPr sz="2300" i="1" dirty="0">
                <a:latin typeface="Arial"/>
                <a:cs typeface="Arial"/>
              </a:rPr>
              <a:t>error</a:t>
            </a:r>
            <a:r>
              <a:rPr sz="2300" i="1" spc="-45" dirty="0">
                <a:latin typeface="Arial"/>
                <a:cs typeface="Arial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dapat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mengakibatkan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ketidaktepatan</a:t>
            </a:r>
            <a:r>
              <a:rPr sz="230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hasil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analisis</a:t>
            </a:r>
            <a:endParaRPr sz="2300">
              <a:latin typeface="Microsoft Sans Serif"/>
              <a:cs typeface="Microsoft Sans Serif"/>
            </a:endParaRPr>
          </a:p>
          <a:p>
            <a:pPr marL="434340" marR="582930" indent="-342900">
              <a:lnSpc>
                <a:spcPts val="4140"/>
              </a:lnSpc>
              <a:spcBef>
                <a:spcPts val="365"/>
              </a:spcBef>
              <a:buFont typeface="Wingdings"/>
              <a:buChar char=""/>
              <a:tabLst>
                <a:tab pos="434975" algn="l"/>
              </a:tabLst>
            </a:pPr>
            <a:r>
              <a:rPr sz="2300" dirty="0">
                <a:latin typeface="Microsoft Sans Serif"/>
                <a:cs typeface="Microsoft Sans Serif"/>
              </a:rPr>
              <a:t>Perbedaan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numerik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antara </a:t>
            </a:r>
            <a:r>
              <a:rPr sz="2300" spc="-10" dirty="0">
                <a:latin typeface="Microsoft Sans Serif"/>
                <a:cs typeface="Microsoft Sans Serif"/>
              </a:rPr>
              <a:t>nilai</a:t>
            </a:r>
            <a:r>
              <a:rPr sz="2300" dirty="0">
                <a:latin typeface="Microsoft Sans Serif"/>
                <a:cs typeface="Microsoft Sans Serif"/>
              </a:rPr>
              <a:t> yang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dihitung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dengan</a:t>
            </a:r>
            <a:r>
              <a:rPr sz="2300" spc="-10" dirty="0">
                <a:latin typeface="Microsoft Sans Serif"/>
                <a:cs typeface="Microsoft Sans Serif"/>
              </a:rPr>
              <a:t> nilai</a:t>
            </a:r>
            <a:r>
              <a:rPr sz="2300" spc="-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sebenarnya </a:t>
            </a:r>
            <a:r>
              <a:rPr sz="2300" spc="-59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(Day</a:t>
            </a:r>
            <a:r>
              <a:rPr sz="2300" spc="-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&amp;</a:t>
            </a:r>
            <a:r>
              <a:rPr sz="2300" spc="2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Underwood,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2002)</a:t>
            </a:r>
            <a:endParaRPr sz="23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1291" y="3081527"/>
            <a:ext cx="11315700" cy="2682240"/>
          </a:xfrm>
          <a:custGeom>
            <a:avLst/>
            <a:gdLst/>
            <a:ahLst/>
            <a:cxnLst/>
            <a:rect l="l" t="t" r="r" b="b"/>
            <a:pathLst>
              <a:path w="11315700" h="2682240">
                <a:moveTo>
                  <a:pt x="11315700" y="0"/>
                </a:moveTo>
                <a:lnTo>
                  <a:pt x="0" y="0"/>
                </a:lnTo>
                <a:lnTo>
                  <a:pt x="0" y="2682240"/>
                </a:lnTo>
                <a:lnTo>
                  <a:pt x="11315700" y="2682240"/>
                </a:lnTo>
                <a:lnTo>
                  <a:pt x="113157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10336" y="3043762"/>
            <a:ext cx="10289540" cy="2654300"/>
          </a:xfrm>
          <a:prstGeom prst="rect">
            <a:avLst/>
          </a:prstGeom>
        </p:spPr>
        <p:txBody>
          <a:bodyPr vert="horz" wrap="square" lIns="0" tIns="1873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75"/>
              </a:spcBef>
            </a:pPr>
            <a:r>
              <a:rPr sz="2300" dirty="0">
                <a:latin typeface="Microsoft Sans Serif"/>
                <a:cs typeface="Microsoft Sans Serif"/>
              </a:rPr>
              <a:t>Sumber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Galat/</a:t>
            </a:r>
            <a:r>
              <a:rPr sz="2300" i="1" dirty="0">
                <a:latin typeface="Arial"/>
                <a:cs typeface="Arial"/>
              </a:rPr>
              <a:t>error</a:t>
            </a:r>
            <a:r>
              <a:rPr sz="2300" i="1" spc="-30" dirty="0">
                <a:latin typeface="Arial"/>
                <a:cs typeface="Arial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dalam </a:t>
            </a:r>
            <a:r>
              <a:rPr sz="2300" spc="-10" dirty="0">
                <a:latin typeface="Microsoft Sans Serif"/>
                <a:cs typeface="Microsoft Sans Serif"/>
              </a:rPr>
              <a:t>analisis</a:t>
            </a:r>
            <a:endParaRPr sz="23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1380"/>
              </a:spcBef>
              <a:buFont typeface="Wingdings"/>
              <a:buChar char=""/>
              <a:tabLst>
                <a:tab pos="355600" algn="l"/>
              </a:tabLst>
            </a:pPr>
            <a:r>
              <a:rPr sz="2300" dirty="0">
                <a:latin typeface="Microsoft Sans Serif"/>
                <a:cs typeface="Microsoft Sans Serif"/>
              </a:rPr>
              <a:t>Metode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10" dirty="0">
                <a:latin typeface="Microsoft Sans Serif"/>
                <a:cs typeface="Microsoft Sans Serif"/>
              </a:rPr>
              <a:t>analisis</a:t>
            </a:r>
            <a:r>
              <a:rPr sz="2300" dirty="0">
                <a:latin typeface="Microsoft Sans Serif"/>
                <a:cs typeface="Microsoft Sans Serif"/>
              </a:rPr>
              <a:t> (reaksi</a:t>
            </a:r>
            <a:r>
              <a:rPr sz="2300" spc="-5" dirty="0">
                <a:latin typeface="Microsoft Sans Serif"/>
                <a:cs typeface="Microsoft Sans Serif"/>
              </a:rPr>
              <a:t> tidak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sempurna,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sample yang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tidak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representative)</a:t>
            </a:r>
            <a:endParaRPr sz="2300">
              <a:latin typeface="Microsoft Sans Serif"/>
              <a:cs typeface="Microsoft Sans Serif"/>
            </a:endParaRPr>
          </a:p>
          <a:p>
            <a:pPr marL="355600" marR="5080" indent="-342900">
              <a:lnSpc>
                <a:spcPct val="15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300" spc="-5" dirty="0">
                <a:latin typeface="Microsoft Sans Serif"/>
                <a:cs typeface="Microsoft Sans Serif"/>
              </a:rPr>
              <a:t>Alat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dan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instrumen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digunakan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(</a:t>
            </a:r>
            <a:r>
              <a:rPr sz="2300" spc="3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alat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tidak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terkalibrasi,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kontaminasi </a:t>
            </a:r>
            <a:r>
              <a:rPr sz="2300" spc="-59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reagensia)</a:t>
            </a:r>
            <a:endParaRPr sz="23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1380"/>
              </a:spcBef>
              <a:buFont typeface="Wingdings"/>
              <a:buChar char=""/>
              <a:tabLst>
                <a:tab pos="355600" algn="l"/>
              </a:tabLst>
            </a:pPr>
            <a:r>
              <a:rPr sz="2300" dirty="0">
                <a:latin typeface="Microsoft Sans Serif"/>
                <a:cs typeface="Microsoft Sans Serif"/>
              </a:rPr>
              <a:t>Manusia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(ketidakcermatan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dan </a:t>
            </a:r>
            <a:r>
              <a:rPr sz="2300" spc="-5" dirty="0">
                <a:latin typeface="Microsoft Sans Serif"/>
                <a:cs typeface="Microsoft Sans Serif"/>
              </a:rPr>
              <a:t>ketidaktelitian)</a:t>
            </a:r>
            <a:endParaRPr sz="23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459" y="3428998"/>
            <a:ext cx="11399520" cy="3304540"/>
          </a:xfrm>
          <a:custGeom>
            <a:avLst/>
            <a:gdLst/>
            <a:ahLst/>
            <a:cxnLst/>
            <a:rect l="l" t="t" r="r" b="b"/>
            <a:pathLst>
              <a:path w="11399520" h="3304540">
                <a:moveTo>
                  <a:pt x="11399520" y="0"/>
                </a:moveTo>
                <a:lnTo>
                  <a:pt x="0" y="0"/>
                </a:lnTo>
                <a:lnTo>
                  <a:pt x="0" y="3304032"/>
                </a:lnTo>
                <a:lnTo>
                  <a:pt x="11399520" y="3304032"/>
                </a:lnTo>
                <a:lnTo>
                  <a:pt x="113995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30504" y="3363634"/>
            <a:ext cx="11049000" cy="3298825"/>
          </a:xfrm>
          <a:prstGeom prst="rect">
            <a:avLst/>
          </a:prstGeom>
        </p:spPr>
        <p:txBody>
          <a:bodyPr vert="horz" wrap="square" lIns="0" tIns="232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30"/>
              </a:spcBef>
            </a:pPr>
            <a:r>
              <a:rPr sz="2700" b="1" spc="-5" dirty="0">
                <a:solidFill>
                  <a:srgbClr val="FF0000"/>
                </a:solidFill>
                <a:latin typeface="Arial"/>
                <a:cs typeface="Arial"/>
              </a:rPr>
              <a:t>Jenis</a:t>
            </a:r>
            <a:r>
              <a:rPr sz="2700" b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FF0000"/>
                </a:solidFill>
                <a:latin typeface="Arial"/>
                <a:cs typeface="Arial"/>
              </a:rPr>
              <a:t>Galat/</a:t>
            </a:r>
            <a:r>
              <a:rPr sz="2700" b="1" i="1" dirty="0">
                <a:solidFill>
                  <a:srgbClr val="FF0000"/>
                </a:solidFill>
                <a:latin typeface="Arial"/>
                <a:cs typeface="Arial"/>
              </a:rPr>
              <a:t>error</a:t>
            </a:r>
            <a:r>
              <a:rPr sz="2700" b="1" i="1" spc="-1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700" b="1" spc="-5" dirty="0">
                <a:solidFill>
                  <a:srgbClr val="FF0000"/>
                </a:solidFill>
                <a:latin typeface="Arial"/>
                <a:cs typeface="Arial"/>
              </a:rPr>
              <a:t>Analisis</a:t>
            </a:r>
            <a:endParaRPr sz="2700">
              <a:latin typeface="Arial"/>
              <a:cs typeface="Arial"/>
            </a:endParaRPr>
          </a:p>
          <a:p>
            <a:pPr marL="469900" marR="5080" indent="-457200">
              <a:lnSpc>
                <a:spcPct val="15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2300" b="1" i="1" dirty="0">
                <a:solidFill>
                  <a:srgbClr val="006FC0"/>
                </a:solidFill>
                <a:latin typeface="Arial"/>
                <a:cs typeface="Arial"/>
              </a:rPr>
              <a:t>1.	Gross error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/ galat gamblang </a:t>
            </a:r>
            <a:r>
              <a:rPr sz="2300" spc="-5" dirty="0">
                <a:latin typeface="Microsoft Sans Serif"/>
                <a:cs typeface="Microsoft Sans Serif"/>
              </a:rPr>
              <a:t>yaitu galat </a:t>
            </a:r>
            <a:r>
              <a:rPr sz="2300" dirty="0">
                <a:latin typeface="Microsoft Sans Serif"/>
                <a:cs typeface="Microsoft Sans Serif"/>
              </a:rPr>
              <a:t>yang sudah </a:t>
            </a:r>
            <a:r>
              <a:rPr sz="2300" spc="-5" dirty="0">
                <a:latin typeface="Microsoft Sans Serif"/>
                <a:cs typeface="Microsoft Sans Serif"/>
              </a:rPr>
              <a:t>jelas, </a:t>
            </a:r>
            <a:r>
              <a:rPr sz="2300" dirty="0">
                <a:latin typeface="Microsoft Sans Serif"/>
                <a:cs typeface="Microsoft Sans Serif"/>
              </a:rPr>
              <a:t>karena </a:t>
            </a:r>
            <a:r>
              <a:rPr sz="2300" spc="-5" dirty="0">
                <a:latin typeface="Microsoft Sans Serif"/>
                <a:cs typeface="Microsoft Sans Serif"/>
              </a:rPr>
              <a:t>melibatkan </a:t>
            </a:r>
            <a:r>
              <a:rPr sz="2300" dirty="0">
                <a:latin typeface="Microsoft Sans Serif"/>
                <a:cs typeface="Microsoft Sans Serif"/>
              </a:rPr>
              <a:t> kesalahan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besar sehingga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menyebabkan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kita</a:t>
            </a:r>
            <a:r>
              <a:rPr sz="2300" spc="2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mengabaikan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percobaan yang </a:t>
            </a:r>
            <a:r>
              <a:rPr sz="2300" spc="-59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telah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dilakukan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dan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memulai</a:t>
            </a:r>
            <a:r>
              <a:rPr sz="2300" dirty="0">
                <a:latin typeface="Microsoft Sans Serif"/>
                <a:cs typeface="Microsoft Sans Serif"/>
              </a:rPr>
              <a:t> </a:t>
            </a:r>
            <a:r>
              <a:rPr sz="2300" spc="-10" dirty="0">
                <a:latin typeface="Microsoft Sans Serif"/>
                <a:cs typeface="Microsoft Sans Serif"/>
              </a:rPr>
              <a:t>lagi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dari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awal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secara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menyeluruh.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Contoh</a:t>
            </a:r>
            <a:r>
              <a:rPr sz="23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sampel </a:t>
            </a:r>
            <a:r>
              <a:rPr sz="2300" spc="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tumpah; pereaksi tercemar;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larutan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yang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dipersiapkan salah;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dan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alat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yang </a:t>
            </a:r>
            <a:r>
              <a:rPr sz="2300" spc="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digunakan</a:t>
            </a:r>
            <a:r>
              <a:rPr sz="2300" spc="-2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rusak</a:t>
            </a:r>
            <a:r>
              <a:rPr sz="2300" spc="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FF0000"/>
                </a:solidFill>
                <a:latin typeface="Microsoft Sans Serif"/>
                <a:cs typeface="Microsoft Sans Serif"/>
              </a:rPr>
              <a:t>.</a:t>
            </a:r>
            <a:endParaRPr sz="23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1459" y="338327"/>
            <a:ext cx="4442460" cy="63881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6637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310"/>
              </a:spcBef>
            </a:pPr>
            <a:r>
              <a:rPr spc="-5" dirty="0"/>
              <a:t>Jenis</a:t>
            </a:r>
            <a:r>
              <a:rPr spc="-20" dirty="0"/>
              <a:t> </a:t>
            </a:r>
            <a:r>
              <a:rPr dirty="0"/>
              <a:t>Galat/</a:t>
            </a:r>
            <a:r>
              <a:rPr i="1" dirty="0">
                <a:latin typeface="Arial"/>
                <a:cs typeface="Arial"/>
              </a:rPr>
              <a:t>error</a:t>
            </a:r>
            <a:r>
              <a:rPr i="1" spc="-114" dirty="0">
                <a:latin typeface="Arial"/>
                <a:cs typeface="Arial"/>
              </a:rPr>
              <a:t> </a:t>
            </a:r>
            <a:r>
              <a:rPr spc="-5" dirty="0"/>
              <a:t>Analisis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4984750" y="1734057"/>
            <a:ext cx="2552065" cy="1277620"/>
            <a:chOff x="4984750" y="1734057"/>
            <a:chExt cx="2552065" cy="1277620"/>
          </a:xfrm>
        </p:grpSpPr>
        <p:sp>
          <p:nvSpPr>
            <p:cNvPr id="6" name="object 6"/>
            <p:cNvSpPr/>
            <p:nvPr/>
          </p:nvSpPr>
          <p:spPr>
            <a:xfrm>
              <a:off x="4991100" y="1740407"/>
              <a:ext cx="2539365" cy="640080"/>
            </a:xfrm>
            <a:custGeom>
              <a:avLst/>
              <a:gdLst/>
              <a:ahLst/>
              <a:cxnLst/>
              <a:rect l="l" t="t" r="r" b="b"/>
              <a:pathLst>
                <a:path w="2539365" h="640080">
                  <a:moveTo>
                    <a:pt x="2538983" y="0"/>
                  </a:moveTo>
                  <a:lnTo>
                    <a:pt x="0" y="0"/>
                  </a:lnTo>
                  <a:lnTo>
                    <a:pt x="0" y="640079"/>
                  </a:lnTo>
                  <a:lnTo>
                    <a:pt x="2538983" y="640079"/>
                  </a:lnTo>
                  <a:lnTo>
                    <a:pt x="2538983" y="0"/>
                  </a:lnTo>
                  <a:close/>
                </a:path>
              </a:pathLst>
            </a:custGeom>
            <a:solidFill>
              <a:srgbClr val="D1DFCE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991100" y="1740407"/>
              <a:ext cx="2539365" cy="640080"/>
            </a:xfrm>
            <a:custGeom>
              <a:avLst/>
              <a:gdLst/>
              <a:ahLst/>
              <a:cxnLst/>
              <a:rect l="l" t="t" r="r" b="b"/>
              <a:pathLst>
                <a:path w="2539365" h="640080">
                  <a:moveTo>
                    <a:pt x="0" y="640079"/>
                  </a:moveTo>
                  <a:lnTo>
                    <a:pt x="2538983" y="640079"/>
                  </a:lnTo>
                  <a:lnTo>
                    <a:pt x="2538983" y="0"/>
                  </a:lnTo>
                  <a:lnTo>
                    <a:pt x="0" y="0"/>
                  </a:lnTo>
                  <a:lnTo>
                    <a:pt x="0" y="640079"/>
                  </a:lnTo>
                  <a:close/>
                </a:path>
              </a:pathLst>
            </a:custGeom>
            <a:ln w="12192">
              <a:solidFill>
                <a:srgbClr val="D1DF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991100" y="2380487"/>
              <a:ext cx="2539365" cy="624840"/>
            </a:xfrm>
            <a:custGeom>
              <a:avLst/>
              <a:gdLst/>
              <a:ahLst/>
              <a:cxnLst/>
              <a:rect l="l" t="t" r="r" b="b"/>
              <a:pathLst>
                <a:path w="2539365" h="624839">
                  <a:moveTo>
                    <a:pt x="2538983" y="0"/>
                  </a:moveTo>
                  <a:lnTo>
                    <a:pt x="0" y="0"/>
                  </a:lnTo>
                  <a:lnTo>
                    <a:pt x="0" y="624839"/>
                  </a:lnTo>
                  <a:lnTo>
                    <a:pt x="2538983" y="624839"/>
                  </a:lnTo>
                  <a:lnTo>
                    <a:pt x="2538983" y="0"/>
                  </a:lnTo>
                  <a:close/>
                </a:path>
              </a:pathLst>
            </a:custGeom>
            <a:solidFill>
              <a:srgbClr val="D1DFCE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991100" y="2380487"/>
              <a:ext cx="2539365" cy="624840"/>
            </a:xfrm>
            <a:custGeom>
              <a:avLst/>
              <a:gdLst/>
              <a:ahLst/>
              <a:cxnLst/>
              <a:rect l="l" t="t" r="r" b="b"/>
              <a:pathLst>
                <a:path w="2539365" h="624839">
                  <a:moveTo>
                    <a:pt x="0" y="624839"/>
                  </a:moveTo>
                  <a:lnTo>
                    <a:pt x="2538983" y="624839"/>
                  </a:lnTo>
                  <a:lnTo>
                    <a:pt x="2538983" y="0"/>
                  </a:lnTo>
                  <a:lnTo>
                    <a:pt x="0" y="0"/>
                  </a:lnTo>
                  <a:lnTo>
                    <a:pt x="0" y="624839"/>
                  </a:lnTo>
                  <a:close/>
                </a:path>
              </a:pathLst>
            </a:custGeom>
            <a:ln w="12192">
              <a:solidFill>
                <a:srgbClr val="D1DF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385561" y="1673733"/>
            <a:ext cx="1891030" cy="118300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marR="640080">
              <a:lnSpc>
                <a:spcPts val="2500"/>
              </a:lnSpc>
              <a:spcBef>
                <a:spcPts val="500"/>
              </a:spcBef>
            </a:pPr>
            <a:r>
              <a:rPr sz="2400" spc="-140" dirty="0">
                <a:latin typeface="Trebuchet MS"/>
                <a:cs typeface="Trebuchet MS"/>
              </a:rPr>
              <a:t>Galat </a:t>
            </a:r>
            <a:r>
              <a:rPr sz="2400" spc="-135" dirty="0">
                <a:latin typeface="Trebuchet MS"/>
                <a:cs typeface="Trebuchet MS"/>
              </a:rPr>
              <a:t> sistematik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835"/>
              </a:spcBef>
            </a:pPr>
            <a:r>
              <a:rPr sz="2400" spc="-130" dirty="0">
                <a:latin typeface="Trebuchet MS"/>
                <a:cs typeface="Trebuchet MS"/>
              </a:rPr>
              <a:t>Gal</a:t>
            </a:r>
            <a:r>
              <a:rPr sz="2400" spc="-145" dirty="0">
                <a:latin typeface="Trebuchet MS"/>
                <a:cs typeface="Trebuchet MS"/>
              </a:rPr>
              <a:t>a</a:t>
            </a:r>
            <a:r>
              <a:rPr sz="2400" spc="-155" dirty="0">
                <a:latin typeface="Trebuchet MS"/>
                <a:cs typeface="Trebuchet MS"/>
              </a:rPr>
              <a:t>t</a:t>
            </a:r>
            <a:r>
              <a:rPr sz="2400" spc="-45" dirty="0">
                <a:latin typeface="Trebuchet MS"/>
                <a:cs typeface="Trebuchet MS"/>
              </a:rPr>
              <a:t> </a:t>
            </a:r>
            <a:r>
              <a:rPr sz="2400" spc="-204" dirty="0">
                <a:latin typeface="Trebuchet MS"/>
                <a:cs typeface="Trebuchet MS"/>
              </a:rPr>
              <a:t>g</a:t>
            </a:r>
            <a:r>
              <a:rPr sz="2400" spc="-225" dirty="0">
                <a:latin typeface="Trebuchet MS"/>
                <a:cs typeface="Trebuchet MS"/>
              </a:rPr>
              <a:t>a</a:t>
            </a:r>
            <a:r>
              <a:rPr sz="2400" spc="-165" dirty="0">
                <a:latin typeface="Trebuchet MS"/>
                <a:cs typeface="Trebuchet MS"/>
              </a:rPr>
              <a:t>mblang</a:t>
            </a:r>
            <a:endParaRPr sz="2400">
              <a:latin typeface="Trebuchet MS"/>
              <a:cs typeface="Trebuchet MS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3631691" y="1057655"/>
            <a:ext cx="1704339" cy="1195070"/>
            <a:chOff x="3631691" y="1057655"/>
            <a:chExt cx="1704339" cy="1195070"/>
          </a:xfrm>
        </p:grpSpPr>
        <p:sp>
          <p:nvSpPr>
            <p:cNvPr id="12" name="object 12"/>
            <p:cNvSpPr/>
            <p:nvPr/>
          </p:nvSpPr>
          <p:spPr>
            <a:xfrm>
              <a:off x="3637787" y="1063751"/>
              <a:ext cx="1691639" cy="1183005"/>
            </a:xfrm>
            <a:custGeom>
              <a:avLst/>
              <a:gdLst/>
              <a:ahLst/>
              <a:cxnLst/>
              <a:rect l="l" t="t" r="r" b="b"/>
              <a:pathLst>
                <a:path w="1691639" h="1183005">
                  <a:moveTo>
                    <a:pt x="845820" y="0"/>
                  </a:moveTo>
                  <a:lnTo>
                    <a:pt x="790210" y="1258"/>
                  </a:lnTo>
                  <a:lnTo>
                    <a:pt x="735560" y="4980"/>
                  </a:lnTo>
                  <a:lnTo>
                    <a:pt x="681982" y="11088"/>
                  </a:lnTo>
                  <a:lnTo>
                    <a:pt x="629586" y="19504"/>
                  </a:lnTo>
                  <a:lnTo>
                    <a:pt x="578486" y="30150"/>
                  </a:lnTo>
                  <a:lnTo>
                    <a:pt x="528791" y="42949"/>
                  </a:lnTo>
                  <a:lnTo>
                    <a:pt x="480613" y="57821"/>
                  </a:lnTo>
                  <a:lnTo>
                    <a:pt x="434065" y="74690"/>
                  </a:lnTo>
                  <a:lnTo>
                    <a:pt x="389257" y="93477"/>
                  </a:lnTo>
                  <a:lnTo>
                    <a:pt x="346301" y="114104"/>
                  </a:lnTo>
                  <a:lnTo>
                    <a:pt x="305308" y="136494"/>
                  </a:lnTo>
                  <a:lnTo>
                    <a:pt x="266391" y="160568"/>
                  </a:lnTo>
                  <a:lnTo>
                    <a:pt x="229659" y="186248"/>
                  </a:lnTo>
                  <a:lnTo>
                    <a:pt x="195226" y="213456"/>
                  </a:lnTo>
                  <a:lnTo>
                    <a:pt x="163202" y="242114"/>
                  </a:lnTo>
                  <a:lnTo>
                    <a:pt x="133698" y="272145"/>
                  </a:lnTo>
                  <a:lnTo>
                    <a:pt x="106827" y="303470"/>
                  </a:lnTo>
                  <a:lnTo>
                    <a:pt x="82700" y="336012"/>
                  </a:lnTo>
                  <a:lnTo>
                    <a:pt x="61428" y="369692"/>
                  </a:lnTo>
                  <a:lnTo>
                    <a:pt x="43123" y="404433"/>
                  </a:lnTo>
                  <a:lnTo>
                    <a:pt x="27896" y="440155"/>
                  </a:lnTo>
                  <a:lnTo>
                    <a:pt x="15858" y="476783"/>
                  </a:lnTo>
                  <a:lnTo>
                    <a:pt x="7122" y="514236"/>
                  </a:lnTo>
                  <a:lnTo>
                    <a:pt x="1799" y="552439"/>
                  </a:lnTo>
                  <a:lnTo>
                    <a:pt x="0" y="591312"/>
                  </a:lnTo>
                  <a:lnTo>
                    <a:pt x="1799" y="630184"/>
                  </a:lnTo>
                  <a:lnTo>
                    <a:pt x="7122" y="668387"/>
                  </a:lnTo>
                  <a:lnTo>
                    <a:pt x="15858" y="705840"/>
                  </a:lnTo>
                  <a:lnTo>
                    <a:pt x="27896" y="742468"/>
                  </a:lnTo>
                  <a:lnTo>
                    <a:pt x="43123" y="778190"/>
                  </a:lnTo>
                  <a:lnTo>
                    <a:pt x="61428" y="812931"/>
                  </a:lnTo>
                  <a:lnTo>
                    <a:pt x="82700" y="846611"/>
                  </a:lnTo>
                  <a:lnTo>
                    <a:pt x="106827" y="879153"/>
                  </a:lnTo>
                  <a:lnTo>
                    <a:pt x="133698" y="910478"/>
                  </a:lnTo>
                  <a:lnTo>
                    <a:pt x="163202" y="940509"/>
                  </a:lnTo>
                  <a:lnTo>
                    <a:pt x="195226" y="969167"/>
                  </a:lnTo>
                  <a:lnTo>
                    <a:pt x="229659" y="996375"/>
                  </a:lnTo>
                  <a:lnTo>
                    <a:pt x="266391" y="1022055"/>
                  </a:lnTo>
                  <a:lnTo>
                    <a:pt x="305308" y="1046129"/>
                  </a:lnTo>
                  <a:lnTo>
                    <a:pt x="346301" y="1068519"/>
                  </a:lnTo>
                  <a:lnTo>
                    <a:pt x="389257" y="1089146"/>
                  </a:lnTo>
                  <a:lnTo>
                    <a:pt x="434065" y="1107933"/>
                  </a:lnTo>
                  <a:lnTo>
                    <a:pt x="480613" y="1124802"/>
                  </a:lnTo>
                  <a:lnTo>
                    <a:pt x="528791" y="1139674"/>
                  </a:lnTo>
                  <a:lnTo>
                    <a:pt x="578486" y="1152473"/>
                  </a:lnTo>
                  <a:lnTo>
                    <a:pt x="629586" y="1163119"/>
                  </a:lnTo>
                  <a:lnTo>
                    <a:pt x="681982" y="1171535"/>
                  </a:lnTo>
                  <a:lnTo>
                    <a:pt x="735560" y="1177643"/>
                  </a:lnTo>
                  <a:lnTo>
                    <a:pt x="790210" y="1181365"/>
                  </a:lnTo>
                  <a:lnTo>
                    <a:pt x="845820" y="1182624"/>
                  </a:lnTo>
                  <a:lnTo>
                    <a:pt x="901429" y="1181365"/>
                  </a:lnTo>
                  <a:lnTo>
                    <a:pt x="956079" y="1177643"/>
                  </a:lnTo>
                  <a:lnTo>
                    <a:pt x="1009657" y="1171535"/>
                  </a:lnTo>
                  <a:lnTo>
                    <a:pt x="1062053" y="1163119"/>
                  </a:lnTo>
                  <a:lnTo>
                    <a:pt x="1113153" y="1152473"/>
                  </a:lnTo>
                  <a:lnTo>
                    <a:pt x="1162848" y="1139674"/>
                  </a:lnTo>
                  <a:lnTo>
                    <a:pt x="1211026" y="1124802"/>
                  </a:lnTo>
                  <a:lnTo>
                    <a:pt x="1257574" y="1107933"/>
                  </a:lnTo>
                  <a:lnTo>
                    <a:pt x="1302382" y="1089146"/>
                  </a:lnTo>
                  <a:lnTo>
                    <a:pt x="1345338" y="1068519"/>
                  </a:lnTo>
                  <a:lnTo>
                    <a:pt x="1386331" y="1046129"/>
                  </a:lnTo>
                  <a:lnTo>
                    <a:pt x="1425248" y="1022055"/>
                  </a:lnTo>
                  <a:lnTo>
                    <a:pt x="1461980" y="996375"/>
                  </a:lnTo>
                  <a:lnTo>
                    <a:pt x="1496413" y="969167"/>
                  </a:lnTo>
                  <a:lnTo>
                    <a:pt x="1528437" y="940509"/>
                  </a:lnTo>
                  <a:lnTo>
                    <a:pt x="1557941" y="910478"/>
                  </a:lnTo>
                  <a:lnTo>
                    <a:pt x="1584812" y="879153"/>
                  </a:lnTo>
                  <a:lnTo>
                    <a:pt x="1608939" y="846611"/>
                  </a:lnTo>
                  <a:lnTo>
                    <a:pt x="1630211" y="812931"/>
                  </a:lnTo>
                  <a:lnTo>
                    <a:pt x="1648516" y="778190"/>
                  </a:lnTo>
                  <a:lnTo>
                    <a:pt x="1663743" y="742468"/>
                  </a:lnTo>
                  <a:lnTo>
                    <a:pt x="1675781" y="705840"/>
                  </a:lnTo>
                  <a:lnTo>
                    <a:pt x="1684517" y="668387"/>
                  </a:lnTo>
                  <a:lnTo>
                    <a:pt x="1689840" y="630184"/>
                  </a:lnTo>
                  <a:lnTo>
                    <a:pt x="1691639" y="591312"/>
                  </a:lnTo>
                  <a:lnTo>
                    <a:pt x="1689840" y="552439"/>
                  </a:lnTo>
                  <a:lnTo>
                    <a:pt x="1684517" y="514236"/>
                  </a:lnTo>
                  <a:lnTo>
                    <a:pt x="1675781" y="476783"/>
                  </a:lnTo>
                  <a:lnTo>
                    <a:pt x="1663743" y="440155"/>
                  </a:lnTo>
                  <a:lnTo>
                    <a:pt x="1648516" y="404433"/>
                  </a:lnTo>
                  <a:lnTo>
                    <a:pt x="1630211" y="369692"/>
                  </a:lnTo>
                  <a:lnTo>
                    <a:pt x="1608939" y="336012"/>
                  </a:lnTo>
                  <a:lnTo>
                    <a:pt x="1584812" y="303470"/>
                  </a:lnTo>
                  <a:lnTo>
                    <a:pt x="1557941" y="272145"/>
                  </a:lnTo>
                  <a:lnTo>
                    <a:pt x="1528437" y="242114"/>
                  </a:lnTo>
                  <a:lnTo>
                    <a:pt x="1496413" y="213456"/>
                  </a:lnTo>
                  <a:lnTo>
                    <a:pt x="1461980" y="186248"/>
                  </a:lnTo>
                  <a:lnTo>
                    <a:pt x="1425248" y="160568"/>
                  </a:lnTo>
                  <a:lnTo>
                    <a:pt x="1386331" y="136494"/>
                  </a:lnTo>
                  <a:lnTo>
                    <a:pt x="1345338" y="114104"/>
                  </a:lnTo>
                  <a:lnTo>
                    <a:pt x="1302382" y="93477"/>
                  </a:lnTo>
                  <a:lnTo>
                    <a:pt x="1257574" y="74690"/>
                  </a:lnTo>
                  <a:lnTo>
                    <a:pt x="1211026" y="57821"/>
                  </a:lnTo>
                  <a:lnTo>
                    <a:pt x="1162848" y="42949"/>
                  </a:lnTo>
                  <a:lnTo>
                    <a:pt x="1113153" y="30150"/>
                  </a:lnTo>
                  <a:lnTo>
                    <a:pt x="1062053" y="19504"/>
                  </a:lnTo>
                  <a:lnTo>
                    <a:pt x="1009657" y="11088"/>
                  </a:lnTo>
                  <a:lnTo>
                    <a:pt x="956079" y="4980"/>
                  </a:lnTo>
                  <a:lnTo>
                    <a:pt x="901429" y="1258"/>
                  </a:lnTo>
                  <a:lnTo>
                    <a:pt x="845820" y="0"/>
                  </a:lnTo>
                  <a:close/>
                </a:path>
              </a:pathLst>
            </a:custGeom>
            <a:solidFill>
              <a:srgbClr val="539E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637787" y="1063751"/>
              <a:ext cx="1691639" cy="1183005"/>
            </a:xfrm>
            <a:custGeom>
              <a:avLst/>
              <a:gdLst/>
              <a:ahLst/>
              <a:cxnLst/>
              <a:rect l="l" t="t" r="r" b="b"/>
              <a:pathLst>
                <a:path w="1691639" h="1183005">
                  <a:moveTo>
                    <a:pt x="0" y="591312"/>
                  </a:moveTo>
                  <a:lnTo>
                    <a:pt x="1799" y="552439"/>
                  </a:lnTo>
                  <a:lnTo>
                    <a:pt x="7122" y="514236"/>
                  </a:lnTo>
                  <a:lnTo>
                    <a:pt x="15858" y="476783"/>
                  </a:lnTo>
                  <a:lnTo>
                    <a:pt x="27896" y="440155"/>
                  </a:lnTo>
                  <a:lnTo>
                    <a:pt x="43123" y="404433"/>
                  </a:lnTo>
                  <a:lnTo>
                    <a:pt x="61428" y="369692"/>
                  </a:lnTo>
                  <a:lnTo>
                    <a:pt x="82700" y="336012"/>
                  </a:lnTo>
                  <a:lnTo>
                    <a:pt x="106827" y="303470"/>
                  </a:lnTo>
                  <a:lnTo>
                    <a:pt x="133698" y="272145"/>
                  </a:lnTo>
                  <a:lnTo>
                    <a:pt x="163202" y="242114"/>
                  </a:lnTo>
                  <a:lnTo>
                    <a:pt x="195226" y="213456"/>
                  </a:lnTo>
                  <a:lnTo>
                    <a:pt x="229659" y="186248"/>
                  </a:lnTo>
                  <a:lnTo>
                    <a:pt x="266391" y="160568"/>
                  </a:lnTo>
                  <a:lnTo>
                    <a:pt x="305308" y="136494"/>
                  </a:lnTo>
                  <a:lnTo>
                    <a:pt x="346301" y="114104"/>
                  </a:lnTo>
                  <a:lnTo>
                    <a:pt x="389257" y="93477"/>
                  </a:lnTo>
                  <a:lnTo>
                    <a:pt x="434065" y="74690"/>
                  </a:lnTo>
                  <a:lnTo>
                    <a:pt x="480613" y="57821"/>
                  </a:lnTo>
                  <a:lnTo>
                    <a:pt x="528791" y="42949"/>
                  </a:lnTo>
                  <a:lnTo>
                    <a:pt x="578486" y="30150"/>
                  </a:lnTo>
                  <a:lnTo>
                    <a:pt x="629586" y="19504"/>
                  </a:lnTo>
                  <a:lnTo>
                    <a:pt x="681982" y="11088"/>
                  </a:lnTo>
                  <a:lnTo>
                    <a:pt x="735560" y="4980"/>
                  </a:lnTo>
                  <a:lnTo>
                    <a:pt x="790210" y="1258"/>
                  </a:lnTo>
                  <a:lnTo>
                    <a:pt x="845820" y="0"/>
                  </a:lnTo>
                  <a:lnTo>
                    <a:pt x="901429" y="1258"/>
                  </a:lnTo>
                  <a:lnTo>
                    <a:pt x="956079" y="4980"/>
                  </a:lnTo>
                  <a:lnTo>
                    <a:pt x="1009657" y="11088"/>
                  </a:lnTo>
                  <a:lnTo>
                    <a:pt x="1062053" y="19504"/>
                  </a:lnTo>
                  <a:lnTo>
                    <a:pt x="1113153" y="30150"/>
                  </a:lnTo>
                  <a:lnTo>
                    <a:pt x="1162848" y="42949"/>
                  </a:lnTo>
                  <a:lnTo>
                    <a:pt x="1211026" y="57821"/>
                  </a:lnTo>
                  <a:lnTo>
                    <a:pt x="1257574" y="74690"/>
                  </a:lnTo>
                  <a:lnTo>
                    <a:pt x="1302382" y="93477"/>
                  </a:lnTo>
                  <a:lnTo>
                    <a:pt x="1345338" y="114104"/>
                  </a:lnTo>
                  <a:lnTo>
                    <a:pt x="1386331" y="136494"/>
                  </a:lnTo>
                  <a:lnTo>
                    <a:pt x="1425248" y="160568"/>
                  </a:lnTo>
                  <a:lnTo>
                    <a:pt x="1461980" y="186248"/>
                  </a:lnTo>
                  <a:lnTo>
                    <a:pt x="1496413" y="213456"/>
                  </a:lnTo>
                  <a:lnTo>
                    <a:pt x="1528437" y="242114"/>
                  </a:lnTo>
                  <a:lnTo>
                    <a:pt x="1557941" y="272145"/>
                  </a:lnTo>
                  <a:lnTo>
                    <a:pt x="1584812" y="303470"/>
                  </a:lnTo>
                  <a:lnTo>
                    <a:pt x="1608939" y="336012"/>
                  </a:lnTo>
                  <a:lnTo>
                    <a:pt x="1630211" y="369692"/>
                  </a:lnTo>
                  <a:lnTo>
                    <a:pt x="1648516" y="404433"/>
                  </a:lnTo>
                  <a:lnTo>
                    <a:pt x="1663743" y="440155"/>
                  </a:lnTo>
                  <a:lnTo>
                    <a:pt x="1675781" y="476783"/>
                  </a:lnTo>
                  <a:lnTo>
                    <a:pt x="1684517" y="514236"/>
                  </a:lnTo>
                  <a:lnTo>
                    <a:pt x="1689840" y="552439"/>
                  </a:lnTo>
                  <a:lnTo>
                    <a:pt x="1691639" y="591312"/>
                  </a:lnTo>
                  <a:lnTo>
                    <a:pt x="1689840" y="630184"/>
                  </a:lnTo>
                  <a:lnTo>
                    <a:pt x="1684517" y="668387"/>
                  </a:lnTo>
                  <a:lnTo>
                    <a:pt x="1675781" y="705840"/>
                  </a:lnTo>
                  <a:lnTo>
                    <a:pt x="1663743" y="742468"/>
                  </a:lnTo>
                  <a:lnTo>
                    <a:pt x="1648516" y="778190"/>
                  </a:lnTo>
                  <a:lnTo>
                    <a:pt x="1630211" y="812931"/>
                  </a:lnTo>
                  <a:lnTo>
                    <a:pt x="1608939" y="846611"/>
                  </a:lnTo>
                  <a:lnTo>
                    <a:pt x="1584812" y="879153"/>
                  </a:lnTo>
                  <a:lnTo>
                    <a:pt x="1557941" y="910478"/>
                  </a:lnTo>
                  <a:lnTo>
                    <a:pt x="1528437" y="940509"/>
                  </a:lnTo>
                  <a:lnTo>
                    <a:pt x="1496413" y="969167"/>
                  </a:lnTo>
                  <a:lnTo>
                    <a:pt x="1461980" y="996375"/>
                  </a:lnTo>
                  <a:lnTo>
                    <a:pt x="1425248" y="1022055"/>
                  </a:lnTo>
                  <a:lnTo>
                    <a:pt x="1386331" y="1046129"/>
                  </a:lnTo>
                  <a:lnTo>
                    <a:pt x="1345338" y="1068519"/>
                  </a:lnTo>
                  <a:lnTo>
                    <a:pt x="1302382" y="1089146"/>
                  </a:lnTo>
                  <a:lnTo>
                    <a:pt x="1257574" y="1107933"/>
                  </a:lnTo>
                  <a:lnTo>
                    <a:pt x="1211026" y="1124802"/>
                  </a:lnTo>
                  <a:lnTo>
                    <a:pt x="1162848" y="1139674"/>
                  </a:lnTo>
                  <a:lnTo>
                    <a:pt x="1113153" y="1152473"/>
                  </a:lnTo>
                  <a:lnTo>
                    <a:pt x="1062053" y="1163119"/>
                  </a:lnTo>
                  <a:lnTo>
                    <a:pt x="1009657" y="1171535"/>
                  </a:lnTo>
                  <a:lnTo>
                    <a:pt x="956079" y="1177643"/>
                  </a:lnTo>
                  <a:lnTo>
                    <a:pt x="901429" y="1181365"/>
                  </a:lnTo>
                  <a:lnTo>
                    <a:pt x="845820" y="1182624"/>
                  </a:lnTo>
                  <a:lnTo>
                    <a:pt x="790210" y="1181365"/>
                  </a:lnTo>
                  <a:lnTo>
                    <a:pt x="735560" y="1177643"/>
                  </a:lnTo>
                  <a:lnTo>
                    <a:pt x="681982" y="1171535"/>
                  </a:lnTo>
                  <a:lnTo>
                    <a:pt x="629586" y="1163119"/>
                  </a:lnTo>
                  <a:lnTo>
                    <a:pt x="578486" y="1152473"/>
                  </a:lnTo>
                  <a:lnTo>
                    <a:pt x="528791" y="1139674"/>
                  </a:lnTo>
                  <a:lnTo>
                    <a:pt x="480613" y="1124802"/>
                  </a:lnTo>
                  <a:lnTo>
                    <a:pt x="434065" y="1107933"/>
                  </a:lnTo>
                  <a:lnTo>
                    <a:pt x="389257" y="1089146"/>
                  </a:lnTo>
                  <a:lnTo>
                    <a:pt x="346301" y="1068519"/>
                  </a:lnTo>
                  <a:lnTo>
                    <a:pt x="305308" y="1046129"/>
                  </a:lnTo>
                  <a:lnTo>
                    <a:pt x="266391" y="1022055"/>
                  </a:lnTo>
                  <a:lnTo>
                    <a:pt x="229659" y="996375"/>
                  </a:lnTo>
                  <a:lnTo>
                    <a:pt x="195226" y="969167"/>
                  </a:lnTo>
                  <a:lnTo>
                    <a:pt x="163202" y="940509"/>
                  </a:lnTo>
                  <a:lnTo>
                    <a:pt x="133698" y="910478"/>
                  </a:lnTo>
                  <a:lnTo>
                    <a:pt x="106827" y="879153"/>
                  </a:lnTo>
                  <a:lnTo>
                    <a:pt x="82700" y="846611"/>
                  </a:lnTo>
                  <a:lnTo>
                    <a:pt x="61428" y="812931"/>
                  </a:lnTo>
                  <a:lnTo>
                    <a:pt x="43123" y="778190"/>
                  </a:lnTo>
                  <a:lnTo>
                    <a:pt x="27896" y="742468"/>
                  </a:lnTo>
                  <a:lnTo>
                    <a:pt x="15858" y="705840"/>
                  </a:lnTo>
                  <a:lnTo>
                    <a:pt x="7122" y="668387"/>
                  </a:lnTo>
                  <a:lnTo>
                    <a:pt x="1799" y="630184"/>
                  </a:lnTo>
                  <a:lnTo>
                    <a:pt x="0" y="591312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4144136" y="1268095"/>
            <a:ext cx="679450" cy="70866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53340" marR="5080" indent="-41275">
              <a:lnSpc>
                <a:spcPts val="2500"/>
              </a:lnSpc>
              <a:spcBef>
                <a:spcPts val="500"/>
              </a:spcBef>
            </a:pPr>
            <a:r>
              <a:rPr sz="2400" spc="-125" dirty="0">
                <a:solidFill>
                  <a:srgbClr val="FFFFFF"/>
                </a:solidFill>
                <a:latin typeface="Trebuchet MS"/>
                <a:cs typeface="Trebuchet MS"/>
              </a:rPr>
              <a:t>Galat  </a:t>
            </a:r>
            <a:r>
              <a:rPr sz="2400" spc="-145" dirty="0">
                <a:solidFill>
                  <a:srgbClr val="FFFFFF"/>
                </a:solidFill>
                <a:latin typeface="Trebuchet MS"/>
                <a:cs typeface="Trebuchet MS"/>
              </a:rPr>
              <a:t>Pasti</a:t>
            </a:r>
            <a:endParaRPr sz="2400">
              <a:latin typeface="Trebuchet MS"/>
              <a:cs typeface="Trebuchet MS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9216897" y="1734057"/>
            <a:ext cx="2552065" cy="906144"/>
            <a:chOff x="9216897" y="1734057"/>
            <a:chExt cx="2552065" cy="906144"/>
          </a:xfrm>
        </p:grpSpPr>
        <p:sp>
          <p:nvSpPr>
            <p:cNvPr id="16" name="object 16"/>
            <p:cNvSpPr/>
            <p:nvPr/>
          </p:nvSpPr>
          <p:spPr>
            <a:xfrm>
              <a:off x="9223247" y="1740407"/>
              <a:ext cx="2539365" cy="893444"/>
            </a:xfrm>
            <a:custGeom>
              <a:avLst/>
              <a:gdLst/>
              <a:ahLst/>
              <a:cxnLst/>
              <a:rect l="l" t="t" r="r" b="b"/>
              <a:pathLst>
                <a:path w="2539365" h="893444">
                  <a:moveTo>
                    <a:pt x="2538983" y="0"/>
                  </a:moveTo>
                  <a:lnTo>
                    <a:pt x="0" y="0"/>
                  </a:lnTo>
                  <a:lnTo>
                    <a:pt x="0" y="893063"/>
                  </a:lnTo>
                  <a:lnTo>
                    <a:pt x="2538983" y="893063"/>
                  </a:lnTo>
                  <a:lnTo>
                    <a:pt x="2538983" y="0"/>
                  </a:lnTo>
                  <a:close/>
                </a:path>
              </a:pathLst>
            </a:custGeom>
            <a:solidFill>
              <a:srgbClr val="D1DFCE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223247" y="1740407"/>
              <a:ext cx="2539365" cy="893444"/>
            </a:xfrm>
            <a:custGeom>
              <a:avLst/>
              <a:gdLst/>
              <a:ahLst/>
              <a:cxnLst/>
              <a:rect l="l" t="t" r="r" b="b"/>
              <a:pathLst>
                <a:path w="2539365" h="893444">
                  <a:moveTo>
                    <a:pt x="0" y="893063"/>
                  </a:moveTo>
                  <a:lnTo>
                    <a:pt x="2538983" y="893063"/>
                  </a:lnTo>
                  <a:lnTo>
                    <a:pt x="2538983" y="0"/>
                  </a:lnTo>
                  <a:lnTo>
                    <a:pt x="0" y="0"/>
                  </a:lnTo>
                  <a:lnTo>
                    <a:pt x="0" y="893063"/>
                  </a:lnTo>
                  <a:close/>
                </a:path>
              </a:pathLst>
            </a:custGeom>
            <a:ln w="12192">
              <a:solidFill>
                <a:srgbClr val="D1DF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9617709" y="1959609"/>
            <a:ext cx="13049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45" dirty="0">
                <a:latin typeface="Trebuchet MS"/>
                <a:cs typeface="Trebuchet MS"/>
              </a:rPr>
              <a:t>Gala</a:t>
            </a:r>
            <a:r>
              <a:rPr sz="2400" spc="-110" dirty="0">
                <a:latin typeface="Trebuchet MS"/>
                <a:cs typeface="Trebuchet MS"/>
              </a:rPr>
              <a:t>t</a:t>
            </a:r>
            <a:r>
              <a:rPr sz="2400" spc="-50" dirty="0">
                <a:latin typeface="Trebuchet MS"/>
                <a:cs typeface="Trebuchet MS"/>
              </a:rPr>
              <a:t> </a:t>
            </a:r>
            <a:r>
              <a:rPr sz="2400" spc="-170" dirty="0">
                <a:latin typeface="Trebuchet MS"/>
                <a:cs typeface="Trebuchet MS"/>
              </a:rPr>
              <a:t>acak</a:t>
            </a:r>
            <a:endParaRPr sz="2400">
              <a:latin typeface="Trebuchet MS"/>
              <a:cs typeface="Trebuchet MS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9216897" y="2627122"/>
            <a:ext cx="2552065" cy="627380"/>
            <a:chOff x="9216897" y="2627122"/>
            <a:chExt cx="2552065" cy="627380"/>
          </a:xfrm>
        </p:grpSpPr>
        <p:sp>
          <p:nvSpPr>
            <p:cNvPr id="20" name="object 20"/>
            <p:cNvSpPr/>
            <p:nvPr/>
          </p:nvSpPr>
          <p:spPr>
            <a:xfrm>
              <a:off x="9223247" y="2633472"/>
              <a:ext cx="2539365" cy="614680"/>
            </a:xfrm>
            <a:custGeom>
              <a:avLst/>
              <a:gdLst/>
              <a:ahLst/>
              <a:cxnLst/>
              <a:rect l="l" t="t" r="r" b="b"/>
              <a:pathLst>
                <a:path w="2539365" h="614680">
                  <a:moveTo>
                    <a:pt x="2538983" y="0"/>
                  </a:moveTo>
                  <a:lnTo>
                    <a:pt x="0" y="0"/>
                  </a:lnTo>
                  <a:lnTo>
                    <a:pt x="0" y="614172"/>
                  </a:lnTo>
                  <a:lnTo>
                    <a:pt x="2538983" y="614172"/>
                  </a:lnTo>
                  <a:lnTo>
                    <a:pt x="2538983" y="0"/>
                  </a:lnTo>
                  <a:close/>
                </a:path>
              </a:pathLst>
            </a:custGeom>
            <a:solidFill>
              <a:srgbClr val="D1DFCE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9223247" y="2633472"/>
              <a:ext cx="2539365" cy="614680"/>
            </a:xfrm>
            <a:custGeom>
              <a:avLst/>
              <a:gdLst/>
              <a:ahLst/>
              <a:cxnLst/>
              <a:rect l="l" t="t" r="r" b="b"/>
              <a:pathLst>
                <a:path w="2539365" h="614680">
                  <a:moveTo>
                    <a:pt x="0" y="614172"/>
                  </a:moveTo>
                  <a:lnTo>
                    <a:pt x="2538983" y="614172"/>
                  </a:lnTo>
                  <a:lnTo>
                    <a:pt x="2538983" y="0"/>
                  </a:lnTo>
                  <a:lnTo>
                    <a:pt x="0" y="0"/>
                  </a:lnTo>
                  <a:lnTo>
                    <a:pt x="0" y="614172"/>
                  </a:lnTo>
                  <a:close/>
                </a:path>
              </a:pathLst>
            </a:custGeom>
            <a:ln w="12192">
              <a:solidFill>
                <a:srgbClr val="D1DF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9617709" y="2713482"/>
            <a:ext cx="18910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45" dirty="0">
                <a:latin typeface="Trebuchet MS"/>
                <a:cs typeface="Trebuchet MS"/>
              </a:rPr>
              <a:t>Gala</a:t>
            </a:r>
            <a:r>
              <a:rPr sz="2400" spc="-110" dirty="0">
                <a:latin typeface="Trebuchet MS"/>
                <a:cs typeface="Trebuchet MS"/>
              </a:rPr>
              <a:t>t</a:t>
            </a:r>
            <a:r>
              <a:rPr sz="2400" spc="-50" dirty="0">
                <a:latin typeface="Trebuchet MS"/>
                <a:cs typeface="Trebuchet MS"/>
              </a:rPr>
              <a:t> </a:t>
            </a:r>
            <a:r>
              <a:rPr sz="2400" spc="-204" dirty="0">
                <a:latin typeface="Trebuchet MS"/>
                <a:cs typeface="Trebuchet MS"/>
              </a:rPr>
              <a:t>g</a:t>
            </a:r>
            <a:r>
              <a:rPr sz="2400" spc="-225" dirty="0">
                <a:latin typeface="Trebuchet MS"/>
                <a:cs typeface="Trebuchet MS"/>
              </a:rPr>
              <a:t>a</a:t>
            </a:r>
            <a:r>
              <a:rPr sz="2400" spc="-165" dirty="0">
                <a:latin typeface="Trebuchet MS"/>
                <a:cs typeface="Trebuchet MS"/>
              </a:rPr>
              <a:t>mblang</a:t>
            </a:r>
            <a:endParaRPr sz="2400">
              <a:latin typeface="Trebuchet MS"/>
              <a:cs typeface="Trebuchet MS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7862316" y="1057655"/>
            <a:ext cx="1705610" cy="1248410"/>
            <a:chOff x="7862316" y="1057655"/>
            <a:chExt cx="1705610" cy="1248410"/>
          </a:xfrm>
        </p:grpSpPr>
        <p:sp>
          <p:nvSpPr>
            <p:cNvPr id="24" name="object 24"/>
            <p:cNvSpPr/>
            <p:nvPr/>
          </p:nvSpPr>
          <p:spPr>
            <a:xfrm>
              <a:off x="7868412" y="1063751"/>
              <a:ext cx="1693545" cy="1236345"/>
            </a:xfrm>
            <a:custGeom>
              <a:avLst/>
              <a:gdLst/>
              <a:ahLst/>
              <a:cxnLst/>
              <a:rect l="l" t="t" r="r" b="b"/>
              <a:pathLst>
                <a:path w="1693545" h="1236345">
                  <a:moveTo>
                    <a:pt x="846582" y="0"/>
                  </a:moveTo>
                  <a:lnTo>
                    <a:pt x="790912" y="1314"/>
                  </a:lnTo>
                  <a:lnTo>
                    <a:pt x="736205" y="5204"/>
                  </a:lnTo>
                  <a:lnTo>
                    <a:pt x="682572" y="11588"/>
                  </a:lnTo>
                  <a:lnTo>
                    <a:pt x="630124" y="20383"/>
                  </a:lnTo>
                  <a:lnTo>
                    <a:pt x="578973" y="31510"/>
                  </a:lnTo>
                  <a:lnTo>
                    <a:pt x="529231" y="44885"/>
                  </a:lnTo>
                  <a:lnTo>
                    <a:pt x="481008" y="60429"/>
                  </a:lnTo>
                  <a:lnTo>
                    <a:pt x="434417" y="78058"/>
                  </a:lnTo>
                  <a:lnTo>
                    <a:pt x="389569" y="97692"/>
                  </a:lnTo>
                  <a:lnTo>
                    <a:pt x="346575" y="119249"/>
                  </a:lnTo>
                  <a:lnTo>
                    <a:pt x="305547" y="142649"/>
                  </a:lnTo>
                  <a:lnTo>
                    <a:pt x="266597" y="167808"/>
                  </a:lnTo>
                  <a:lnTo>
                    <a:pt x="229835" y="194646"/>
                  </a:lnTo>
                  <a:lnTo>
                    <a:pt x="195373" y="223081"/>
                  </a:lnTo>
                  <a:lnTo>
                    <a:pt x="163324" y="253032"/>
                  </a:lnTo>
                  <a:lnTo>
                    <a:pt x="133797" y="284418"/>
                  </a:lnTo>
                  <a:lnTo>
                    <a:pt x="106905" y="317156"/>
                  </a:lnTo>
                  <a:lnTo>
                    <a:pt x="82760" y="351165"/>
                  </a:lnTo>
                  <a:lnTo>
                    <a:pt x="61472" y="386364"/>
                  </a:lnTo>
                  <a:lnTo>
                    <a:pt x="43153" y="422672"/>
                  </a:lnTo>
                  <a:lnTo>
                    <a:pt x="27915" y="460006"/>
                  </a:lnTo>
                  <a:lnTo>
                    <a:pt x="15869" y="498286"/>
                  </a:lnTo>
                  <a:lnTo>
                    <a:pt x="7127" y="537429"/>
                  </a:lnTo>
                  <a:lnTo>
                    <a:pt x="1800" y="577355"/>
                  </a:lnTo>
                  <a:lnTo>
                    <a:pt x="0" y="617982"/>
                  </a:lnTo>
                  <a:lnTo>
                    <a:pt x="1800" y="658608"/>
                  </a:lnTo>
                  <a:lnTo>
                    <a:pt x="7127" y="698534"/>
                  </a:lnTo>
                  <a:lnTo>
                    <a:pt x="15869" y="737677"/>
                  </a:lnTo>
                  <a:lnTo>
                    <a:pt x="27915" y="775957"/>
                  </a:lnTo>
                  <a:lnTo>
                    <a:pt x="43153" y="813291"/>
                  </a:lnTo>
                  <a:lnTo>
                    <a:pt x="61472" y="849599"/>
                  </a:lnTo>
                  <a:lnTo>
                    <a:pt x="82760" y="884798"/>
                  </a:lnTo>
                  <a:lnTo>
                    <a:pt x="106905" y="918807"/>
                  </a:lnTo>
                  <a:lnTo>
                    <a:pt x="133797" y="951545"/>
                  </a:lnTo>
                  <a:lnTo>
                    <a:pt x="163324" y="982931"/>
                  </a:lnTo>
                  <a:lnTo>
                    <a:pt x="195373" y="1012882"/>
                  </a:lnTo>
                  <a:lnTo>
                    <a:pt x="229835" y="1041317"/>
                  </a:lnTo>
                  <a:lnTo>
                    <a:pt x="266597" y="1068155"/>
                  </a:lnTo>
                  <a:lnTo>
                    <a:pt x="305547" y="1093314"/>
                  </a:lnTo>
                  <a:lnTo>
                    <a:pt x="346575" y="1116714"/>
                  </a:lnTo>
                  <a:lnTo>
                    <a:pt x="389569" y="1138271"/>
                  </a:lnTo>
                  <a:lnTo>
                    <a:pt x="434417" y="1157905"/>
                  </a:lnTo>
                  <a:lnTo>
                    <a:pt x="481008" y="1175534"/>
                  </a:lnTo>
                  <a:lnTo>
                    <a:pt x="529231" y="1191078"/>
                  </a:lnTo>
                  <a:lnTo>
                    <a:pt x="578973" y="1204453"/>
                  </a:lnTo>
                  <a:lnTo>
                    <a:pt x="630124" y="1215580"/>
                  </a:lnTo>
                  <a:lnTo>
                    <a:pt x="682572" y="1224375"/>
                  </a:lnTo>
                  <a:lnTo>
                    <a:pt x="736205" y="1230759"/>
                  </a:lnTo>
                  <a:lnTo>
                    <a:pt x="790912" y="1234649"/>
                  </a:lnTo>
                  <a:lnTo>
                    <a:pt x="846582" y="1235964"/>
                  </a:lnTo>
                  <a:lnTo>
                    <a:pt x="902251" y="1234649"/>
                  </a:lnTo>
                  <a:lnTo>
                    <a:pt x="956958" y="1230759"/>
                  </a:lnTo>
                  <a:lnTo>
                    <a:pt x="1010591" y="1224375"/>
                  </a:lnTo>
                  <a:lnTo>
                    <a:pt x="1063039" y="1215580"/>
                  </a:lnTo>
                  <a:lnTo>
                    <a:pt x="1114190" y="1204453"/>
                  </a:lnTo>
                  <a:lnTo>
                    <a:pt x="1163932" y="1191078"/>
                  </a:lnTo>
                  <a:lnTo>
                    <a:pt x="1212155" y="1175534"/>
                  </a:lnTo>
                  <a:lnTo>
                    <a:pt x="1258746" y="1157905"/>
                  </a:lnTo>
                  <a:lnTo>
                    <a:pt x="1303594" y="1138271"/>
                  </a:lnTo>
                  <a:lnTo>
                    <a:pt x="1346588" y="1116714"/>
                  </a:lnTo>
                  <a:lnTo>
                    <a:pt x="1387616" y="1093314"/>
                  </a:lnTo>
                  <a:lnTo>
                    <a:pt x="1426566" y="1068155"/>
                  </a:lnTo>
                  <a:lnTo>
                    <a:pt x="1463328" y="1041317"/>
                  </a:lnTo>
                  <a:lnTo>
                    <a:pt x="1497790" y="1012882"/>
                  </a:lnTo>
                  <a:lnTo>
                    <a:pt x="1529839" y="982931"/>
                  </a:lnTo>
                  <a:lnTo>
                    <a:pt x="1559366" y="951545"/>
                  </a:lnTo>
                  <a:lnTo>
                    <a:pt x="1586258" y="918807"/>
                  </a:lnTo>
                  <a:lnTo>
                    <a:pt x="1610403" y="884798"/>
                  </a:lnTo>
                  <a:lnTo>
                    <a:pt x="1631691" y="849599"/>
                  </a:lnTo>
                  <a:lnTo>
                    <a:pt x="1650010" y="813291"/>
                  </a:lnTo>
                  <a:lnTo>
                    <a:pt x="1665248" y="775957"/>
                  </a:lnTo>
                  <a:lnTo>
                    <a:pt x="1677294" y="737677"/>
                  </a:lnTo>
                  <a:lnTo>
                    <a:pt x="1686036" y="698534"/>
                  </a:lnTo>
                  <a:lnTo>
                    <a:pt x="1691363" y="658608"/>
                  </a:lnTo>
                  <a:lnTo>
                    <a:pt x="1693164" y="617982"/>
                  </a:lnTo>
                  <a:lnTo>
                    <a:pt x="1691363" y="577355"/>
                  </a:lnTo>
                  <a:lnTo>
                    <a:pt x="1686036" y="537429"/>
                  </a:lnTo>
                  <a:lnTo>
                    <a:pt x="1677294" y="498286"/>
                  </a:lnTo>
                  <a:lnTo>
                    <a:pt x="1665248" y="460006"/>
                  </a:lnTo>
                  <a:lnTo>
                    <a:pt x="1650010" y="422672"/>
                  </a:lnTo>
                  <a:lnTo>
                    <a:pt x="1631691" y="386364"/>
                  </a:lnTo>
                  <a:lnTo>
                    <a:pt x="1610403" y="351165"/>
                  </a:lnTo>
                  <a:lnTo>
                    <a:pt x="1586258" y="317156"/>
                  </a:lnTo>
                  <a:lnTo>
                    <a:pt x="1559366" y="284418"/>
                  </a:lnTo>
                  <a:lnTo>
                    <a:pt x="1529839" y="253032"/>
                  </a:lnTo>
                  <a:lnTo>
                    <a:pt x="1497790" y="223081"/>
                  </a:lnTo>
                  <a:lnTo>
                    <a:pt x="1463328" y="194646"/>
                  </a:lnTo>
                  <a:lnTo>
                    <a:pt x="1426566" y="167808"/>
                  </a:lnTo>
                  <a:lnTo>
                    <a:pt x="1387616" y="142649"/>
                  </a:lnTo>
                  <a:lnTo>
                    <a:pt x="1346588" y="119249"/>
                  </a:lnTo>
                  <a:lnTo>
                    <a:pt x="1303594" y="97692"/>
                  </a:lnTo>
                  <a:lnTo>
                    <a:pt x="1258746" y="78058"/>
                  </a:lnTo>
                  <a:lnTo>
                    <a:pt x="1212155" y="60429"/>
                  </a:lnTo>
                  <a:lnTo>
                    <a:pt x="1163932" y="44885"/>
                  </a:lnTo>
                  <a:lnTo>
                    <a:pt x="1114190" y="31510"/>
                  </a:lnTo>
                  <a:lnTo>
                    <a:pt x="1063039" y="20383"/>
                  </a:lnTo>
                  <a:lnTo>
                    <a:pt x="1010591" y="11588"/>
                  </a:lnTo>
                  <a:lnTo>
                    <a:pt x="956958" y="5204"/>
                  </a:lnTo>
                  <a:lnTo>
                    <a:pt x="902251" y="1314"/>
                  </a:lnTo>
                  <a:lnTo>
                    <a:pt x="846582" y="0"/>
                  </a:lnTo>
                  <a:close/>
                </a:path>
              </a:pathLst>
            </a:custGeom>
            <a:solidFill>
              <a:srgbClr val="539E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868412" y="1063751"/>
              <a:ext cx="1693545" cy="1236345"/>
            </a:xfrm>
            <a:custGeom>
              <a:avLst/>
              <a:gdLst/>
              <a:ahLst/>
              <a:cxnLst/>
              <a:rect l="l" t="t" r="r" b="b"/>
              <a:pathLst>
                <a:path w="1693545" h="1236345">
                  <a:moveTo>
                    <a:pt x="0" y="617982"/>
                  </a:moveTo>
                  <a:lnTo>
                    <a:pt x="1800" y="577355"/>
                  </a:lnTo>
                  <a:lnTo>
                    <a:pt x="7127" y="537429"/>
                  </a:lnTo>
                  <a:lnTo>
                    <a:pt x="15869" y="498286"/>
                  </a:lnTo>
                  <a:lnTo>
                    <a:pt x="27915" y="460006"/>
                  </a:lnTo>
                  <a:lnTo>
                    <a:pt x="43153" y="422672"/>
                  </a:lnTo>
                  <a:lnTo>
                    <a:pt x="61472" y="386364"/>
                  </a:lnTo>
                  <a:lnTo>
                    <a:pt x="82760" y="351165"/>
                  </a:lnTo>
                  <a:lnTo>
                    <a:pt x="106905" y="317156"/>
                  </a:lnTo>
                  <a:lnTo>
                    <a:pt x="133797" y="284418"/>
                  </a:lnTo>
                  <a:lnTo>
                    <a:pt x="163324" y="253032"/>
                  </a:lnTo>
                  <a:lnTo>
                    <a:pt x="195373" y="223081"/>
                  </a:lnTo>
                  <a:lnTo>
                    <a:pt x="229835" y="194646"/>
                  </a:lnTo>
                  <a:lnTo>
                    <a:pt x="266597" y="167808"/>
                  </a:lnTo>
                  <a:lnTo>
                    <a:pt x="305547" y="142649"/>
                  </a:lnTo>
                  <a:lnTo>
                    <a:pt x="346575" y="119249"/>
                  </a:lnTo>
                  <a:lnTo>
                    <a:pt x="389569" y="97692"/>
                  </a:lnTo>
                  <a:lnTo>
                    <a:pt x="434417" y="78058"/>
                  </a:lnTo>
                  <a:lnTo>
                    <a:pt x="481008" y="60429"/>
                  </a:lnTo>
                  <a:lnTo>
                    <a:pt x="529231" y="44885"/>
                  </a:lnTo>
                  <a:lnTo>
                    <a:pt x="578973" y="31510"/>
                  </a:lnTo>
                  <a:lnTo>
                    <a:pt x="630124" y="20383"/>
                  </a:lnTo>
                  <a:lnTo>
                    <a:pt x="682572" y="11588"/>
                  </a:lnTo>
                  <a:lnTo>
                    <a:pt x="736205" y="5204"/>
                  </a:lnTo>
                  <a:lnTo>
                    <a:pt x="790912" y="1314"/>
                  </a:lnTo>
                  <a:lnTo>
                    <a:pt x="846582" y="0"/>
                  </a:lnTo>
                  <a:lnTo>
                    <a:pt x="902251" y="1314"/>
                  </a:lnTo>
                  <a:lnTo>
                    <a:pt x="956958" y="5204"/>
                  </a:lnTo>
                  <a:lnTo>
                    <a:pt x="1010591" y="11588"/>
                  </a:lnTo>
                  <a:lnTo>
                    <a:pt x="1063039" y="20383"/>
                  </a:lnTo>
                  <a:lnTo>
                    <a:pt x="1114190" y="31510"/>
                  </a:lnTo>
                  <a:lnTo>
                    <a:pt x="1163932" y="44885"/>
                  </a:lnTo>
                  <a:lnTo>
                    <a:pt x="1212155" y="60429"/>
                  </a:lnTo>
                  <a:lnTo>
                    <a:pt x="1258746" y="78058"/>
                  </a:lnTo>
                  <a:lnTo>
                    <a:pt x="1303594" y="97692"/>
                  </a:lnTo>
                  <a:lnTo>
                    <a:pt x="1346588" y="119249"/>
                  </a:lnTo>
                  <a:lnTo>
                    <a:pt x="1387616" y="142649"/>
                  </a:lnTo>
                  <a:lnTo>
                    <a:pt x="1426566" y="167808"/>
                  </a:lnTo>
                  <a:lnTo>
                    <a:pt x="1463328" y="194646"/>
                  </a:lnTo>
                  <a:lnTo>
                    <a:pt x="1497790" y="223081"/>
                  </a:lnTo>
                  <a:lnTo>
                    <a:pt x="1529839" y="253032"/>
                  </a:lnTo>
                  <a:lnTo>
                    <a:pt x="1559366" y="284418"/>
                  </a:lnTo>
                  <a:lnTo>
                    <a:pt x="1586258" y="317156"/>
                  </a:lnTo>
                  <a:lnTo>
                    <a:pt x="1610403" y="351165"/>
                  </a:lnTo>
                  <a:lnTo>
                    <a:pt x="1631691" y="386364"/>
                  </a:lnTo>
                  <a:lnTo>
                    <a:pt x="1650010" y="422672"/>
                  </a:lnTo>
                  <a:lnTo>
                    <a:pt x="1665248" y="460006"/>
                  </a:lnTo>
                  <a:lnTo>
                    <a:pt x="1677294" y="498286"/>
                  </a:lnTo>
                  <a:lnTo>
                    <a:pt x="1686036" y="537429"/>
                  </a:lnTo>
                  <a:lnTo>
                    <a:pt x="1691363" y="577355"/>
                  </a:lnTo>
                  <a:lnTo>
                    <a:pt x="1693164" y="617982"/>
                  </a:lnTo>
                  <a:lnTo>
                    <a:pt x="1691363" y="658608"/>
                  </a:lnTo>
                  <a:lnTo>
                    <a:pt x="1686036" y="698534"/>
                  </a:lnTo>
                  <a:lnTo>
                    <a:pt x="1677294" y="737677"/>
                  </a:lnTo>
                  <a:lnTo>
                    <a:pt x="1665248" y="775957"/>
                  </a:lnTo>
                  <a:lnTo>
                    <a:pt x="1650010" y="813291"/>
                  </a:lnTo>
                  <a:lnTo>
                    <a:pt x="1631691" y="849599"/>
                  </a:lnTo>
                  <a:lnTo>
                    <a:pt x="1610403" y="884798"/>
                  </a:lnTo>
                  <a:lnTo>
                    <a:pt x="1586258" y="918807"/>
                  </a:lnTo>
                  <a:lnTo>
                    <a:pt x="1559366" y="951545"/>
                  </a:lnTo>
                  <a:lnTo>
                    <a:pt x="1529839" y="982931"/>
                  </a:lnTo>
                  <a:lnTo>
                    <a:pt x="1497790" y="1012882"/>
                  </a:lnTo>
                  <a:lnTo>
                    <a:pt x="1463328" y="1041317"/>
                  </a:lnTo>
                  <a:lnTo>
                    <a:pt x="1426566" y="1068155"/>
                  </a:lnTo>
                  <a:lnTo>
                    <a:pt x="1387616" y="1093314"/>
                  </a:lnTo>
                  <a:lnTo>
                    <a:pt x="1346588" y="1116714"/>
                  </a:lnTo>
                  <a:lnTo>
                    <a:pt x="1303594" y="1138271"/>
                  </a:lnTo>
                  <a:lnTo>
                    <a:pt x="1258746" y="1157905"/>
                  </a:lnTo>
                  <a:lnTo>
                    <a:pt x="1212155" y="1175534"/>
                  </a:lnTo>
                  <a:lnTo>
                    <a:pt x="1163932" y="1191078"/>
                  </a:lnTo>
                  <a:lnTo>
                    <a:pt x="1114190" y="1204453"/>
                  </a:lnTo>
                  <a:lnTo>
                    <a:pt x="1063039" y="1215580"/>
                  </a:lnTo>
                  <a:lnTo>
                    <a:pt x="1010591" y="1224375"/>
                  </a:lnTo>
                  <a:lnTo>
                    <a:pt x="956958" y="1230759"/>
                  </a:lnTo>
                  <a:lnTo>
                    <a:pt x="902251" y="1234649"/>
                  </a:lnTo>
                  <a:lnTo>
                    <a:pt x="846582" y="1235964"/>
                  </a:lnTo>
                  <a:lnTo>
                    <a:pt x="790912" y="1234649"/>
                  </a:lnTo>
                  <a:lnTo>
                    <a:pt x="736205" y="1230759"/>
                  </a:lnTo>
                  <a:lnTo>
                    <a:pt x="682572" y="1224375"/>
                  </a:lnTo>
                  <a:lnTo>
                    <a:pt x="630124" y="1215580"/>
                  </a:lnTo>
                  <a:lnTo>
                    <a:pt x="578973" y="1204453"/>
                  </a:lnTo>
                  <a:lnTo>
                    <a:pt x="529231" y="1191078"/>
                  </a:lnTo>
                  <a:lnTo>
                    <a:pt x="481008" y="1175534"/>
                  </a:lnTo>
                  <a:lnTo>
                    <a:pt x="434417" y="1157905"/>
                  </a:lnTo>
                  <a:lnTo>
                    <a:pt x="389569" y="1138271"/>
                  </a:lnTo>
                  <a:lnTo>
                    <a:pt x="346575" y="1116714"/>
                  </a:lnTo>
                  <a:lnTo>
                    <a:pt x="305547" y="1093314"/>
                  </a:lnTo>
                  <a:lnTo>
                    <a:pt x="266597" y="1068155"/>
                  </a:lnTo>
                  <a:lnTo>
                    <a:pt x="229835" y="1041317"/>
                  </a:lnTo>
                  <a:lnTo>
                    <a:pt x="195373" y="1012882"/>
                  </a:lnTo>
                  <a:lnTo>
                    <a:pt x="163324" y="982931"/>
                  </a:lnTo>
                  <a:lnTo>
                    <a:pt x="133797" y="951545"/>
                  </a:lnTo>
                  <a:lnTo>
                    <a:pt x="106905" y="918807"/>
                  </a:lnTo>
                  <a:lnTo>
                    <a:pt x="82760" y="884798"/>
                  </a:lnTo>
                  <a:lnTo>
                    <a:pt x="61472" y="849599"/>
                  </a:lnTo>
                  <a:lnTo>
                    <a:pt x="43153" y="813291"/>
                  </a:lnTo>
                  <a:lnTo>
                    <a:pt x="27915" y="775957"/>
                  </a:lnTo>
                  <a:lnTo>
                    <a:pt x="15869" y="737677"/>
                  </a:lnTo>
                  <a:lnTo>
                    <a:pt x="7127" y="698534"/>
                  </a:lnTo>
                  <a:lnTo>
                    <a:pt x="1800" y="658608"/>
                  </a:lnTo>
                  <a:lnTo>
                    <a:pt x="0" y="617982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8145018" y="1294257"/>
            <a:ext cx="11423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30" dirty="0">
                <a:solidFill>
                  <a:srgbClr val="FFFFFF"/>
                </a:solidFill>
                <a:latin typeface="Trebuchet MS"/>
                <a:cs typeface="Trebuchet MS"/>
              </a:rPr>
              <a:t>Gal</a:t>
            </a:r>
            <a:r>
              <a:rPr sz="2400" spc="-14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400" spc="-15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400" spc="-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-150" dirty="0">
                <a:solidFill>
                  <a:srgbClr val="FFFFFF"/>
                </a:solidFill>
                <a:latin typeface="Trebuchet MS"/>
                <a:cs typeface="Trebuchet MS"/>
              </a:rPr>
              <a:t>tak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419338" y="1610944"/>
            <a:ext cx="59372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5" dirty="0">
                <a:solidFill>
                  <a:srgbClr val="FFFFFF"/>
                </a:solidFill>
                <a:latin typeface="Trebuchet MS"/>
                <a:cs typeface="Trebuchet MS"/>
              </a:rPr>
              <a:t>pa</a:t>
            </a:r>
            <a:r>
              <a:rPr sz="2400" spc="-12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2400" spc="-155" dirty="0">
                <a:solidFill>
                  <a:srgbClr val="FFFFFF"/>
                </a:solidFill>
                <a:latin typeface="Trebuchet MS"/>
                <a:cs typeface="Trebuchet MS"/>
              </a:rPr>
              <a:t>ti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4047" y="216408"/>
            <a:ext cx="11026140" cy="4274820"/>
          </a:xfrm>
          <a:custGeom>
            <a:avLst/>
            <a:gdLst/>
            <a:ahLst/>
            <a:cxnLst/>
            <a:rect l="l" t="t" r="r" b="b"/>
            <a:pathLst>
              <a:path w="11026140" h="4274820">
                <a:moveTo>
                  <a:pt x="11026140" y="0"/>
                </a:moveTo>
                <a:lnTo>
                  <a:pt x="0" y="0"/>
                </a:lnTo>
                <a:lnTo>
                  <a:pt x="0" y="4274820"/>
                </a:lnTo>
                <a:lnTo>
                  <a:pt x="11026140" y="4274820"/>
                </a:lnTo>
                <a:lnTo>
                  <a:pt x="110261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63092" y="177520"/>
            <a:ext cx="10565765" cy="423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200">
              <a:lnSpc>
                <a:spcPct val="150000"/>
              </a:lnSpc>
              <a:spcBef>
                <a:spcPts val="100"/>
              </a:spcBef>
              <a:buAutoNum type="arabicPeriod" startAt="2"/>
              <a:tabLst>
                <a:tab pos="469265" algn="l"/>
                <a:tab pos="469900" algn="l"/>
              </a:tabLst>
            </a:pPr>
            <a:r>
              <a:rPr sz="2300" b="1" i="1" dirty="0">
                <a:solidFill>
                  <a:srgbClr val="006FC0"/>
                </a:solidFill>
                <a:latin typeface="Arial"/>
                <a:cs typeface="Arial"/>
              </a:rPr>
              <a:t>Random error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/Galat </a:t>
            </a:r>
            <a:r>
              <a:rPr sz="2300" b="1" spc="5" dirty="0">
                <a:solidFill>
                  <a:srgbClr val="006FC0"/>
                </a:solidFill>
                <a:latin typeface="Arial"/>
                <a:cs typeface="Arial"/>
              </a:rPr>
              <a:t>acak </a:t>
            </a:r>
            <a:r>
              <a:rPr sz="2300" spc="-5" dirty="0">
                <a:latin typeface="Microsoft Sans Serif"/>
                <a:cs typeface="Microsoft Sans Serif"/>
              </a:rPr>
              <a:t>yaitu galat </a:t>
            </a:r>
            <a:r>
              <a:rPr sz="2300" dirty="0">
                <a:latin typeface="Microsoft Sans Serif"/>
                <a:cs typeface="Microsoft Sans Serif"/>
              </a:rPr>
              <a:t>yang </a:t>
            </a:r>
            <a:r>
              <a:rPr sz="2300" spc="-5" dirty="0">
                <a:latin typeface="Microsoft Sans Serif"/>
                <a:cs typeface="Microsoft Sans Serif"/>
              </a:rPr>
              <a:t>tidak pasti </a:t>
            </a:r>
            <a:r>
              <a:rPr sz="2300" dirty="0">
                <a:latin typeface="Microsoft Sans Serif"/>
                <a:cs typeface="Microsoft Sans Serif"/>
              </a:rPr>
              <a:t>(munculnya acak) yang </a:t>
            </a:r>
            <a:r>
              <a:rPr sz="2300" spc="-60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menyebabkan </a:t>
            </a:r>
            <a:r>
              <a:rPr sz="2300" spc="-5" dirty="0">
                <a:latin typeface="Microsoft Sans Serif"/>
                <a:cs typeface="Microsoft Sans Serif"/>
              </a:rPr>
              <a:t>setiap hasil berbeda </a:t>
            </a:r>
            <a:r>
              <a:rPr sz="2300" dirty="0">
                <a:latin typeface="Microsoft Sans Serif"/>
                <a:cs typeface="Microsoft Sans Serif"/>
              </a:rPr>
              <a:t>satu </a:t>
            </a:r>
            <a:r>
              <a:rPr sz="2300" spc="5" dirty="0">
                <a:latin typeface="Microsoft Sans Serif"/>
                <a:cs typeface="Microsoft Sans Serif"/>
              </a:rPr>
              <a:t>dengan </a:t>
            </a:r>
            <a:r>
              <a:rPr sz="2300" dirty="0">
                <a:latin typeface="Microsoft Sans Serif"/>
                <a:cs typeface="Microsoft Sans Serif"/>
              </a:rPr>
              <a:t>yang </a:t>
            </a:r>
            <a:r>
              <a:rPr sz="2300" spc="-5" dirty="0">
                <a:latin typeface="Microsoft Sans Serif"/>
                <a:cs typeface="Microsoft Sans Serif"/>
              </a:rPr>
              <a:t>lainnya, nilainya tidak </a:t>
            </a:r>
            <a:r>
              <a:rPr sz="2300" dirty="0">
                <a:latin typeface="Microsoft Sans Serif"/>
                <a:cs typeface="Microsoft Sans Serif"/>
              </a:rPr>
              <a:t> dapat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diramalkan (berfluktuasi)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dan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tidak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ada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aturan</a:t>
            </a:r>
            <a:r>
              <a:rPr sz="2300" spc="-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mengaturnya, </a:t>
            </a:r>
            <a:r>
              <a:rPr sz="2300" dirty="0">
                <a:latin typeface="Microsoft Sans Serif"/>
                <a:cs typeface="Microsoft Sans Serif"/>
              </a:rPr>
              <a:t> kesalahan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acak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akan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berpengaruh</a:t>
            </a:r>
            <a:r>
              <a:rPr sz="2300" spc="-4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pada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presisi.</a:t>
            </a:r>
            <a:endParaRPr sz="23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6FC0"/>
              </a:buClr>
              <a:buFont typeface="Arial"/>
              <a:buAutoNum type="arabicPeriod" startAt="2"/>
            </a:pPr>
            <a:endParaRPr sz="3650">
              <a:latin typeface="Microsoft Sans Serif"/>
              <a:cs typeface="Microsoft Sans Serif"/>
            </a:endParaRPr>
          </a:p>
          <a:p>
            <a:pPr marL="469900" marR="38100" indent="-457200">
              <a:lnSpc>
                <a:spcPct val="150100"/>
              </a:lnSpc>
              <a:buAutoNum type="arabicPeriod" startAt="2"/>
              <a:tabLst>
                <a:tab pos="469265" algn="l"/>
                <a:tab pos="469900" algn="l"/>
                <a:tab pos="8052434" algn="l"/>
              </a:tabLst>
            </a:pPr>
            <a:r>
              <a:rPr sz="2300" b="1" i="1" dirty="0">
                <a:solidFill>
                  <a:srgbClr val="006FC0"/>
                </a:solidFill>
                <a:latin typeface="Arial"/>
                <a:cs typeface="Arial"/>
              </a:rPr>
              <a:t>Systematic</a:t>
            </a:r>
            <a:r>
              <a:rPr sz="2300" b="1" i="1" spc="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i="1" spc="-5" dirty="0">
                <a:solidFill>
                  <a:srgbClr val="006FC0"/>
                </a:solidFill>
                <a:latin typeface="Arial"/>
                <a:cs typeface="Arial"/>
              </a:rPr>
              <a:t>error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/Galat</a:t>
            </a:r>
            <a:r>
              <a:rPr sz="2300" b="1" spc="-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sistematik</a:t>
            </a:r>
            <a:r>
              <a:rPr sz="2300" b="1" spc="-4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atau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i="1" dirty="0">
                <a:latin typeface="Arial"/>
                <a:cs typeface="Arial"/>
              </a:rPr>
              <a:t>procedural</a:t>
            </a:r>
            <a:r>
              <a:rPr sz="2300" i="1" spc="-15" dirty="0">
                <a:latin typeface="Arial"/>
                <a:cs typeface="Arial"/>
              </a:rPr>
              <a:t> </a:t>
            </a:r>
            <a:r>
              <a:rPr sz="2300" i="1" dirty="0">
                <a:latin typeface="Arial"/>
                <a:cs typeface="Arial"/>
              </a:rPr>
              <a:t>error	</a:t>
            </a:r>
            <a:r>
              <a:rPr sz="2300" dirty="0">
                <a:latin typeface="Microsoft Sans Serif"/>
                <a:cs typeface="Microsoft Sans Serif"/>
              </a:rPr>
              <a:t>yaitu </a:t>
            </a:r>
            <a:r>
              <a:rPr sz="2300" spc="-5" dirty="0">
                <a:latin typeface="Microsoft Sans Serif"/>
                <a:cs typeface="Microsoft Sans Serif"/>
              </a:rPr>
              <a:t>galat </a:t>
            </a:r>
            <a:r>
              <a:rPr sz="2300" dirty="0">
                <a:latin typeface="Microsoft Sans Serif"/>
                <a:cs typeface="Microsoft Sans Serif"/>
              </a:rPr>
              <a:t>yang 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menyebabkan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penyimpangan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hasil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dari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hasil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yang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diharapkan,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muncul secara </a:t>
            </a:r>
            <a:r>
              <a:rPr sz="2300" spc="-59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konstan,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galat</a:t>
            </a:r>
            <a:r>
              <a:rPr sz="2300" dirty="0">
                <a:latin typeface="Microsoft Sans Serif"/>
                <a:cs typeface="Microsoft Sans Serif"/>
              </a:rPr>
              <a:t> </a:t>
            </a:r>
            <a:r>
              <a:rPr sz="2300" spc="-10" dirty="0">
                <a:latin typeface="Microsoft Sans Serif"/>
                <a:cs typeface="Microsoft Sans Serif"/>
              </a:rPr>
              <a:t>ini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berpengaruh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pada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akurasi</a:t>
            </a:r>
            <a:r>
              <a:rPr sz="2300" spc="-5" dirty="0">
                <a:latin typeface="Microsoft Sans Serif"/>
                <a:cs typeface="Microsoft Sans Serif"/>
              </a:rPr>
              <a:t> analisis</a:t>
            </a:r>
            <a:endParaRPr sz="23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</TotalTime>
  <Words>2272</Words>
  <Application>Microsoft Office PowerPoint</Application>
  <PresentationFormat>Widescreen</PresentationFormat>
  <Paragraphs>246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Arial</vt:lpstr>
      <vt:lpstr>Cambria Math</vt:lpstr>
      <vt:lpstr>Gill Sans MT</vt:lpstr>
      <vt:lpstr>Microsoft Sans Serif</vt:lpstr>
      <vt:lpstr>Symbol</vt:lpstr>
      <vt:lpstr>Trebuchet MS</vt:lpstr>
      <vt:lpstr>Wingdings</vt:lpstr>
      <vt:lpstr>Gallery</vt:lpstr>
      <vt:lpstr>PENGOLAHAN DATA DAN KESALAHAN  DALAM ANALISIS KUANTITATIF</vt:lpstr>
      <vt:lpstr>LANGKAH PEKERJAAN ANALISIS</vt:lpstr>
      <vt:lpstr>Keterbatasan Metode-Metode Analisis Kuantitatif Faktor-faktor yang mempengaruhi keterbatasan dari metode-metode analisis,  yaitu:</vt:lpstr>
      <vt:lpstr>Accuracy and Precision</vt:lpstr>
      <vt:lpstr>Accuracy Vs Precision</vt:lpstr>
      <vt:lpstr>Accuracy Vs Precision</vt:lpstr>
      <vt:lpstr>PowerPoint Presentation</vt:lpstr>
      <vt:lpstr>Jenis Galat/error Analisis</vt:lpstr>
      <vt:lpstr>PowerPoint Presentation</vt:lpstr>
      <vt:lpstr>Jenis Galat</vt:lpstr>
      <vt:lpstr>GALAT SISTEMATIK</vt:lpstr>
      <vt:lpstr>Galat Sistematik</vt:lpstr>
      <vt:lpstr>PowerPoint Presentation</vt:lpstr>
      <vt:lpstr>PowerPoint Presentation</vt:lpstr>
      <vt:lpstr>PowerPoint Presentation</vt:lpstr>
      <vt:lpstr>PowerPoint Presentation</vt:lpstr>
      <vt:lpstr>Pengaruh Galat Sistematik pada Hasil Analisis Kuantitatif</vt:lpstr>
      <vt:lpstr>Pengaruh Galat Sistematik pada Hasil Analisis Kuantitatif</vt:lpstr>
      <vt:lpstr>VALIDASI METODE ANALISIS</vt:lpstr>
      <vt:lpstr>VALIDASI METODE ANALISIS</vt:lpstr>
      <vt:lpstr>Accuracy/Ketepatan</vt:lpstr>
      <vt:lpstr>1. Kesalahan absolut</vt:lpstr>
      <vt:lpstr>2. Kesalahan relatif</vt:lpstr>
      <vt:lpstr>Accuracy/Ketepatan</vt:lpstr>
      <vt:lpstr>Cara simulasi “spiked-placebo recovery method”  Perolehan kembali (%recovery):</vt:lpstr>
      <vt:lpstr>Penambahan baku “standard addition method”</vt:lpstr>
      <vt:lpstr>PowerPoint Presentation</vt:lpstr>
      <vt:lpstr>PowerPoint Presentation</vt:lpstr>
      <vt:lpstr>PowerPoint Presentation</vt:lpstr>
      <vt:lpstr>Keseksamaan/Presisi/Precision</vt:lpstr>
      <vt:lpstr>Keseksamaan/Presisi/Precision</vt:lpstr>
      <vt:lpstr>PowerPoint Presentation</vt:lpstr>
      <vt:lpstr>Ukuran dari ketelitian biasa disebut deviasi rata-rata atau harga koefisien variasi (KV).  Rumus untuk menghitung ketelitian:</vt:lpstr>
      <vt:lpstr>Kekhasan/ selektivitas/selectivity</vt:lpstr>
      <vt:lpstr>Rentang dan Linearitas</vt:lpstr>
      <vt:lpstr>Rentang dan Linearitas</vt:lpstr>
      <vt:lpstr>Rentang dan Linearitas</vt:lpstr>
      <vt:lpstr>Batas Deteksi dan Batas Kuantitasi</vt:lpstr>
      <vt:lpstr>PowerPoint Presentation</vt:lpstr>
      <vt:lpstr>Ketangguhan / Ruggedness</vt:lpstr>
      <vt:lpstr>Kekuatan (Robustness)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Sriwahiduy</cp:lastModifiedBy>
  <cp:revision>3</cp:revision>
  <dcterms:created xsi:type="dcterms:W3CDTF">2023-09-07T13:59:52Z</dcterms:created>
  <dcterms:modified xsi:type="dcterms:W3CDTF">2023-09-07T14:08:42Z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2019-02-27T00:00:00Z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2023-09-07T00:00:00Z</vt:filetime>
  </property>
</Properties>
</file>