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BB2FC3-D4D3-41FE-8FEA-5A5FEE9C3A9C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1625D61-B836-4597-8EC8-3E28FFAD62F2}">
      <dgm:prSet/>
      <dgm:spPr/>
      <dgm:t>
        <a:bodyPr/>
        <a:lstStyle/>
        <a:p>
          <a:r>
            <a:rPr lang="en-US"/>
            <a:t>There is no international consensus on how to determine or identify when a settlement is ‘urban’.</a:t>
          </a:r>
        </a:p>
      </dgm:t>
    </dgm:pt>
    <dgm:pt modelId="{A46D56D6-FF6F-4570-BA23-6AE89E3CB3FC}" type="parTrans" cxnId="{229B132B-1825-419A-B517-EA55F075AFBE}">
      <dgm:prSet/>
      <dgm:spPr/>
      <dgm:t>
        <a:bodyPr/>
        <a:lstStyle/>
        <a:p>
          <a:endParaRPr lang="en-US"/>
        </a:p>
      </dgm:t>
    </dgm:pt>
    <dgm:pt modelId="{8395AEFF-8D63-4341-8E48-32EEEB38280C}" type="sibTrans" cxnId="{229B132B-1825-419A-B517-EA55F075AFBE}">
      <dgm:prSet/>
      <dgm:spPr/>
      <dgm:t>
        <a:bodyPr/>
        <a:lstStyle/>
        <a:p>
          <a:endParaRPr lang="en-US"/>
        </a:p>
      </dgm:t>
    </dgm:pt>
    <dgm:pt modelId="{84423A3B-51E1-4F22-88A4-372258B2157B}">
      <dgm:prSet/>
      <dgm:spPr/>
      <dgm:t>
        <a:bodyPr/>
        <a:lstStyle/>
        <a:p>
          <a:r>
            <a:rPr lang="en-US"/>
            <a:t>A simple, standardized definition of ‘urban’: based on population size and density criteria. </a:t>
          </a:r>
        </a:p>
      </dgm:t>
    </dgm:pt>
    <dgm:pt modelId="{88152AEF-3567-4D48-A2AB-23B250572E51}" type="parTrans" cxnId="{D8A68CE0-C403-4EE9-98FB-F5F5EACEC4BC}">
      <dgm:prSet/>
      <dgm:spPr/>
      <dgm:t>
        <a:bodyPr/>
        <a:lstStyle/>
        <a:p>
          <a:endParaRPr lang="en-US"/>
        </a:p>
      </dgm:t>
    </dgm:pt>
    <dgm:pt modelId="{388D3F77-56D9-4301-847B-02DA846997B3}" type="sibTrans" cxnId="{D8A68CE0-C403-4EE9-98FB-F5F5EACEC4BC}">
      <dgm:prSet/>
      <dgm:spPr/>
      <dgm:t>
        <a:bodyPr/>
        <a:lstStyle/>
        <a:p>
          <a:endParaRPr lang="en-US"/>
        </a:p>
      </dgm:t>
    </dgm:pt>
    <dgm:pt modelId="{B39F6E91-542E-4483-A773-1C355B280137}">
      <dgm:prSet/>
      <dgm:spPr/>
      <dgm:t>
        <a:bodyPr/>
        <a:lstStyle/>
        <a:p>
          <a:r>
            <a:rPr lang="en-US"/>
            <a:t>Some other countries have multiple criteria, including size, density and administrative level, but also extending to indicators of what could be considered urban employment (e.g. non-agricultural workers), facilities (e.g. higher-level schools), infrastructure (e.g. street lighting).</a:t>
          </a:r>
        </a:p>
      </dgm:t>
    </dgm:pt>
    <dgm:pt modelId="{D9615818-C75F-41E7-991E-47B603059191}" type="parTrans" cxnId="{3067C5DB-87AC-4229-971D-DD778C16D397}">
      <dgm:prSet/>
      <dgm:spPr/>
      <dgm:t>
        <a:bodyPr/>
        <a:lstStyle/>
        <a:p>
          <a:endParaRPr lang="en-US"/>
        </a:p>
      </dgm:t>
    </dgm:pt>
    <dgm:pt modelId="{BFC6EF52-A766-4720-83D1-FF597FF69B40}" type="sibTrans" cxnId="{3067C5DB-87AC-4229-971D-DD778C16D397}">
      <dgm:prSet/>
      <dgm:spPr/>
      <dgm:t>
        <a:bodyPr/>
        <a:lstStyle/>
        <a:p>
          <a:endParaRPr lang="en-US"/>
        </a:p>
      </dgm:t>
    </dgm:pt>
    <dgm:pt modelId="{60ED5BBA-36A5-4083-9005-9B7DD8A324E0}">
      <dgm:prSet/>
      <dgm:spPr/>
      <dgm:t>
        <a:bodyPr/>
        <a:lstStyle/>
        <a:p>
          <a:r>
            <a:rPr lang="en-US"/>
            <a:t>However, as well as varying between countries, the countries’ definitions also change over time.</a:t>
          </a:r>
        </a:p>
      </dgm:t>
    </dgm:pt>
    <dgm:pt modelId="{74D5938E-324F-4A2F-BF0E-0570FA8224F7}" type="parTrans" cxnId="{D5DC1920-1BFF-4C2D-8BCD-AEADF6F0D4DA}">
      <dgm:prSet/>
      <dgm:spPr/>
      <dgm:t>
        <a:bodyPr/>
        <a:lstStyle/>
        <a:p>
          <a:endParaRPr lang="en-US"/>
        </a:p>
      </dgm:t>
    </dgm:pt>
    <dgm:pt modelId="{7B1BE8B7-588D-4BA6-9401-EEB6BA809298}" type="sibTrans" cxnId="{D5DC1920-1BFF-4C2D-8BCD-AEADF6F0D4DA}">
      <dgm:prSet/>
      <dgm:spPr/>
      <dgm:t>
        <a:bodyPr/>
        <a:lstStyle/>
        <a:p>
          <a:endParaRPr lang="en-US"/>
        </a:p>
      </dgm:t>
    </dgm:pt>
    <dgm:pt modelId="{1025C69E-7479-46A2-9DE8-23481DA6931F}" type="pres">
      <dgm:prSet presAssocID="{EBBB2FC3-D4D3-41FE-8FEA-5A5FEE9C3A9C}" presName="linear" presStyleCnt="0">
        <dgm:presLayoutVars>
          <dgm:animLvl val="lvl"/>
          <dgm:resizeHandles val="exact"/>
        </dgm:presLayoutVars>
      </dgm:prSet>
      <dgm:spPr/>
    </dgm:pt>
    <dgm:pt modelId="{F77F1969-B6E1-4094-BFB6-02558C153B9F}" type="pres">
      <dgm:prSet presAssocID="{01625D61-B836-4597-8EC8-3E28FFAD62F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652F063-8CB9-4FF4-804F-D19A8C7255FC}" type="pres">
      <dgm:prSet presAssocID="{8395AEFF-8D63-4341-8E48-32EEEB38280C}" presName="spacer" presStyleCnt="0"/>
      <dgm:spPr/>
    </dgm:pt>
    <dgm:pt modelId="{9E76E2CF-5885-43CB-B7A9-AE04F37C45C4}" type="pres">
      <dgm:prSet presAssocID="{84423A3B-51E1-4F22-88A4-372258B2157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8DA8E9F-57E0-4F7B-AA11-6B2C68AA6837}" type="pres">
      <dgm:prSet presAssocID="{388D3F77-56D9-4301-847B-02DA846997B3}" presName="spacer" presStyleCnt="0"/>
      <dgm:spPr/>
    </dgm:pt>
    <dgm:pt modelId="{69DA77B3-C15A-46E8-B32B-5DACFFF76408}" type="pres">
      <dgm:prSet presAssocID="{B39F6E91-542E-4483-A773-1C355B28013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EB37BD1-B932-48C7-BE53-F67B3AEEC667}" type="pres">
      <dgm:prSet presAssocID="{BFC6EF52-A766-4720-83D1-FF597FF69B40}" presName="spacer" presStyleCnt="0"/>
      <dgm:spPr/>
    </dgm:pt>
    <dgm:pt modelId="{265DAF08-B243-45D4-8B21-3C84691A4F69}" type="pres">
      <dgm:prSet presAssocID="{60ED5BBA-36A5-4083-9005-9B7DD8A324E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5DC1920-1BFF-4C2D-8BCD-AEADF6F0D4DA}" srcId="{EBBB2FC3-D4D3-41FE-8FEA-5A5FEE9C3A9C}" destId="{60ED5BBA-36A5-4083-9005-9B7DD8A324E0}" srcOrd="3" destOrd="0" parTransId="{74D5938E-324F-4A2F-BF0E-0570FA8224F7}" sibTransId="{7B1BE8B7-588D-4BA6-9401-EEB6BA809298}"/>
    <dgm:cxn modelId="{229B132B-1825-419A-B517-EA55F075AFBE}" srcId="{EBBB2FC3-D4D3-41FE-8FEA-5A5FEE9C3A9C}" destId="{01625D61-B836-4597-8EC8-3E28FFAD62F2}" srcOrd="0" destOrd="0" parTransId="{A46D56D6-FF6F-4570-BA23-6AE89E3CB3FC}" sibTransId="{8395AEFF-8D63-4341-8E48-32EEEB38280C}"/>
    <dgm:cxn modelId="{B88573AB-1C71-412C-8E0E-3B084845060F}" type="presOf" srcId="{EBBB2FC3-D4D3-41FE-8FEA-5A5FEE9C3A9C}" destId="{1025C69E-7479-46A2-9DE8-23481DA6931F}" srcOrd="0" destOrd="0" presId="urn:microsoft.com/office/officeart/2005/8/layout/vList2"/>
    <dgm:cxn modelId="{02CA7CB3-93E8-4FE8-AABA-889592091795}" type="presOf" srcId="{60ED5BBA-36A5-4083-9005-9B7DD8A324E0}" destId="{265DAF08-B243-45D4-8B21-3C84691A4F69}" srcOrd="0" destOrd="0" presId="urn:microsoft.com/office/officeart/2005/8/layout/vList2"/>
    <dgm:cxn modelId="{6470BFB5-B97B-4A80-AADE-2A6711B2A622}" type="presOf" srcId="{B39F6E91-542E-4483-A773-1C355B280137}" destId="{69DA77B3-C15A-46E8-B32B-5DACFFF76408}" srcOrd="0" destOrd="0" presId="urn:microsoft.com/office/officeart/2005/8/layout/vList2"/>
    <dgm:cxn modelId="{3067C5DB-87AC-4229-971D-DD778C16D397}" srcId="{EBBB2FC3-D4D3-41FE-8FEA-5A5FEE9C3A9C}" destId="{B39F6E91-542E-4483-A773-1C355B280137}" srcOrd="2" destOrd="0" parTransId="{D9615818-C75F-41E7-991E-47B603059191}" sibTransId="{BFC6EF52-A766-4720-83D1-FF597FF69B40}"/>
    <dgm:cxn modelId="{E343EBDB-05AF-4F8D-A3FD-4EB3FA19A396}" type="presOf" srcId="{01625D61-B836-4597-8EC8-3E28FFAD62F2}" destId="{F77F1969-B6E1-4094-BFB6-02558C153B9F}" srcOrd="0" destOrd="0" presId="urn:microsoft.com/office/officeart/2005/8/layout/vList2"/>
    <dgm:cxn modelId="{D8A68CE0-C403-4EE9-98FB-F5F5EACEC4BC}" srcId="{EBBB2FC3-D4D3-41FE-8FEA-5A5FEE9C3A9C}" destId="{84423A3B-51E1-4F22-88A4-372258B2157B}" srcOrd="1" destOrd="0" parTransId="{88152AEF-3567-4D48-A2AB-23B250572E51}" sibTransId="{388D3F77-56D9-4301-847B-02DA846997B3}"/>
    <dgm:cxn modelId="{43C0EEE4-F092-419C-B492-3A0DE8C9ADE9}" type="presOf" srcId="{84423A3B-51E1-4F22-88A4-372258B2157B}" destId="{9E76E2CF-5885-43CB-B7A9-AE04F37C45C4}" srcOrd="0" destOrd="0" presId="urn:microsoft.com/office/officeart/2005/8/layout/vList2"/>
    <dgm:cxn modelId="{326F3135-E9F4-4477-B2FF-3EF9F9851319}" type="presParOf" srcId="{1025C69E-7479-46A2-9DE8-23481DA6931F}" destId="{F77F1969-B6E1-4094-BFB6-02558C153B9F}" srcOrd="0" destOrd="0" presId="urn:microsoft.com/office/officeart/2005/8/layout/vList2"/>
    <dgm:cxn modelId="{BD2EAA09-B401-4244-90B3-6B07C242FFDB}" type="presParOf" srcId="{1025C69E-7479-46A2-9DE8-23481DA6931F}" destId="{1652F063-8CB9-4FF4-804F-D19A8C7255FC}" srcOrd="1" destOrd="0" presId="urn:microsoft.com/office/officeart/2005/8/layout/vList2"/>
    <dgm:cxn modelId="{A6D2F122-0855-497E-851B-E45521E9AFD8}" type="presParOf" srcId="{1025C69E-7479-46A2-9DE8-23481DA6931F}" destId="{9E76E2CF-5885-43CB-B7A9-AE04F37C45C4}" srcOrd="2" destOrd="0" presId="urn:microsoft.com/office/officeart/2005/8/layout/vList2"/>
    <dgm:cxn modelId="{C16CE427-064E-4B61-9C5A-7D33E4FBDAAD}" type="presParOf" srcId="{1025C69E-7479-46A2-9DE8-23481DA6931F}" destId="{D8DA8E9F-57E0-4F7B-AA11-6B2C68AA6837}" srcOrd="3" destOrd="0" presId="urn:microsoft.com/office/officeart/2005/8/layout/vList2"/>
    <dgm:cxn modelId="{A31446FB-920C-4D73-BFE3-446E6F17B9CA}" type="presParOf" srcId="{1025C69E-7479-46A2-9DE8-23481DA6931F}" destId="{69DA77B3-C15A-46E8-B32B-5DACFFF76408}" srcOrd="4" destOrd="0" presId="urn:microsoft.com/office/officeart/2005/8/layout/vList2"/>
    <dgm:cxn modelId="{C395A3FB-3A85-4F43-BAA6-5B48C1EC3BEB}" type="presParOf" srcId="{1025C69E-7479-46A2-9DE8-23481DA6931F}" destId="{8EB37BD1-B932-48C7-BE53-F67B3AEEC667}" srcOrd="5" destOrd="0" presId="urn:microsoft.com/office/officeart/2005/8/layout/vList2"/>
    <dgm:cxn modelId="{61D10919-1C2D-478C-A4BF-A862B98D3716}" type="presParOf" srcId="{1025C69E-7479-46A2-9DE8-23481DA6931F}" destId="{265DAF08-B243-45D4-8B21-3C84691A4F6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AA2B92-E0B1-4251-AE98-2C552696C789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41B4971-55A6-42D3-A2D5-10345293B22F}">
      <dgm:prSet/>
      <dgm:spPr/>
      <dgm:t>
        <a:bodyPr/>
        <a:lstStyle/>
        <a:p>
          <a:r>
            <a:rPr lang="en-US"/>
            <a:t>Based on administrative status: </a:t>
          </a:r>
        </a:p>
      </dgm:t>
    </dgm:pt>
    <dgm:pt modelId="{A38108DC-27E4-43FB-8CC6-B0807870E800}" type="parTrans" cxnId="{E1C6680B-1241-4FDD-BF2C-0FF2D8D3C009}">
      <dgm:prSet/>
      <dgm:spPr/>
      <dgm:t>
        <a:bodyPr/>
        <a:lstStyle/>
        <a:p>
          <a:endParaRPr lang="en-US"/>
        </a:p>
      </dgm:t>
    </dgm:pt>
    <dgm:pt modelId="{6F001082-DAE6-4435-A563-19F184967887}" type="sibTrans" cxnId="{E1C6680B-1241-4FDD-BF2C-0FF2D8D3C009}">
      <dgm:prSet/>
      <dgm:spPr/>
      <dgm:t>
        <a:bodyPr/>
        <a:lstStyle/>
        <a:p>
          <a:endParaRPr lang="en-US"/>
        </a:p>
      </dgm:t>
    </dgm:pt>
    <dgm:pt modelId="{5A6F7249-BE42-4F96-B3CA-B04AC0F09A06}">
      <dgm:prSet/>
      <dgm:spPr/>
      <dgm:t>
        <a:bodyPr/>
        <a:lstStyle/>
        <a:p>
          <a:r>
            <a:rPr lang="en-US"/>
            <a:t>Statutory cities: Daerah Kota (cities?)</a:t>
          </a:r>
        </a:p>
      </dgm:t>
    </dgm:pt>
    <dgm:pt modelId="{9579DCE4-3CDE-4337-8910-B8A0D0CC12AC}" type="parTrans" cxnId="{058DDBDD-D5D4-420A-8C39-1C9F3B9C250D}">
      <dgm:prSet/>
      <dgm:spPr/>
      <dgm:t>
        <a:bodyPr/>
        <a:lstStyle/>
        <a:p>
          <a:endParaRPr lang="en-US"/>
        </a:p>
      </dgm:t>
    </dgm:pt>
    <dgm:pt modelId="{88BAC903-AA59-4566-8449-08DA098F3726}" type="sibTrans" cxnId="{058DDBDD-D5D4-420A-8C39-1C9F3B9C250D}">
      <dgm:prSet/>
      <dgm:spPr/>
      <dgm:t>
        <a:bodyPr/>
        <a:lstStyle/>
        <a:p>
          <a:endParaRPr lang="en-US"/>
        </a:p>
      </dgm:t>
    </dgm:pt>
    <dgm:pt modelId="{5227E5E1-32B0-4659-8191-3F7ACC6E67C9}">
      <dgm:prSet/>
      <dgm:spPr/>
      <dgm:t>
        <a:bodyPr/>
        <a:lstStyle/>
        <a:p>
          <a:r>
            <a:rPr lang="en-US"/>
            <a:t>Non-statutory cities: Kota-kota kabupaten (towns?) </a:t>
          </a:r>
        </a:p>
      </dgm:t>
    </dgm:pt>
    <dgm:pt modelId="{29B9FC49-4126-4346-BA4F-769709A99E88}" type="parTrans" cxnId="{386753DE-6ABD-42EE-9AB7-E0383828905B}">
      <dgm:prSet/>
      <dgm:spPr/>
      <dgm:t>
        <a:bodyPr/>
        <a:lstStyle/>
        <a:p>
          <a:endParaRPr lang="en-US"/>
        </a:p>
      </dgm:t>
    </dgm:pt>
    <dgm:pt modelId="{F80162B0-3220-449D-BE48-4863E7C31ABB}" type="sibTrans" cxnId="{386753DE-6ABD-42EE-9AB7-E0383828905B}">
      <dgm:prSet/>
      <dgm:spPr/>
      <dgm:t>
        <a:bodyPr/>
        <a:lstStyle/>
        <a:p>
          <a:endParaRPr lang="en-US"/>
        </a:p>
      </dgm:t>
    </dgm:pt>
    <dgm:pt modelId="{65DF9B0D-C735-4929-A778-E4279CAD3E56}">
      <dgm:prSet/>
      <dgm:spPr/>
      <dgm:t>
        <a:bodyPr/>
        <a:lstStyle/>
        <a:p>
          <a:r>
            <a:rPr lang="en-US"/>
            <a:t>Based on Population : City size</a:t>
          </a:r>
        </a:p>
      </dgm:t>
    </dgm:pt>
    <dgm:pt modelId="{A8727AC8-3516-4ACD-83D2-4B7EBDE08393}" type="parTrans" cxnId="{8520C661-62AE-49DD-B798-903DADF7676E}">
      <dgm:prSet/>
      <dgm:spPr/>
      <dgm:t>
        <a:bodyPr/>
        <a:lstStyle/>
        <a:p>
          <a:endParaRPr lang="en-US"/>
        </a:p>
      </dgm:t>
    </dgm:pt>
    <dgm:pt modelId="{4BD67D22-D57C-4413-9A39-F2AFB8FA8683}" type="sibTrans" cxnId="{8520C661-62AE-49DD-B798-903DADF7676E}">
      <dgm:prSet/>
      <dgm:spPr/>
      <dgm:t>
        <a:bodyPr/>
        <a:lstStyle/>
        <a:p>
          <a:endParaRPr lang="en-US"/>
        </a:p>
      </dgm:t>
    </dgm:pt>
    <dgm:pt modelId="{68473D35-76D0-4197-99E2-ADF37C4B747F}">
      <dgm:prSet/>
      <dgm:spPr/>
      <dgm:t>
        <a:bodyPr/>
        <a:lstStyle/>
        <a:p>
          <a:r>
            <a:rPr lang="en-US"/>
            <a:t>Metropolitan </a:t>
          </a:r>
        </a:p>
      </dgm:t>
    </dgm:pt>
    <dgm:pt modelId="{7816C935-4FDE-42FF-BAF2-091A96907762}" type="parTrans" cxnId="{49FA67B9-2296-4BC9-B39F-2BF4E9D6AA72}">
      <dgm:prSet/>
      <dgm:spPr/>
      <dgm:t>
        <a:bodyPr/>
        <a:lstStyle/>
        <a:p>
          <a:endParaRPr lang="en-US"/>
        </a:p>
      </dgm:t>
    </dgm:pt>
    <dgm:pt modelId="{F3027017-D676-4B6B-A03D-0BF87D554C13}" type="sibTrans" cxnId="{49FA67B9-2296-4BC9-B39F-2BF4E9D6AA72}">
      <dgm:prSet/>
      <dgm:spPr/>
      <dgm:t>
        <a:bodyPr/>
        <a:lstStyle/>
        <a:p>
          <a:endParaRPr lang="en-US"/>
        </a:p>
      </dgm:t>
    </dgm:pt>
    <dgm:pt modelId="{2E1BE16B-3CAD-488E-B5B4-18682F926B40}">
      <dgm:prSet/>
      <dgm:spPr/>
      <dgm:t>
        <a:bodyPr/>
        <a:lstStyle/>
        <a:p>
          <a:r>
            <a:rPr lang="en-US"/>
            <a:t>Big cities</a:t>
          </a:r>
        </a:p>
      </dgm:t>
    </dgm:pt>
    <dgm:pt modelId="{ADB3794C-686D-4849-A400-06ED72AC185C}" type="parTrans" cxnId="{A1E415B2-EA79-4A69-9D0C-0C79BF155951}">
      <dgm:prSet/>
      <dgm:spPr/>
      <dgm:t>
        <a:bodyPr/>
        <a:lstStyle/>
        <a:p>
          <a:endParaRPr lang="en-US"/>
        </a:p>
      </dgm:t>
    </dgm:pt>
    <dgm:pt modelId="{5283023B-EEF5-4B2F-8086-097A7E6BF1D3}" type="sibTrans" cxnId="{A1E415B2-EA79-4A69-9D0C-0C79BF155951}">
      <dgm:prSet/>
      <dgm:spPr/>
      <dgm:t>
        <a:bodyPr/>
        <a:lstStyle/>
        <a:p>
          <a:endParaRPr lang="en-US"/>
        </a:p>
      </dgm:t>
    </dgm:pt>
    <dgm:pt modelId="{8A8D2EED-BCC7-442C-ABE2-02132B5A285A}">
      <dgm:prSet/>
      <dgm:spPr/>
      <dgm:t>
        <a:bodyPr/>
        <a:lstStyle/>
        <a:p>
          <a:r>
            <a:rPr lang="en-US"/>
            <a:t>Medium Cities</a:t>
          </a:r>
        </a:p>
      </dgm:t>
    </dgm:pt>
    <dgm:pt modelId="{7648C23B-C914-490C-A3EE-64974531D14D}" type="parTrans" cxnId="{DEB23E76-151E-4A1C-89AE-A85A971C450C}">
      <dgm:prSet/>
      <dgm:spPr/>
      <dgm:t>
        <a:bodyPr/>
        <a:lstStyle/>
        <a:p>
          <a:endParaRPr lang="en-US"/>
        </a:p>
      </dgm:t>
    </dgm:pt>
    <dgm:pt modelId="{711D8642-A233-4D65-8DE2-FF2966632B62}" type="sibTrans" cxnId="{DEB23E76-151E-4A1C-89AE-A85A971C450C}">
      <dgm:prSet/>
      <dgm:spPr/>
      <dgm:t>
        <a:bodyPr/>
        <a:lstStyle/>
        <a:p>
          <a:endParaRPr lang="en-US"/>
        </a:p>
      </dgm:t>
    </dgm:pt>
    <dgm:pt modelId="{3B03576F-9175-4586-BD52-7C1D6F22D61D}">
      <dgm:prSet/>
      <dgm:spPr/>
      <dgm:t>
        <a:bodyPr/>
        <a:lstStyle/>
        <a:p>
          <a:r>
            <a:rPr lang="en-US"/>
            <a:t>Small cities</a:t>
          </a:r>
        </a:p>
      </dgm:t>
    </dgm:pt>
    <dgm:pt modelId="{AD27250A-4CE9-4ED4-9A96-1768EF59CB5D}" type="parTrans" cxnId="{14D42712-5197-42E5-A7A5-437B99487BC7}">
      <dgm:prSet/>
      <dgm:spPr/>
      <dgm:t>
        <a:bodyPr/>
        <a:lstStyle/>
        <a:p>
          <a:endParaRPr lang="en-US"/>
        </a:p>
      </dgm:t>
    </dgm:pt>
    <dgm:pt modelId="{81038D69-5FA0-47F8-8F16-197287E86235}" type="sibTrans" cxnId="{14D42712-5197-42E5-A7A5-437B99487BC7}">
      <dgm:prSet/>
      <dgm:spPr/>
      <dgm:t>
        <a:bodyPr/>
        <a:lstStyle/>
        <a:p>
          <a:endParaRPr lang="en-US"/>
        </a:p>
      </dgm:t>
    </dgm:pt>
    <dgm:pt modelId="{63A13B3B-9DBC-4DD3-A0F7-C2F1D9F1E453}" type="pres">
      <dgm:prSet presAssocID="{8AAA2B92-E0B1-4251-AE98-2C552696C789}" presName="linear" presStyleCnt="0">
        <dgm:presLayoutVars>
          <dgm:animLvl val="lvl"/>
          <dgm:resizeHandles val="exact"/>
        </dgm:presLayoutVars>
      </dgm:prSet>
      <dgm:spPr/>
    </dgm:pt>
    <dgm:pt modelId="{280F8031-660A-411B-8705-B0F88BCD8D51}" type="pres">
      <dgm:prSet presAssocID="{641B4971-55A6-42D3-A2D5-10345293B22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B14A3BC-9668-4362-B935-EDBCE07BCD69}" type="pres">
      <dgm:prSet presAssocID="{641B4971-55A6-42D3-A2D5-10345293B22F}" presName="childText" presStyleLbl="revTx" presStyleIdx="0" presStyleCnt="2">
        <dgm:presLayoutVars>
          <dgm:bulletEnabled val="1"/>
        </dgm:presLayoutVars>
      </dgm:prSet>
      <dgm:spPr/>
    </dgm:pt>
    <dgm:pt modelId="{9E977099-C03B-40CC-8A6A-846D345C2C33}" type="pres">
      <dgm:prSet presAssocID="{65DF9B0D-C735-4929-A778-E4279CAD3E5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67A6CAE-12DA-43E5-98B3-6B90D1D69392}" type="pres">
      <dgm:prSet presAssocID="{65DF9B0D-C735-4929-A778-E4279CAD3E5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E1C6680B-1241-4FDD-BF2C-0FF2D8D3C009}" srcId="{8AAA2B92-E0B1-4251-AE98-2C552696C789}" destId="{641B4971-55A6-42D3-A2D5-10345293B22F}" srcOrd="0" destOrd="0" parTransId="{A38108DC-27E4-43FB-8CC6-B0807870E800}" sibTransId="{6F001082-DAE6-4435-A563-19F184967887}"/>
    <dgm:cxn modelId="{14D42712-5197-42E5-A7A5-437B99487BC7}" srcId="{65DF9B0D-C735-4929-A778-E4279CAD3E56}" destId="{3B03576F-9175-4586-BD52-7C1D6F22D61D}" srcOrd="3" destOrd="0" parTransId="{AD27250A-4CE9-4ED4-9A96-1768EF59CB5D}" sibTransId="{81038D69-5FA0-47F8-8F16-197287E86235}"/>
    <dgm:cxn modelId="{0CE5891B-EB33-4AA2-B1BF-01350BC13348}" type="presOf" srcId="{68473D35-76D0-4197-99E2-ADF37C4B747F}" destId="{F67A6CAE-12DA-43E5-98B3-6B90D1D69392}" srcOrd="0" destOrd="0" presId="urn:microsoft.com/office/officeart/2005/8/layout/vList2"/>
    <dgm:cxn modelId="{EC4EB227-0D9A-4740-A3B1-C4BB2033C57A}" type="presOf" srcId="{3B03576F-9175-4586-BD52-7C1D6F22D61D}" destId="{F67A6CAE-12DA-43E5-98B3-6B90D1D69392}" srcOrd="0" destOrd="3" presId="urn:microsoft.com/office/officeart/2005/8/layout/vList2"/>
    <dgm:cxn modelId="{92AB492E-6F5B-4E28-8D3B-5F88A0405D9B}" type="presOf" srcId="{8A8D2EED-BCC7-442C-ABE2-02132B5A285A}" destId="{F67A6CAE-12DA-43E5-98B3-6B90D1D69392}" srcOrd="0" destOrd="2" presId="urn:microsoft.com/office/officeart/2005/8/layout/vList2"/>
    <dgm:cxn modelId="{8520C661-62AE-49DD-B798-903DADF7676E}" srcId="{8AAA2B92-E0B1-4251-AE98-2C552696C789}" destId="{65DF9B0D-C735-4929-A778-E4279CAD3E56}" srcOrd="1" destOrd="0" parTransId="{A8727AC8-3516-4ACD-83D2-4B7EBDE08393}" sibTransId="{4BD67D22-D57C-4413-9A39-F2AFB8FA8683}"/>
    <dgm:cxn modelId="{27B99248-6A91-4283-B301-FEDFB23BCDB1}" type="presOf" srcId="{65DF9B0D-C735-4929-A778-E4279CAD3E56}" destId="{9E977099-C03B-40CC-8A6A-846D345C2C33}" srcOrd="0" destOrd="0" presId="urn:microsoft.com/office/officeart/2005/8/layout/vList2"/>
    <dgm:cxn modelId="{EABBE869-9FC2-4086-8BDF-054D8131DB9C}" type="presOf" srcId="{641B4971-55A6-42D3-A2D5-10345293B22F}" destId="{280F8031-660A-411B-8705-B0F88BCD8D51}" srcOrd="0" destOrd="0" presId="urn:microsoft.com/office/officeart/2005/8/layout/vList2"/>
    <dgm:cxn modelId="{2E69524E-3245-43D2-84C4-1A02EE3139E7}" type="presOf" srcId="{2E1BE16B-3CAD-488E-B5B4-18682F926B40}" destId="{F67A6CAE-12DA-43E5-98B3-6B90D1D69392}" srcOrd="0" destOrd="1" presId="urn:microsoft.com/office/officeart/2005/8/layout/vList2"/>
    <dgm:cxn modelId="{509A8274-9959-404F-9302-5267D13CBB9B}" type="presOf" srcId="{5227E5E1-32B0-4659-8191-3F7ACC6E67C9}" destId="{CB14A3BC-9668-4362-B935-EDBCE07BCD69}" srcOrd="0" destOrd="1" presId="urn:microsoft.com/office/officeart/2005/8/layout/vList2"/>
    <dgm:cxn modelId="{DEB23E76-151E-4A1C-89AE-A85A971C450C}" srcId="{65DF9B0D-C735-4929-A778-E4279CAD3E56}" destId="{8A8D2EED-BCC7-442C-ABE2-02132B5A285A}" srcOrd="2" destOrd="0" parTransId="{7648C23B-C914-490C-A3EE-64974531D14D}" sibTransId="{711D8642-A233-4D65-8DE2-FF2966632B62}"/>
    <dgm:cxn modelId="{8780D684-A06F-4C02-8952-C3B281DAC502}" type="presOf" srcId="{5A6F7249-BE42-4F96-B3CA-B04AC0F09A06}" destId="{CB14A3BC-9668-4362-B935-EDBCE07BCD69}" srcOrd="0" destOrd="0" presId="urn:microsoft.com/office/officeart/2005/8/layout/vList2"/>
    <dgm:cxn modelId="{A1E415B2-EA79-4A69-9D0C-0C79BF155951}" srcId="{65DF9B0D-C735-4929-A778-E4279CAD3E56}" destId="{2E1BE16B-3CAD-488E-B5B4-18682F926B40}" srcOrd="1" destOrd="0" parTransId="{ADB3794C-686D-4849-A400-06ED72AC185C}" sibTransId="{5283023B-EEF5-4B2F-8086-097A7E6BF1D3}"/>
    <dgm:cxn modelId="{4FF8D5B6-4D42-49AA-AF9A-5D21CFEEF8F6}" type="presOf" srcId="{8AAA2B92-E0B1-4251-AE98-2C552696C789}" destId="{63A13B3B-9DBC-4DD3-A0F7-C2F1D9F1E453}" srcOrd="0" destOrd="0" presId="urn:microsoft.com/office/officeart/2005/8/layout/vList2"/>
    <dgm:cxn modelId="{49FA67B9-2296-4BC9-B39F-2BF4E9D6AA72}" srcId="{65DF9B0D-C735-4929-A778-E4279CAD3E56}" destId="{68473D35-76D0-4197-99E2-ADF37C4B747F}" srcOrd="0" destOrd="0" parTransId="{7816C935-4FDE-42FF-BAF2-091A96907762}" sibTransId="{F3027017-D676-4B6B-A03D-0BF87D554C13}"/>
    <dgm:cxn modelId="{058DDBDD-D5D4-420A-8C39-1C9F3B9C250D}" srcId="{641B4971-55A6-42D3-A2D5-10345293B22F}" destId="{5A6F7249-BE42-4F96-B3CA-B04AC0F09A06}" srcOrd="0" destOrd="0" parTransId="{9579DCE4-3CDE-4337-8910-B8A0D0CC12AC}" sibTransId="{88BAC903-AA59-4566-8449-08DA098F3726}"/>
    <dgm:cxn modelId="{386753DE-6ABD-42EE-9AB7-E0383828905B}" srcId="{641B4971-55A6-42D3-A2D5-10345293B22F}" destId="{5227E5E1-32B0-4659-8191-3F7ACC6E67C9}" srcOrd="1" destOrd="0" parTransId="{29B9FC49-4126-4346-BA4F-769709A99E88}" sibTransId="{F80162B0-3220-449D-BE48-4863E7C31ABB}"/>
    <dgm:cxn modelId="{6B679559-A9A5-400E-A9E5-BA81EDDA5DD9}" type="presParOf" srcId="{63A13B3B-9DBC-4DD3-A0F7-C2F1D9F1E453}" destId="{280F8031-660A-411B-8705-B0F88BCD8D51}" srcOrd="0" destOrd="0" presId="urn:microsoft.com/office/officeart/2005/8/layout/vList2"/>
    <dgm:cxn modelId="{CC25F110-9FC8-428B-83F0-5AE8839FE192}" type="presParOf" srcId="{63A13B3B-9DBC-4DD3-A0F7-C2F1D9F1E453}" destId="{CB14A3BC-9668-4362-B935-EDBCE07BCD69}" srcOrd="1" destOrd="0" presId="urn:microsoft.com/office/officeart/2005/8/layout/vList2"/>
    <dgm:cxn modelId="{69813D9E-F3F8-4189-9F51-114FC847BA1A}" type="presParOf" srcId="{63A13B3B-9DBC-4DD3-A0F7-C2F1D9F1E453}" destId="{9E977099-C03B-40CC-8A6A-846D345C2C33}" srcOrd="2" destOrd="0" presId="urn:microsoft.com/office/officeart/2005/8/layout/vList2"/>
    <dgm:cxn modelId="{B33B176A-286D-47A6-B20D-58B0B62B4EC6}" type="presParOf" srcId="{63A13B3B-9DBC-4DD3-A0F7-C2F1D9F1E453}" destId="{F67A6CAE-12DA-43E5-98B3-6B90D1D6939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6A6B4F-C933-48BA-8985-59E1C72E648C}" type="doc">
      <dgm:prSet loTypeId="urn:microsoft.com/office/officeart/2008/layout/LinedList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3A81E8A-F329-410D-8C84-A11EC1803822}">
      <dgm:prSet/>
      <dgm:spPr/>
      <dgm:t>
        <a:bodyPr/>
        <a:lstStyle/>
        <a:p>
          <a:r>
            <a:rPr lang="en-US" b="1"/>
            <a:t>Small urban area </a:t>
          </a:r>
          <a:r>
            <a:rPr lang="en-US"/>
            <a:t>is an urban area with minimum total population of 50.000 inhabitants and maximum of than100.000 inhabitants.</a:t>
          </a:r>
        </a:p>
      </dgm:t>
    </dgm:pt>
    <dgm:pt modelId="{CD85D1A6-D4DF-48C8-84F9-8B0AEAE314B8}" type="parTrans" cxnId="{AE86932C-6165-4A62-9525-40C8D8D078E6}">
      <dgm:prSet/>
      <dgm:spPr/>
      <dgm:t>
        <a:bodyPr/>
        <a:lstStyle/>
        <a:p>
          <a:endParaRPr lang="en-US"/>
        </a:p>
      </dgm:t>
    </dgm:pt>
    <dgm:pt modelId="{F79F0153-1B4A-4F9B-BAB0-4D09119855AF}" type="sibTrans" cxnId="{AE86932C-6165-4A62-9525-40C8D8D078E6}">
      <dgm:prSet/>
      <dgm:spPr/>
      <dgm:t>
        <a:bodyPr/>
        <a:lstStyle/>
        <a:p>
          <a:endParaRPr lang="en-US"/>
        </a:p>
      </dgm:t>
    </dgm:pt>
    <dgm:pt modelId="{80DCA1DC-6AC0-41C1-9B59-B5D42F3D506A}">
      <dgm:prSet/>
      <dgm:spPr/>
      <dgm:t>
        <a:bodyPr/>
        <a:lstStyle/>
        <a:p>
          <a:r>
            <a:rPr lang="en-US" b="1"/>
            <a:t>Medium urban area </a:t>
          </a:r>
          <a:r>
            <a:rPr lang="en-US"/>
            <a:t>is an urban area with minimum total population of more than 100.000 inhabitants and maximum of 500.000 inhabitants</a:t>
          </a:r>
        </a:p>
      </dgm:t>
    </dgm:pt>
    <dgm:pt modelId="{5872DB8A-A0B5-43C3-830A-EB3BBE676F8F}" type="parTrans" cxnId="{74217E62-B4C4-418B-87A7-ABD6836FBD63}">
      <dgm:prSet/>
      <dgm:spPr/>
      <dgm:t>
        <a:bodyPr/>
        <a:lstStyle/>
        <a:p>
          <a:endParaRPr lang="en-US"/>
        </a:p>
      </dgm:t>
    </dgm:pt>
    <dgm:pt modelId="{D7E702C5-E7AE-421F-AB67-A72D4BB81356}" type="sibTrans" cxnId="{74217E62-B4C4-418B-87A7-ABD6836FBD63}">
      <dgm:prSet/>
      <dgm:spPr/>
      <dgm:t>
        <a:bodyPr/>
        <a:lstStyle/>
        <a:p>
          <a:endParaRPr lang="en-US"/>
        </a:p>
      </dgm:t>
    </dgm:pt>
    <dgm:pt modelId="{0C400D90-756A-40A9-8BAB-DB4E656F2806}">
      <dgm:prSet/>
      <dgm:spPr/>
      <dgm:t>
        <a:bodyPr/>
        <a:lstStyle/>
        <a:p>
          <a:r>
            <a:rPr lang="en-US" b="1"/>
            <a:t>Large urban area </a:t>
          </a:r>
          <a:r>
            <a:rPr lang="en-US"/>
            <a:t>is an area with minimum total population of more than 500.000</a:t>
          </a:r>
        </a:p>
      </dgm:t>
    </dgm:pt>
    <dgm:pt modelId="{FC195142-DDEA-4BD1-853F-FB25A7902CEE}" type="parTrans" cxnId="{C10A3F06-31DE-4CF8-A48C-35A1E62616E7}">
      <dgm:prSet/>
      <dgm:spPr/>
      <dgm:t>
        <a:bodyPr/>
        <a:lstStyle/>
        <a:p>
          <a:endParaRPr lang="en-US"/>
        </a:p>
      </dgm:t>
    </dgm:pt>
    <dgm:pt modelId="{0CEA4AF6-C043-42E8-BC2F-BEC59EABF3E9}" type="sibTrans" cxnId="{C10A3F06-31DE-4CF8-A48C-35A1E62616E7}">
      <dgm:prSet/>
      <dgm:spPr/>
      <dgm:t>
        <a:bodyPr/>
        <a:lstStyle/>
        <a:p>
          <a:endParaRPr lang="en-US"/>
        </a:p>
      </dgm:t>
    </dgm:pt>
    <dgm:pt modelId="{0749310B-76DC-4745-AD21-4A1817040F9A}">
      <dgm:prSet/>
      <dgm:spPr/>
      <dgm:t>
        <a:bodyPr/>
        <a:lstStyle/>
        <a:p>
          <a:r>
            <a:rPr lang="en-US" b="1"/>
            <a:t>Metropolitan area </a:t>
          </a:r>
          <a:r>
            <a:rPr lang="en-US"/>
            <a:t>is an urban area with more than 1 million inhabitants</a:t>
          </a:r>
        </a:p>
      </dgm:t>
    </dgm:pt>
    <dgm:pt modelId="{BEC5749D-9A50-4CB5-AC1C-4ADACA76D3DB}" type="parTrans" cxnId="{343D3DC2-E4C0-4FCB-9941-E27564BD4652}">
      <dgm:prSet/>
      <dgm:spPr/>
      <dgm:t>
        <a:bodyPr/>
        <a:lstStyle/>
        <a:p>
          <a:endParaRPr lang="en-US"/>
        </a:p>
      </dgm:t>
    </dgm:pt>
    <dgm:pt modelId="{D31FE71B-7E10-41CD-9E73-23CAFF70D3B3}" type="sibTrans" cxnId="{343D3DC2-E4C0-4FCB-9941-E27564BD4652}">
      <dgm:prSet/>
      <dgm:spPr/>
      <dgm:t>
        <a:bodyPr/>
        <a:lstStyle/>
        <a:p>
          <a:endParaRPr lang="en-US"/>
        </a:p>
      </dgm:t>
    </dgm:pt>
    <dgm:pt modelId="{15709D9E-BE3A-4E86-BD01-E66AC6C49C33}" type="pres">
      <dgm:prSet presAssocID="{646A6B4F-C933-48BA-8985-59E1C72E648C}" presName="vert0" presStyleCnt="0">
        <dgm:presLayoutVars>
          <dgm:dir/>
          <dgm:animOne val="branch"/>
          <dgm:animLvl val="lvl"/>
        </dgm:presLayoutVars>
      </dgm:prSet>
      <dgm:spPr/>
    </dgm:pt>
    <dgm:pt modelId="{FA111B50-1807-43C3-8005-5298F95D7263}" type="pres">
      <dgm:prSet presAssocID="{C3A81E8A-F329-410D-8C84-A11EC1803822}" presName="thickLine" presStyleLbl="alignNode1" presStyleIdx="0" presStyleCnt="4"/>
      <dgm:spPr/>
    </dgm:pt>
    <dgm:pt modelId="{DF024D88-29C9-4992-B1F8-5A560A0666DA}" type="pres">
      <dgm:prSet presAssocID="{C3A81E8A-F329-410D-8C84-A11EC1803822}" presName="horz1" presStyleCnt="0"/>
      <dgm:spPr/>
    </dgm:pt>
    <dgm:pt modelId="{12F5B261-D837-4F8B-BCEF-0E4CA8A9B628}" type="pres">
      <dgm:prSet presAssocID="{C3A81E8A-F329-410D-8C84-A11EC1803822}" presName="tx1" presStyleLbl="revTx" presStyleIdx="0" presStyleCnt="4"/>
      <dgm:spPr/>
    </dgm:pt>
    <dgm:pt modelId="{713B7AF1-F791-491B-8A0A-F3C5EE48242C}" type="pres">
      <dgm:prSet presAssocID="{C3A81E8A-F329-410D-8C84-A11EC1803822}" presName="vert1" presStyleCnt="0"/>
      <dgm:spPr/>
    </dgm:pt>
    <dgm:pt modelId="{74F9B778-175D-4F77-8E4C-8FF7A32E77BA}" type="pres">
      <dgm:prSet presAssocID="{80DCA1DC-6AC0-41C1-9B59-B5D42F3D506A}" presName="thickLine" presStyleLbl="alignNode1" presStyleIdx="1" presStyleCnt="4"/>
      <dgm:spPr/>
    </dgm:pt>
    <dgm:pt modelId="{8A1A4BB2-589E-41F2-8F2A-D33ACBA07CE9}" type="pres">
      <dgm:prSet presAssocID="{80DCA1DC-6AC0-41C1-9B59-B5D42F3D506A}" presName="horz1" presStyleCnt="0"/>
      <dgm:spPr/>
    </dgm:pt>
    <dgm:pt modelId="{D73962DB-4455-4D89-9F83-F6BFA4A8E14F}" type="pres">
      <dgm:prSet presAssocID="{80DCA1DC-6AC0-41C1-9B59-B5D42F3D506A}" presName="tx1" presStyleLbl="revTx" presStyleIdx="1" presStyleCnt="4"/>
      <dgm:spPr/>
    </dgm:pt>
    <dgm:pt modelId="{15AE2956-F215-49C0-9D8B-DE20EF83D221}" type="pres">
      <dgm:prSet presAssocID="{80DCA1DC-6AC0-41C1-9B59-B5D42F3D506A}" presName="vert1" presStyleCnt="0"/>
      <dgm:spPr/>
    </dgm:pt>
    <dgm:pt modelId="{1CA3D5B9-B1CE-4879-B043-26C706F9FDF1}" type="pres">
      <dgm:prSet presAssocID="{0C400D90-756A-40A9-8BAB-DB4E656F2806}" presName="thickLine" presStyleLbl="alignNode1" presStyleIdx="2" presStyleCnt="4"/>
      <dgm:spPr/>
    </dgm:pt>
    <dgm:pt modelId="{D908AC05-063A-42EE-8A66-524909F9F1E2}" type="pres">
      <dgm:prSet presAssocID="{0C400D90-756A-40A9-8BAB-DB4E656F2806}" presName="horz1" presStyleCnt="0"/>
      <dgm:spPr/>
    </dgm:pt>
    <dgm:pt modelId="{60325E5E-3BEF-40C9-9E5C-976CF593D43E}" type="pres">
      <dgm:prSet presAssocID="{0C400D90-756A-40A9-8BAB-DB4E656F2806}" presName="tx1" presStyleLbl="revTx" presStyleIdx="2" presStyleCnt="4"/>
      <dgm:spPr/>
    </dgm:pt>
    <dgm:pt modelId="{2003129F-F001-4AC3-AA1B-759626BAF12A}" type="pres">
      <dgm:prSet presAssocID="{0C400D90-756A-40A9-8BAB-DB4E656F2806}" presName="vert1" presStyleCnt="0"/>
      <dgm:spPr/>
    </dgm:pt>
    <dgm:pt modelId="{EA59C872-7C84-4252-B0B8-72036A71D65D}" type="pres">
      <dgm:prSet presAssocID="{0749310B-76DC-4745-AD21-4A1817040F9A}" presName="thickLine" presStyleLbl="alignNode1" presStyleIdx="3" presStyleCnt="4"/>
      <dgm:spPr/>
    </dgm:pt>
    <dgm:pt modelId="{4DA060D6-A8BF-4188-949B-6A0169AE7F30}" type="pres">
      <dgm:prSet presAssocID="{0749310B-76DC-4745-AD21-4A1817040F9A}" presName="horz1" presStyleCnt="0"/>
      <dgm:spPr/>
    </dgm:pt>
    <dgm:pt modelId="{737B98E5-0149-4153-B0A4-007BD1E19166}" type="pres">
      <dgm:prSet presAssocID="{0749310B-76DC-4745-AD21-4A1817040F9A}" presName="tx1" presStyleLbl="revTx" presStyleIdx="3" presStyleCnt="4"/>
      <dgm:spPr/>
    </dgm:pt>
    <dgm:pt modelId="{8AFAC7FC-DF2F-4826-801B-3461DEA0EF8F}" type="pres">
      <dgm:prSet presAssocID="{0749310B-76DC-4745-AD21-4A1817040F9A}" presName="vert1" presStyleCnt="0"/>
      <dgm:spPr/>
    </dgm:pt>
  </dgm:ptLst>
  <dgm:cxnLst>
    <dgm:cxn modelId="{C10A3F06-31DE-4CF8-A48C-35A1E62616E7}" srcId="{646A6B4F-C933-48BA-8985-59E1C72E648C}" destId="{0C400D90-756A-40A9-8BAB-DB4E656F2806}" srcOrd="2" destOrd="0" parTransId="{FC195142-DDEA-4BD1-853F-FB25A7902CEE}" sibTransId="{0CEA4AF6-C043-42E8-BC2F-BEC59EABF3E9}"/>
    <dgm:cxn modelId="{CAF16E14-99E9-4300-A37B-F5D6D65F40FE}" type="presOf" srcId="{C3A81E8A-F329-410D-8C84-A11EC1803822}" destId="{12F5B261-D837-4F8B-BCEF-0E4CA8A9B628}" srcOrd="0" destOrd="0" presId="urn:microsoft.com/office/officeart/2008/layout/LinedList"/>
    <dgm:cxn modelId="{9D2C1219-2404-4FE3-B23C-D5543104BBE7}" type="presOf" srcId="{0749310B-76DC-4745-AD21-4A1817040F9A}" destId="{737B98E5-0149-4153-B0A4-007BD1E19166}" srcOrd="0" destOrd="0" presId="urn:microsoft.com/office/officeart/2008/layout/LinedList"/>
    <dgm:cxn modelId="{796E881B-9F88-4865-BC3B-9B192344B4FF}" type="presOf" srcId="{80DCA1DC-6AC0-41C1-9B59-B5D42F3D506A}" destId="{D73962DB-4455-4D89-9F83-F6BFA4A8E14F}" srcOrd="0" destOrd="0" presId="urn:microsoft.com/office/officeart/2008/layout/LinedList"/>
    <dgm:cxn modelId="{AE63BB22-B525-4654-84F3-7ABA663AB0D9}" type="presOf" srcId="{646A6B4F-C933-48BA-8985-59E1C72E648C}" destId="{15709D9E-BE3A-4E86-BD01-E66AC6C49C33}" srcOrd="0" destOrd="0" presId="urn:microsoft.com/office/officeart/2008/layout/LinedList"/>
    <dgm:cxn modelId="{AE86932C-6165-4A62-9525-40C8D8D078E6}" srcId="{646A6B4F-C933-48BA-8985-59E1C72E648C}" destId="{C3A81E8A-F329-410D-8C84-A11EC1803822}" srcOrd="0" destOrd="0" parTransId="{CD85D1A6-D4DF-48C8-84F9-8B0AEAE314B8}" sibTransId="{F79F0153-1B4A-4F9B-BAB0-4D09119855AF}"/>
    <dgm:cxn modelId="{74217E62-B4C4-418B-87A7-ABD6836FBD63}" srcId="{646A6B4F-C933-48BA-8985-59E1C72E648C}" destId="{80DCA1DC-6AC0-41C1-9B59-B5D42F3D506A}" srcOrd="1" destOrd="0" parTransId="{5872DB8A-A0B5-43C3-830A-EB3BBE676F8F}" sibTransId="{D7E702C5-E7AE-421F-AB67-A72D4BB81356}"/>
    <dgm:cxn modelId="{903350BF-52BA-41CF-92D9-A6967A4E17B8}" type="presOf" srcId="{0C400D90-756A-40A9-8BAB-DB4E656F2806}" destId="{60325E5E-3BEF-40C9-9E5C-976CF593D43E}" srcOrd="0" destOrd="0" presId="urn:microsoft.com/office/officeart/2008/layout/LinedList"/>
    <dgm:cxn modelId="{343D3DC2-E4C0-4FCB-9941-E27564BD4652}" srcId="{646A6B4F-C933-48BA-8985-59E1C72E648C}" destId="{0749310B-76DC-4745-AD21-4A1817040F9A}" srcOrd="3" destOrd="0" parTransId="{BEC5749D-9A50-4CB5-AC1C-4ADACA76D3DB}" sibTransId="{D31FE71B-7E10-41CD-9E73-23CAFF70D3B3}"/>
    <dgm:cxn modelId="{38F769A5-2A56-41F8-8174-7623C99C4F67}" type="presParOf" srcId="{15709D9E-BE3A-4E86-BD01-E66AC6C49C33}" destId="{FA111B50-1807-43C3-8005-5298F95D7263}" srcOrd="0" destOrd="0" presId="urn:microsoft.com/office/officeart/2008/layout/LinedList"/>
    <dgm:cxn modelId="{DEDAC4E9-CBF2-4868-91CE-DA279AE852B7}" type="presParOf" srcId="{15709D9E-BE3A-4E86-BD01-E66AC6C49C33}" destId="{DF024D88-29C9-4992-B1F8-5A560A0666DA}" srcOrd="1" destOrd="0" presId="urn:microsoft.com/office/officeart/2008/layout/LinedList"/>
    <dgm:cxn modelId="{8DE70FE9-91A8-4DC2-A63B-04148CB40F66}" type="presParOf" srcId="{DF024D88-29C9-4992-B1F8-5A560A0666DA}" destId="{12F5B261-D837-4F8B-BCEF-0E4CA8A9B628}" srcOrd="0" destOrd="0" presId="urn:microsoft.com/office/officeart/2008/layout/LinedList"/>
    <dgm:cxn modelId="{CA88E780-0FE7-4DC3-84DF-F0012075259A}" type="presParOf" srcId="{DF024D88-29C9-4992-B1F8-5A560A0666DA}" destId="{713B7AF1-F791-491B-8A0A-F3C5EE48242C}" srcOrd="1" destOrd="0" presId="urn:microsoft.com/office/officeart/2008/layout/LinedList"/>
    <dgm:cxn modelId="{4FFAB12B-A97C-403A-960B-E868D725AE42}" type="presParOf" srcId="{15709D9E-BE3A-4E86-BD01-E66AC6C49C33}" destId="{74F9B778-175D-4F77-8E4C-8FF7A32E77BA}" srcOrd="2" destOrd="0" presId="urn:microsoft.com/office/officeart/2008/layout/LinedList"/>
    <dgm:cxn modelId="{6028D4E7-7E39-45E8-89DC-8CC8A5BCB2D5}" type="presParOf" srcId="{15709D9E-BE3A-4E86-BD01-E66AC6C49C33}" destId="{8A1A4BB2-589E-41F2-8F2A-D33ACBA07CE9}" srcOrd="3" destOrd="0" presId="urn:microsoft.com/office/officeart/2008/layout/LinedList"/>
    <dgm:cxn modelId="{3D765D51-C848-48E6-8AD2-F8B1FD575494}" type="presParOf" srcId="{8A1A4BB2-589E-41F2-8F2A-D33ACBA07CE9}" destId="{D73962DB-4455-4D89-9F83-F6BFA4A8E14F}" srcOrd="0" destOrd="0" presId="urn:microsoft.com/office/officeart/2008/layout/LinedList"/>
    <dgm:cxn modelId="{05375C50-C789-4149-A330-1F744D603F4A}" type="presParOf" srcId="{8A1A4BB2-589E-41F2-8F2A-D33ACBA07CE9}" destId="{15AE2956-F215-49C0-9D8B-DE20EF83D221}" srcOrd="1" destOrd="0" presId="urn:microsoft.com/office/officeart/2008/layout/LinedList"/>
    <dgm:cxn modelId="{AB3696E0-A11A-49BB-A488-5E561840A6BD}" type="presParOf" srcId="{15709D9E-BE3A-4E86-BD01-E66AC6C49C33}" destId="{1CA3D5B9-B1CE-4879-B043-26C706F9FDF1}" srcOrd="4" destOrd="0" presId="urn:microsoft.com/office/officeart/2008/layout/LinedList"/>
    <dgm:cxn modelId="{4C6475F0-DADC-4B5B-8133-69435E3E559A}" type="presParOf" srcId="{15709D9E-BE3A-4E86-BD01-E66AC6C49C33}" destId="{D908AC05-063A-42EE-8A66-524909F9F1E2}" srcOrd="5" destOrd="0" presId="urn:microsoft.com/office/officeart/2008/layout/LinedList"/>
    <dgm:cxn modelId="{4DEDA628-F54E-4D13-B907-4ACE3F54D75A}" type="presParOf" srcId="{D908AC05-063A-42EE-8A66-524909F9F1E2}" destId="{60325E5E-3BEF-40C9-9E5C-976CF593D43E}" srcOrd="0" destOrd="0" presId="urn:microsoft.com/office/officeart/2008/layout/LinedList"/>
    <dgm:cxn modelId="{6DF3F63F-AFAC-4FE2-98DC-95707117F655}" type="presParOf" srcId="{D908AC05-063A-42EE-8A66-524909F9F1E2}" destId="{2003129F-F001-4AC3-AA1B-759626BAF12A}" srcOrd="1" destOrd="0" presId="urn:microsoft.com/office/officeart/2008/layout/LinedList"/>
    <dgm:cxn modelId="{48419141-D594-46B9-BA93-8F97F45B06A4}" type="presParOf" srcId="{15709D9E-BE3A-4E86-BD01-E66AC6C49C33}" destId="{EA59C872-7C84-4252-B0B8-72036A71D65D}" srcOrd="6" destOrd="0" presId="urn:microsoft.com/office/officeart/2008/layout/LinedList"/>
    <dgm:cxn modelId="{3AFF5E26-97F9-4AC1-ACB5-E9BFA51F13AA}" type="presParOf" srcId="{15709D9E-BE3A-4E86-BD01-E66AC6C49C33}" destId="{4DA060D6-A8BF-4188-949B-6A0169AE7F30}" srcOrd="7" destOrd="0" presId="urn:microsoft.com/office/officeart/2008/layout/LinedList"/>
    <dgm:cxn modelId="{67AD4B4F-CEC1-4AC8-AAB5-3F5F56D0C21A}" type="presParOf" srcId="{4DA060D6-A8BF-4188-949B-6A0169AE7F30}" destId="{737B98E5-0149-4153-B0A4-007BD1E19166}" srcOrd="0" destOrd="0" presId="urn:microsoft.com/office/officeart/2008/layout/LinedList"/>
    <dgm:cxn modelId="{7258F243-3F99-4496-BBAD-9F7D3067A2F1}" type="presParOf" srcId="{4DA060D6-A8BF-4188-949B-6A0169AE7F30}" destId="{8AFAC7FC-DF2F-4826-801B-3461DEA0EF8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F1969-B6E1-4094-BFB6-02558C153B9F}">
      <dsp:nvSpPr>
        <dsp:cNvPr id="0" name=""/>
        <dsp:cNvSpPr/>
      </dsp:nvSpPr>
      <dsp:spPr>
        <a:xfrm>
          <a:off x="0" y="19522"/>
          <a:ext cx="11052134" cy="10003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There is no international consensus on how to determine or identify when a settlement is ‘urban’.</a:t>
          </a:r>
        </a:p>
      </dsp:txBody>
      <dsp:txXfrm>
        <a:off x="48833" y="68355"/>
        <a:ext cx="10954468" cy="902684"/>
      </dsp:txXfrm>
    </dsp:sp>
    <dsp:sp modelId="{9E76E2CF-5885-43CB-B7A9-AE04F37C45C4}">
      <dsp:nvSpPr>
        <dsp:cNvPr id="0" name=""/>
        <dsp:cNvSpPr/>
      </dsp:nvSpPr>
      <dsp:spPr>
        <a:xfrm>
          <a:off x="0" y="1074592"/>
          <a:ext cx="11052134" cy="1000350"/>
        </a:xfrm>
        <a:prstGeom prst="roundRect">
          <a:avLst/>
        </a:prstGeom>
        <a:solidFill>
          <a:schemeClr val="accent2">
            <a:hueOff val="1847440"/>
            <a:satOff val="-318"/>
            <a:lumOff val="-326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 simple, standardized definition of ‘urban’: based on population size and density criteria. </a:t>
          </a:r>
        </a:p>
      </dsp:txBody>
      <dsp:txXfrm>
        <a:off x="48833" y="1123425"/>
        <a:ext cx="10954468" cy="902684"/>
      </dsp:txXfrm>
    </dsp:sp>
    <dsp:sp modelId="{69DA77B3-C15A-46E8-B32B-5DACFFF76408}">
      <dsp:nvSpPr>
        <dsp:cNvPr id="0" name=""/>
        <dsp:cNvSpPr/>
      </dsp:nvSpPr>
      <dsp:spPr>
        <a:xfrm>
          <a:off x="0" y="2129662"/>
          <a:ext cx="11052134" cy="1000350"/>
        </a:xfrm>
        <a:prstGeom prst="roundRect">
          <a:avLst/>
        </a:prstGeom>
        <a:solidFill>
          <a:schemeClr val="accent2">
            <a:hueOff val="3694879"/>
            <a:satOff val="-635"/>
            <a:lumOff val="-653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Some other countries have multiple criteria, including size, density and administrative level, but also extending to indicators of what could be considered urban employment (e.g. non-agricultural workers), facilities (e.g. higher-level schools), infrastructure (e.g. street lighting).</a:t>
          </a:r>
        </a:p>
      </dsp:txBody>
      <dsp:txXfrm>
        <a:off x="48833" y="2178495"/>
        <a:ext cx="10954468" cy="902684"/>
      </dsp:txXfrm>
    </dsp:sp>
    <dsp:sp modelId="{265DAF08-B243-45D4-8B21-3C84691A4F69}">
      <dsp:nvSpPr>
        <dsp:cNvPr id="0" name=""/>
        <dsp:cNvSpPr/>
      </dsp:nvSpPr>
      <dsp:spPr>
        <a:xfrm>
          <a:off x="0" y="3184732"/>
          <a:ext cx="11052134" cy="1000350"/>
        </a:xfrm>
        <a:prstGeom prst="roundRect">
          <a:avLst/>
        </a:prstGeom>
        <a:solidFill>
          <a:schemeClr val="accent2">
            <a:hueOff val="5542319"/>
            <a:satOff val="-953"/>
            <a:lumOff val="-980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However, as well as varying between countries, the countries’ definitions also change over time.</a:t>
          </a:r>
        </a:p>
      </dsp:txBody>
      <dsp:txXfrm>
        <a:off x="48833" y="3233565"/>
        <a:ext cx="10954468" cy="9026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F8031-660A-411B-8705-B0F88BCD8D51}">
      <dsp:nvSpPr>
        <dsp:cNvPr id="0" name=""/>
        <dsp:cNvSpPr/>
      </dsp:nvSpPr>
      <dsp:spPr>
        <a:xfrm>
          <a:off x="0" y="46442"/>
          <a:ext cx="6261100" cy="127413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Based on administrative status: </a:t>
          </a:r>
        </a:p>
      </dsp:txBody>
      <dsp:txXfrm>
        <a:off x="62198" y="108640"/>
        <a:ext cx="6136704" cy="1149734"/>
      </dsp:txXfrm>
    </dsp:sp>
    <dsp:sp modelId="{CB14A3BC-9668-4362-B935-EDBCE07BCD69}">
      <dsp:nvSpPr>
        <dsp:cNvPr id="0" name=""/>
        <dsp:cNvSpPr/>
      </dsp:nvSpPr>
      <dsp:spPr>
        <a:xfrm>
          <a:off x="0" y="1320572"/>
          <a:ext cx="6261100" cy="1229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79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Statutory cities: Daerah Kota (cities?)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Non-statutory cities: Kota-kota kabupaten (towns?) </a:t>
          </a:r>
        </a:p>
      </dsp:txBody>
      <dsp:txXfrm>
        <a:off x="0" y="1320572"/>
        <a:ext cx="6261100" cy="1229580"/>
      </dsp:txXfrm>
    </dsp:sp>
    <dsp:sp modelId="{9E977099-C03B-40CC-8A6A-846D345C2C33}">
      <dsp:nvSpPr>
        <dsp:cNvPr id="0" name=""/>
        <dsp:cNvSpPr/>
      </dsp:nvSpPr>
      <dsp:spPr>
        <a:xfrm>
          <a:off x="0" y="2550152"/>
          <a:ext cx="6261100" cy="1274130"/>
        </a:xfrm>
        <a:prstGeom prst="roundRect">
          <a:avLst/>
        </a:prstGeom>
        <a:gradFill rotWithShape="0">
          <a:gsLst>
            <a:gs pos="0">
              <a:schemeClr val="accent2">
                <a:hueOff val="5542319"/>
                <a:satOff val="-953"/>
                <a:lumOff val="-980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5542319"/>
                <a:satOff val="-953"/>
                <a:lumOff val="-980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5542319"/>
                <a:satOff val="-953"/>
                <a:lumOff val="-980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Based on Population : City size</a:t>
          </a:r>
        </a:p>
      </dsp:txBody>
      <dsp:txXfrm>
        <a:off x="62198" y="2612350"/>
        <a:ext cx="6136704" cy="1149734"/>
      </dsp:txXfrm>
    </dsp:sp>
    <dsp:sp modelId="{F67A6CAE-12DA-43E5-98B3-6B90D1D69392}">
      <dsp:nvSpPr>
        <dsp:cNvPr id="0" name=""/>
        <dsp:cNvSpPr/>
      </dsp:nvSpPr>
      <dsp:spPr>
        <a:xfrm>
          <a:off x="0" y="3824282"/>
          <a:ext cx="6261100" cy="1707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79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Metropolitan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Big cities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Medium Cities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Small cities</a:t>
          </a:r>
        </a:p>
      </dsp:txBody>
      <dsp:txXfrm>
        <a:off x="0" y="3824282"/>
        <a:ext cx="6261100" cy="17077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11B50-1807-43C3-8005-5298F95D7263}">
      <dsp:nvSpPr>
        <dsp:cNvPr id="0" name=""/>
        <dsp:cNvSpPr/>
      </dsp:nvSpPr>
      <dsp:spPr>
        <a:xfrm>
          <a:off x="0" y="0"/>
          <a:ext cx="626110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2F5B261-D837-4F8B-BCEF-0E4CA8A9B628}">
      <dsp:nvSpPr>
        <dsp:cNvPr id="0" name=""/>
        <dsp:cNvSpPr/>
      </dsp:nvSpPr>
      <dsp:spPr>
        <a:xfrm>
          <a:off x="0" y="0"/>
          <a:ext cx="6261100" cy="1394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Small urban area </a:t>
          </a:r>
          <a:r>
            <a:rPr lang="en-US" sz="2200" kern="1200"/>
            <a:t>is an urban area with minimum total population of 50.000 inhabitants and maximum of than100.000 inhabitants.</a:t>
          </a:r>
        </a:p>
      </dsp:txBody>
      <dsp:txXfrm>
        <a:off x="0" y="0"/>
        <a:ext cx="6261100" cy="1394618"/>
      </dsp:txXfrm>
    </dsp:sp>
    <dsp:sp modelId="{74F9B778-175D-4F77-8E4C-8FF7A32E77BA}">
      <dsp:nvSpPr>
        <dsp:cNvPr id="0" name=""/>
        <dsp:cNvSpPr/>
      </dsp:nvSpPr>
      <dsp:spPr>
        <a:xfrm>
          <a:off x="0" y="1394618"/>
          <a:ext cx="62611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73962DB-4455-4D89-9F83-F6BFA4A8E14F}">
      <dsp:nvSpPr>
        <dsp:cNvPr id="0" name=""/>
        <dsp:cNvSpPr/>
      </dsp:nvSpPr>
      <dsp:spPr>
        <a:xfrm>
          <a:off x="0" y="1394618"/>
          <a:ext cx="6261100" cy="1394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Medium urban area </a:t>
          </a:r>
          <a:r>
            <a:rPr lang="en-US" sz="2200" kern="1200"/>
            <a:t>is an urban area with minimum total population of more than 100.000 inhabitants and maximum of 500.000 inhabitants</a:t>
          </a:r>
        </a:p>
      </dsp:txBody>
      <dsp:txXfrm>
        <a:off x="0" y="1394618"/>
        <a:ext cx="6261100" cy="1394618"/>
      </dsp:txXfrm>
    </dsp:sp>
    <dsp:sp modelId="{1CA3D5B9-B1CE-4879-B043-26C706F9FDF1}">
      <dsp:nvSpPr>
        <dsp:cNvPr id="0" name=""/>
        <dsp:cNvSpPr/>
      </dsp:nvSpPr>
      <dsp:spPr>
        <a:xfrm>
          <a:off x="0" y="2789237"/>
          <a:ext cx="626110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0325E5E-3BEF-40C9-9E5C-976CF593D43E}">
      <dsp:nvSpPr>
        <dsp:cNvPr id="0" name=""/>
        <dsp:cNvSpPr/>
      </dsp:nvSpPr>
      <dsp:spPr>
        <a:xfrm>
          <a:off x="0" y="2789237"/>
          <a:ext cx="6261100" cy="1394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Large urban area </a:t>
          </a:r>
          <a:r>
            <a:rPr lang="en-US" sz="2200" kern="1200"/>
            <a:t>is an area with minimum total population of more than 500.000</a:t>
          </a:r>
        </a:p>
      </dsp:txBody>
      <dsp:txXfrm>
        <a:off x="0" y="2789237"/>
        <a:ext cx="6261100" cy="1394618"/>
      </dsp:txXfrm>
    </dsp:sp>
    <dsp:sp modelId="{EA59C872-7C84-4252-B0B8-72036A71D65D}">
      <dsp:nvSpPr>
        <dsp:cNvPr id="0" name=""/>
        <dsp:cNvSpPr/>
      </dsp:nvSpPr>
      <dsp:spPr>
        <a:xfrm>
          <a:off x="0" y="4183856"/>
          <a:ext cx="626110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37B98E5-0149-4153-B0A4-007BD1E19166}">
      <dsp:nvSpPr>
        <dsp:cNvPr id="0" name=""/>
        <dsp:cNvSpPr/>
      </dsp:nvSpPr>
      <dsp:spPr>
        <a:xfrm>
          <a:off x="0" y="4183856"/>
          <a:ext cx="6261100" cy="1394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Metropolitan area </a:t>
          </a:r>
          <a:r>
            <a:rPr lang="en-US" sz="2200" kern="1200"/>
            <a:t>is an urban area with more than 1 million inhabitants</a:t>
          </a:r>
        </a:p>
      </dsp:txBody>
      <dsp:txXfrm>
        <a:off x="0" y="4183856"/>
        <a:ext cx="6261100" cy="1394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662E-FAF4-44BC-88B5-85A7CBFB6D30}" type="datetime1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3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8/22/2021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4700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8/22/2021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03088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8/22/2021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712622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8/22/2021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82890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8/22/2021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6479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8/22/2021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9382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65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C4A6868-2568-4CC9-B302-F37117B01A6E}" type="datetime1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8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8/22/2021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5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3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5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8/22/2021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8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8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8/22/2021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3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2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0CF6C-748E-4B7A-BC8B-3011EF78ED13}" type="datetime1">
              <a:rPr lang="en-US" smtClean="0"/>
              <a:pPr/>
              <a:t>8/22/2021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28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6B974B-1C4D-47C6-946E-44AAEDA6C2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9240" b="1"/>
          <a:stretch/>
        </p:blipFill>
        <p:spPr>
          <a:xfrm>
            <a:off x="4644526" y="10"/>
            <a:ext cx="7552945" cy="685799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25D611BD-13D6-4754-93F1-8ABAB8116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7" name="Rectangle 10">
            <a:extLst>
              <a:ext uri="{FF2B5EF4-FFF2-40B4-BE49-F238E27FC236}">
                <a16:creationId xmlns:a16="http://schemas.microsoft.com/office/drawing/2014/main" id="{D1564798-5942-49A9-89E9-7BF6D02392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410146-2027-4D7C-B4C2-AF74343C2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063262"/>
            <a:ext cx="3739278" cy="2661138"/>
          </a:xfrm>
        </p:spPr>
        <p:txBody>
          <a:bodyPr>
            <a:normAutofit/>
          </a:bodyPr>
          <a:lstStyle/>
          <a:p>
            <a:r>
              <a:rPr lang="en-GB" altLang="en-US" sz="3400" b="1">
                <a:latin typeface="Verdana" panose="020B0604030504040204" pitchFamily="34" charset="0"/>
              </a:rPr>
              <a:t>Basic Concept:</a:t>
            </a:r>
            <a:br>
              <a:rPr lang="en-GB" altLang="en-US" sz="3400" b="1">
                <a:latin typeface="Verdana" panose="020B0604030504040204" pitchFamily="34" charset="0"/>
              </a:rPr>
            </a:br>
            <a:r>
              <a:rPr lang="en-GB" altLang="en-US" sz="3400" b="1">
                <a:latin typeface="Verdana" panose="020B0604030504040204" pitchFamily="34" charset="0"/>
              </a:rPr>
              <a:t>what do we mean by Urban?</a:t>
            </a:r>
            <a:br>
              <a:rPr lang="en-GB" altLang="en-US" sz="3400" b="1">
                <a:latin typeface="Verdana" panose="020B0604030504040204" pitchFamily="34" charset="0"/>
              </a:rPr>
            </a:br>
            <a:endParaRPr lang="en-US" sz="3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5CFB96-E8CF-4FCF-A4BD-671359949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3" y="5101298"/>
            <a:ext cx="3739277" cy="1116622"/>
          </a:xfrm>
        </p:spPr>
        <p:txBody>
          <a:bodyPr>
            <a:normAutofit/>
          </a:bodyPr>
          <a:lstStyle/>
          <a:p>
            <a:r>
              <a:rPr lang="en-US" altLang="en-US"/>
              <a:t>Sustainable Urbanization: Introduction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10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BBD5F2-5ABF-4FF1-BD31-8B8CF9230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altLang="en-US" sz="4400" b="1"/>
              <a:t>Categories of Urban Areas in Indonesia</a:t>
            </a:r>
            <a:endParaRPr lang="en-US" sz="4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EF45B98-C1BA-4072-B81B-87006C4E9D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61179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02521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BCEA24-90AF-4344-8EFF-C2B84C7E5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altLang="en-US" sz="3700" b="1"/>
              <a:t>Categories of Urban Areas in Indonesia (Spatial Planning Law)</a:t>
            </a:r>
            <a:endParaRPr lang="en-US" sz="37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B70AD23-C1BE-4F26-ADF6-D6EE7AB6C8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274324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9855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3E8A9A-DA4B-4F12-9331-219EBE523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776" y="0"/>
            <a:ext cx="9176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DCE7A-0E46-404B-9E0D-E93DC7B2A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DD673B7-F6B7-43EE-936B-D09F3A33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8177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953A1F-5097-41D2-9536-E1DAEFD33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0849" y="643466"/>
            <a:ext cx="3846292" cy="5205943"/>
          </a:xfrm>
        </p:spPr>
        <p:txBody>
          <a:bodyPr anchor="b">
            <a:normAutofit/>
          </a:bodyPr>
          <a:lstStyle/>
          <a:p>
            <a:pPr algn="r"/>
            <a:r>
              <a:rPr lang="en-US" altLang="en-US" sz="4800" b="1">
                <a:solidFill>
                  <a:schemeClr val="accent1"/>
                </a:solidFill>
              </a:rPr>
              <a:t>Categories of Urban Areas in Indonesia (cont.)</a:t>
            </a:r>
            <a:endParaRPr lang="en-US" sz="4800">
              <a:solidFill>
                <a:schemeClr val="accent1"/>
              </a:solidFill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788EC12-94C1-4F7D-B8F0-4C6B0D196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965200"/>
            <a:ext cx="5410207" cy="4884209"/>
          </a:xfrm>
        </p:spPr>
        <p:txBody>
          <a:bodyPr anchor="ctr">
            <a:normAutofit/>
          </a:bodyPr>
          <a:lstStyle/>
          <a:p>
            <a:pPr>
              <a:spcBef>
                <a:spcPts val="1800"/>
              </a:spcBef>
            </a:pPr>
            <a:r>
              <a:rPr lang="en-US" altLang="en-US" sz="2000" b="1"/>
              <a:t>Metropolitan Areas </a:t>
            </a:r>
            <a:r>
              <a:rPr lang="en-US" altLang="en-US" sz="2000"/>
              <a:t>is urban areas that consist of one single urban area or urban area consisting of a core city and its surrounding urban areas that has functional relations and connected with integrated  urban services and minimum population size of one million.</a:t>
            </a:r>
          </a:p>
          <a:p>
            <a:pPr>
              <a:spcBef>
                <a:spcPts val="1800"/>
              </a:spcBef>
            </a:pPr>
            <a:r>
              <a:rPr lang="en-US" altLang="en-US" sz="2000" b="1"/>
              <a:t>Megapolitan Area: Urban </a:t>
            </a:r>
            <a:r>
              <a:rPr lang="en-US" altLang="en-US" sz="2000"/>
              <a:t>area formed by two or more metropolitan areas with functional relations and forming an urban system.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327563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3E8A9A-DA4B-4F12-9331-219EBE523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776" y="0"/>
            <a:ext cx="9176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DCE7A-0E46-404B-9E0D-E93DC7B2A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DD673B7-F6B7-43EE-936B-D09F3A33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8177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931563-429E-4C12-8314-9149DF7E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0849" y="643466"/>
            <a:ext cx="3846292" cy="5205943"/>
          </a:xfrm>
        </p:spPr>
        <p:txBody>
          <a:bodyPr anchor="b">
            <a:normAutofit/>
          </a:bodyPr>
          <a:lstStyle/>
          <a:p>
            <a:pPr algn="r"/>
            <a:r>
              <a:rPr lang="en-US" altLang="en-US" sz="4800" b="1">
                <a:solidFill>
                  <a:schemeClr val="accent1"/>
                </a:solidFill>
              </a:rPr>
              <a:t>Categories of Urban Areas in Indonesia</a:t>
            </a:r>
            <a:endParaRPr lang="en-US" sz="4800">
              <a:solidFill>
                <a:schemeClr val="accent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C7086DC-DE23-43BB-BD10-5220B8EA4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965200"/>
            <a:ext cx="5410207" cy="4884209"/>
          </a:xfrm>
        </p:spPr>
        <p:txBody>
          <a:bodyPr anchor="ctr"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sz="2000" b="1" dirty="0"/>
              <a:t>Based on National Urban Development Strategy (NUDS-1980s)</a:t>
            </a:r>
            <a:r>
              <a:rPr lang="en-US" sz="2000" dirty="0"/>
              <a:t>:</a:t>
            </a:r>
          </a:p>
          <a:p>
            <a:pPr>
              <a:defRPr/>
            </a:pPr>
            <a:r>
              <a:rPr lang="en-US" sz="2000" i="1" dirty="0"/>
              <a:t> Metropolitan</a:t>
            </a:r>
            <a:r>
              <a:rPr lang="en-US" sz="2000" dirty="0"/>
              <a:t>: more than 1.000.000 inhabitants</a:t>
            </a:r>
          </a:p>
          <a:p>
            <a:pPr>
              <a:defRPr/>
            </a:pPr>
            <a:r>
              <a:rPr lang="en-US" sz="2000" i="1" dirty="0"/>
              <a:t>Big Cities</a:t>
            </a:r>
            <a:r>
              <a:rPr lang="en-US" sz="2000" dirty="0"/>
              <a:t>: 500.000 – 1.000.000 inhabitants</a:t>
            </a:r>
          </a:p>
          <a:p>
            <a:pPr>
              <a:defRPr/>
            </a:pPr>
            <a:r>
              <a:rPr lang="en-US" sz="2000" i="1" dirty="0"/>
              <a:t>Medium Cities</a:t>
            </a:r>
            <a:r>
              <a:rPr lang="en-US" sz="2000" dirty="0"/>
              <a:t>: 200.000 – 500.000 inhabitants</a:t>
            </a:r>
          </a:p>
          <a:p>
            <a:pPr>
              <a:defRPr/>
            </a:pPr>
            <a:r>
              <a:rPr lang="en-US" sz="2000" i="1" dirty="0"/>
              <a:t>Small cities</a:t>
            </a:r>
            <a:r>
              <a:rPr lang="en-US" sz="2000" dirty="0"/>
              <a:t>: 20.000 – 200.000 inhabitants</a:t>
            </a:r>
          </a:p>
          <a:p>
            <a:pPr>
              <a:defRPr/>
            </a:pPr>
            <a:r>
              <a:rPr lang="en-US" sz="2000" i="1" dirty="0"/>
              <a:t>Small cities of sub-district</a:t>
            </a:r>
            <a:r>
              <a:rPr lang="en-US" sz="2000" dirty="0"/>
              <a:t>: 3.000 – 20.000 inhabitants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1817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3E8A9A-DA4B-4F12-9331-219EBE523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776" y="0"/>
            <a:ext cx="9176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DCE7A-0E46-404B-9E0D-E93DC7B2A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DD673B7-F6B7-43EE-936B-D09F3A33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8177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9D9DBE-AD78-425C-8F68-CAA58B18C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0849" y="643466"/>
            <a:ext cx="3846292" cy="5205943"/>
          </a:xfrm>
        </p:spPr>
        <p:txBody>
          <a:bodyPr anchor="b">
            <a:normAutofit/>
          </a:bodyPr>
          <a:lstStyle/>
          <a:p>
            <a:pPr algn="r"/>
            <a:r>
              <a:rPr lang="en-US" altLang="en-US" sz="4800" b="1" dirty="0">
                <a:solidFill>
                  <a:schemeClr val="accent1"/>
                </a:solidFill>
              </a:rPr>
              <a:t>Are urban and rural separated clearly?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D5388-970E-4DFB-8A85-1DDF405E8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965200"/>
            <a:ext cx="5410207" cy="4884209"/>
          </a:xfrm>
        </p:spPr>
        <p:txBody>
          <a:bodyPr anchor="ctr">
            <a:normAutofit/>
          </a:bodyPr>
          <a:lstStyle/>
          <a:p>
            <a:r>
              <a:rPr lang="en-US" sz="3200" dirty="0"/>
              <a:t>the fact that in general there is rarely, either physically or socially, a sharp division, a clearly marked boundary between the two, with one part of the population wholly urban, the other wholly rural</a:t>
            </a:r>
          </a:p>
        </p:txBody>
      </p:sp>
    </p:spTree>
    <p:extLst>
      <p:ext uri="{BB962C8B-B14F-4D97-AF65-F5344CB8AC3E}">
        <p14:creationId xmlns:p14="http://schemas.microsoft.com/office/powerpoint/2010/main" val="103877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8B0B3-ABC1-446D-949D-4F69D0997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982" y="4293388"/>
            <a:ext cx="8833655" cy="727748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3700"/>
              <a:t>Urban &amp; Rural Differences: How do we define?</a:t>
            </a:r>
          </a:p>
        </p:txBody>
      </p:sp>
      <p:pic>
        <p:nvPicPr>
          <p:cNvPr id="13" name="Picture 6" descr="http://newdesktopwallpapers.info/Cityscapes/Downtown%20Los%20Angeles,%20California.jpg">
            <a:extLst>
              <a:ext uri="{FF2B5EF4-FFF2-40B4-BE49-F238E27FC236}">
                <a16:creationId xmlns:a16="http://schemas.microsoft.com/office/drawing/2014/main" id="{7CACE33F-C66A-4121-81C1-463B360D756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79380" y="80815"/>
            <a:ext cx="5082000" cy="404019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http://t2.gstatic.com/images?q=tbn:ANd9GcRw1z8mveNqELaN6-0s8vuvTjYjI3W45HqrIKF-Gwr0dsJloyEQ3w&amp;t=1">
            <a:extLst>
              <a:ext uri="{FF2B5EF4-FFF2-40B4-BE49-F238E27FC236}">
                <a16:creationId xmlns:a16="http://schemas.microsoft.com/office/drawing/2014/main" id="{3C49D97C-86E1-4127-9B97-42F8285EAB6F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960" y="113334"/>
            <a:ext cx="5973588" cy="3975151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495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4">
            <a:extLst>
              <a:ext uri="{FF2B5EF4-FFF2-40B4-BE49-F238E27FC236}">
                <a16:creationId xmlns:a16="http://schemas.microsoft.com/office/drawing/2014/main" id="{E4055289-E0C6-4BD3-83C1-D3C305932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3D0E302E-D9CD-4301-A67C-2F0F43791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chemeClr val="bg1">
              <a:lumMod val="95000"/>
              <a:lumOff val="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8" name="Picture 18">
            <a:extLst>
              <a:ext uri="{FF2B5EF4-FFF2-40B4-BE49-F238E27FC236}">
                <a16:creationId xmlns:a16="http://schemas.microsoft.com/office/drawing/2014/main" id="{CA457133-9802-4229-B919-FF91AE235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29" name="Rectangle 20">
            <a:extLst>
              <a:ext uri="{FF2B5EF4-FFF2-40B4-BE49-F238E27FC236}">
                <a16:creationId xmlns:a16="http://schemas.microsoft.com/office/drawing/2014/main" id="{35174CBE-3C8C-4936-BADC-26BFB4F07F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3958D9-104B-4B34-8CFB-5BF65A4F9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/>
              <a:t>What is an urban place, and what is urban?</a:t>
            </a:r>
            <a:br>
              <a:rPr lang="en-US" altLang="en-US"/>
            </a:br>
            <a:endParaRPr lang="en-US"/>
          </a:p>
        </p:txBody>
      </p:sp>
      <p:pic>
        <p:nvPicPr>
          <p:cNvPr id="30" name="Picture 22">
            <a:extLst>
              <a:ext uri="{FF2B5EF4-FFF2-40B4-BE49-F238E27FC236}">
                <a16:creationId xmlns:a16="http://schemas.microsoft.com/office/drawing/2014/main" id="{74CBD692-4D03-4764-98E3-F9578385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32BC668-4D51-4090-89E3-5613B832E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5A609B4C-88E9-43A1-B911-177B5A6F35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174928"/>
              </p:ext>
            </p:extLst>
          </p:nvPr>
        </p:nvGraphicFramePr>
        <p:xfrm>
          <a:off x="680321" y="2336872"/>
          <a:ext cx="11052134" cy="4204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20927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 descr="City">
            <a:extLst>
              <a:ext uri="{FF2B5EF4-FFF2-40B4-BE49-F238E27FC236}">
                <a16:creationId xmlns:a16="http://schemas.microsoft.com/office/drawing/2014/main" id="{A01AF62D-2143-41CD-B897-3C08756D5D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80043" y="568335"/>
            <a:ext cx="3230853" cy="3230853"/>
          </a:xfrm>
          <a:prstGeom prst="rect">
            <a:avLst/>
          </a:prstGeom>
          <a:ln w="12700"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CCE2E4-C695-4A70-939A-12BA5B207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982" y="4293388"/>
            <a:ext cx="8833655" cy="727748"/>
          </a:xfrm>
        </p:spPr>
        <p:txBody>
          <a:bodyPr>
            <a:normAutofit/>
          </a:bodyPr>
          <a:lstStyle/>
          <a:p>
            <a:r>
              <a:rPr lang="en-US" altLang="en-US" sz="3700" b="1" dirty="0"/>
              <a:t>Example of defining URBAN</a:t>
            </a:r>
            <a:endParaRPr lang="en-US" sz="37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5FFF0CB-E29C-4719-B4F7-5C46EDFB3D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983" y="5021137"/>
            <a:ext cx="8833654" cy="522636"/>
          </a:xfrm>
        </p:spPr>
        <p:txBody>
          <a:bodyPr>
            <a:normAutofit/>
          </a:bodyPr>
          <a:lstStyle/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21016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C45AD9C-F21B-4046-AF68-07A246947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5F5BD6E-AB48-4A2D-AA03-D787D54FA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221115A-B66A-4D35-9D9F-97A91D887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04"/>
            <a:ext cx="10437812" cy="32116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BC72B1C-D4EE-45CF-A99C-0AD017C41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9DA3FF-43B8-4377-A5F0-E991AD62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INDONESIA: Defining urban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8AB44AF-E52F-46C5-8C2C-8487AC8B1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5B2FDF3-1FF8-4FBF-842A-4EA5719F3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389DEC8-49B8-4778-BB47-FF48E8C5B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5714"/>
            <a:ext cx="10437812" cy="32116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F550B33-5759-49FD-90FC-11EA4ED5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7E77EDE-DC62-4C3D-89B5-DE32CE521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2" y="2284868"/>
            <a:ext cx="10181640" cy="3461977"/>
          </a:xfrm>
        </p:spPr>
        <p:txBody>
          <a:bodyPr>
            <a:normAutofit/>
          </a:bodyPr>
          <a:lstStyle/>
          <a:p>
            <a:r>
              <a:rPr lang="en-US" altLang="en-US" sz="2000" dirty="0">
                <a:solidFill>
                  <a:srgbClr val="FFFFFF"/>
                </a:solidFill>
              </a:rPr>
              <a:t>The classification of urban areas in Indonesia starts from the decision to allocate status to each of the </a:t>
            </a:r>
            <a:r>
              <a:rPr lang="en-US" altLang="en-US" sz="2000" dirty="0" err="1">
                <a:solidFill>
                  <a:srgbClr val="FFFFFF"/>
                </a:solidFill>
              </a:rPr>
              <a:t>desa</a:t>
            </a:r>
            <a:r>
              <a:rPr lang="en-US" altLang="en-US" sz="2000" dirty="0">
                <a:solidFill>
                  <a:srgbClr val="FFFFFF"/>
                </a:solidFill>
              </a:rPr>
              <a:t> (village, or </a:t>
            </a:r>
            <a:r>
              <a:rPr lang="en-US" altLang="en-US" sz="2000" dirty="0" err="1">
                <a:solidFill>
                  <a:srgbClr val="FFFFFF"/>
                </a:solidFill>
              </a:rPr>
              <a:t>kelurahan</a:t>
            </a:r>
            <a:r>
              <a:rPr lang="en-US" altLang="en-US" sz="2000" dirty="0">
                <a:solidFill>
                  <a:srgbClr val="FFFFFF"/>
                </a:solidFill>
              </a:rPr>
              <a:t>) in Indonesia.</a:t>
            </a:r>
          </a:p>
          <a:p>
            <a:r>
              <a:rPr lang="en-US" altLang="en-US" sz="2000" dirty="0">
                <a:solidFill>
                  <a:srgbClr val="FFFFFF"/>
                </a:solidFill>
              </a:rPr>
              <a:t>BPS (</a:t>
            </a:r>
            <a:r>
              <a:rPr lang="en-US" altLang="en-US" sz="2000" i="1" dirty="0">
                <a:solidFill>
                  <a:srgbClr val="FFFFFF"/>
                </a:solidFill>
              </a:rPr>
              <a:t>Biro Pusat </a:t>
            </a:r>
            <a:r>
              <a:rPr lang="en-US" altLang="en-US" sz="2000" i="1" dirty="0" err="1">
                <a:solidFill>
                  <a:srgbClr val="FFFFFF"/>
                </a:solidFill>
              </a:rPr>
              <a:t>Statistik</a:t>
            </a:r>
            <a:r>
              <a:rPr lang="en-US" altLang="en-US" sz="2000" dirty="0">
                <a:solidFill>
                  <a:srgbClr val="FFFFFF"/>
                </a:solidFill>
              </a:rPr>
              <a:t> or National Statistical Bureau) categorizes all villages into two groups: </a:t>
            </a:r>
          </a:p>
          <a:p>
            <a:pPr lvl="1"/>
            <a:r>
              <a:rPr lang="en-US" altLang="en-US" dirty="0">
                <a:solidFill>
                  <a:srgbClr val="FFFFFF"/>
                </a:solidFill>
              </a:rPr>
              <a:t>urban villages (</a:t>
            </a:r>
            <a:r>
              <a:rPr lang="en-US" altLang="en-US" i="1" dirty="0" err="1">
                <a:solidFill>
                  <a:srgbClr val="FFFFFF"/>
                </a:solidFill>
              </a:rPr>
              <a:t>desa</a:t>
            </a:r>
            <a:r>
              <a:rPr lang="en-US" altLang="en-US" i="1" dirty="0">
                <a:solidFill>
                  <a:srgbClr val="FFFFFF"/>
                </a:solidFill>
              </a:rPr>
              <a:t> </a:t>
            </a:r>
            <a:r>
              <a:rPr lang="en-US" altLang="en-US" i="1" dirty="0" err="1">
                <a:solidFill>
                  <a:srgbClr val="FFFFFF"/>
                </a:solidFill>
              </a:rPr>
              <a:t>perkotaan</a:t>
            </a:r>
            <a:r>
              <a:rPr lang="en-US" altLang="en-US" dirty="0">
                <a:solidFill>
                  <a:srgbClr val="FFFFFF"/>
                </a:solidFill>
              </a:rPr>
              <a:t>), and </a:t>
            </a:r>
          </a:p>
          <a:p>
            <a:pPr lvl="1"/>
            <a:r>
              <a:rPr lang="en-US" altLang="en-US" dirty="0">
                <a:solidFill>
                  <a:srgbClr val="FFFFFF"/>
                </a:solidFill>
              </a:rPr>
              <a:t>non-urban villages (</a:t>
            </a:r>
            <a:r>
              <a:rPr lang="en-US" altLang="en-US" i="1" dirty="0" err="1">
                <a:solidFill>
                  <a:srgbClr val="FFFFFF"/>
                </a:solidFill>
              </a:rPr>
              <a:t>desa</a:t>
            </a:r>
            <a:r>
              <a:rPr lang="en-US" altLang="en-US" i="1" dirty="0">
                <a:solidFill>
                  <a:srgbClr val="FFFFFF"/>
                </a:solidFill>
              </a:rPr>
              <a:t> non-</a:t>
            </a:r>
            <a:r>
              <a:rPr lang="en-US" altLang="en-US" i="1" dirty="0" err="1">
                <a:solidFill>
                  <a:srgbClr val="FFFFFF"/>
                </a:solidFill>
              </a:rPr>
              <a:t>perkotaan</a:t>
            </a:r>
            <a:r>
              <a:rPr lang="en-US" altLang="en-US" dirty="0">
                <a:solidFill>
                  <a:srgbClr val="FFFFFF"/>
                </a:solidFill>
              </a:rPr>
              <a:t>).</a:t>
            </a:r>
          </a:p>
          <a:p>
            <a:r>
              <a:rPr lang="en-US" altLang="en-US" sz="2000" dirty="0">
                <a:solidFill>
                  <a:srgbClr val="FFFFFF"/>
                </a:solidFill>
              </a:rPr>
              <a:t>It differs to the allocation of towns and cities for being municipalities.</a:t>
            </a:r>
          </a:p>
          <a:p>
            <a:r>
              <a:rPr lang="en-US" altLang="en-US" sz="2000" dirty="0">
                <a:solidFill>
                  <a:srgbClr val="FFFFFF"/>
                </a:solidFill>
              </a:rPr>
              <a:t>The implication:  the majority urban areas in Indonesia are the cities without municipality status.</a:t>
            </a:r>
          </a:p>
          <a:p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643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C7F36C09-16BA-4141-A705-C6B5B5A40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776" y="0"/>
            <a:ext cx="9176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C9CE521D-42CE-4CD9-AFFE-37255AC0A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460C2540-36DC-4C0A-A9C0-231ED3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8177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8CBC6D-C9EE-418B-8480-4D572E755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576" y="288389"/>
            <a:ext cx="9613861" cy="1080938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chemeClr val="accent1"/>
                </a:solidFill>
              </a:rPr>
              <a:t>Four principal methods are employed to identify urban places: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DFF347D-5F95-40B5-A91E-A044F616B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9" y="1657716"/>
            <a:ext cx="10522634" cy="4911895"/>
          </a:xfrm>
        </p:spPr>
        <p:txBody>
          <a:bodyPr>
            <a:normAutofit/>
          </a:bodyPr>
          <a:lstStyle/>
          <a:p>
            <a:pPr marL="514350" indent="-514350">
              <a:buFontTx/>
              <a:buAutoNum type="arabicPeriod"/>
            </a:pPr>
            <a:r>
              <a:rPr lang="en-US" altLang="en-US" sz="2000" b="1" i="1" dirty="0"/>
              <a:t>Population size</a:t>
            </a:r>
            <a:r>
              <a:rPr lang="en-US" altLang="en-US" sz="2000" dirty="0"/>
              <a:t>: this urban population threshold varies over time and space:</a:t>
            </a:r>
          </a:p>
          <a:p>
            <a:pPr lvl="1"/>
            <a:r>
              <a:rPr lang="en-US" altLang="en-US" dirty="0"/>
              <a:t>In Sweden, more than 200 inhabitants; whereas in the USA the population minimum for urban status is 2,500; in Switzerland it is 10.000; in Japan rising to 30.000; etc.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000" b="1" i="1" dirty="0"/>
              <a:t>Economic base</a:t>
            </a:r>
            <a:r>
              <a:rPr lang="en-US" altLang="en-US" sz="2000" dirty="0"/>
              <a:t>: </a:t>
            </a:r>
          </a:p>
          <a:p>
            <a:pPr lvl="1"/>
            <a:r>
              <a:rPr lang="en-US" altLang="en-US" dirty="0"/>
              <a:t>In India, for example, a urban settlement must have more than 75 per cent of the adult male population engaged in non-agricultural work.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000" b="1" i="1" dirty="0"/>
              <a:t>Administrative criteria</a:t>
            </a:r>
            <a:r>
              <a:rPr lang="en-US" altLang="en-US" sz="2000" dirty="0"/>
              <a:t>:</a:t>
            </a:r>
          </a:p>
          <a:p>
            <a:pPr lvl="1"/>
            <a:r>
              <a:rPr lang="en-US" altLang="en-US" dirty="0"/>
              <a:t>Most towns and cities in the world are defined according to legal or administrative criteria.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000" b="1" i="1" dirty="0"/>
              <a:t>Functional definitions</a:t>
            </a:r>
            <a:r>
              <a:rPr lang="en-US" altLang="en-US" sz="2000" dirty="0"/>
              <a:t>:</a:t>
            </a:r>
          </a:p>
          <a:p>
            <a:pPr lvl="1"/>
            <a:r>
              <a:rPr lang="en-US" altLang="en-US" dirty="0"/>
              <a:t>The ‘functional urban regions’ which reflect the real extent of urban influence (the concept of the extended urban area)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43057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FF4CF-C3EE-4529-A51D-B813C59E5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Change of Criteria in Defining Urban Villages and Non-urban Villages in Indonesia since 1961 to 2010</a:t>
            </a:r>
            <a:br>
              <a:rPr lang="en-US" altLang="en-US" dirty="0"/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ACBFAF3-8C55-4AE4-8AD5-5321E01ABA0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5" y="2208628"/>
            <a:ext cx="11959921" cy="422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6246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4979F40-3A44-4CCB-9EB7-F8318BCE5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5291D39-6B03-4BB5-BFC6-CBF11E90B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FD071FA-0514-4371-9568-86216A1F4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211DDA4-E7B5-4325-A844-B7F59B084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0FF4CF-C3EE-4529-A51D-B813C59E5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en-US" altLang="en-US" sz="1700"/>
              <a:t>Change of Criteria in Defining Urban Villages and Non-urban Villages in Indonesia since 1961 to 2010</a:t>
            </a:r>
            <a:br>
              <a:rPr lang="en-US" altLang="en-US" sz="1700"/>
            </a:br>
            <a:endParaRPr lang="en-US" sz="170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D58E222-6309-4F79-AC20-9D3C69CD9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561C8A23-58B1-417E-864E-A97419842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1502" y="207497"/>
            <a:ext cx="7857322" cy="6443003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0863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3E8A9A-DA4B-4F12-9331-219EBE523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776" y="0"/>
            <a:ext cx="9176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DCE7A-0E46-404B-9E0D-E93DC7B2A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DD673B7-F6B7-43EE-936B-D09F3A33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8177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E7773F-64CE-43B4-A119-9C63923C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0849" y="643466"/>
            <a:ext cx="3846292" cy="5205943"/>
          </a:xfrm>
        </p:spPr>
        <p:txBody>
          <a:bodyPr anchor="b">
            <a:normAutofit/>
          </a:bodyPr>
          <a:lstStyle/>
          <a:p>
            <a:pPr algn="r"/>
            <a:r>
              <a:rPr lang="en-US" altLang="en-US" sz="4800" b="1">
                <a:solidFill>
                  <a:schemeClr val="accent1"/>
                </a:solidFill>
              </a:rPr>
              <a:t>Categories of Urban Areas in Indonesia</a:t>
            </a:r>
            <a:endParaRPr lang="en-US" sz="480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63272-3ECC-4D33-9813-6AC660201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965200"/>
            <a:ext cx="5410207" cy="4884209"/>
          </a:xfrm>
        </p:spPr>
        <p:txBody>
          <a:bodyPr anchor="ctr">
            <a:normAutofit/>
          </a:bodyPr>
          <a:lstStyle/>
          <a:p>
            <a:pPr marL="0" indent="0">
              <a:buFontTx/>
              <a:buNone/>
            </a:pPr>
            <a:r>
              <a:rPr lang="en-US" altLang="en-US" sz="2000"/>
              <a:t>Three administrative categories of urban areas referred to in Law No. 32/2004 on Local Governance (administrative decentralization):</a:t>
            </a:r>
          </a:p>
          <a:p>
            <a:pPr marL="1028700" lvl="1" indent="-571500">
              <a:buFontTx/>
              <a:buAutoNum type="romanLcPeriod"/>
            </a:pPr>
            <a:r>
              <a:rPr lang="en-US" altLang="en-US"/>
              <a:t>urban areas as autonomous regions, known as city governments (</a:t>
            </a:r>
            <a:r>
              <a:rPr lang="en-US" altLang="en-US" i="1"/>
              <a:t>kota</a:t>
            </a:r>
            <a:r>
              <a:rPr lang="en-US" altLang="en-US"/>
              <a:t>), </a:t>
            </a:r>
          </a:p>
          <a:p>
            <a:pPr marL="1028700" lvl="1" indent="-571500">
              <a:buFontTx/>
              <a:buAutoNum type="romanLcPeriod"/>
            </a:pPr>
            <a:r>
              <a:rPr lang="en-US" altLang="en-US"/>
              <a:t>urban areas within district boundaries (district capital towns), and </a:t>
            </a:r>
          </a:p>
          <a:p>
            <a:pPr marL="1028700" lvl="1" indent="-571500">
              <a:buFontTx/>
              <a:buAutoNum type="romanLcPeriod"/>
            </a:pPr>
            <a:r>
              <a:rPr lang="en-US" altLang="en-US"/>
              <a:t>urban areas spilling over into one or more adjacent administrative areas.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6734551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87</TotalTime>
  <Words>756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Verdana</vt:lpstr>
      <vt:lpstr>Berlin</vt:lpstr>
      <vt:lpstr>Basic Concept: what do we mean by Urban? </vt:lpstr>
      <vt:lpstr>Urban &amp; Rural Differences: How do we define?</vt:lpstr>
      <vt:lpstr>What is an urban place, and what is urban? </vt:lpstr>
      <vt:lpstr>Example of defining URBAN</vt:lpstr>
      <vt:lpstr>INDONESIA: Defining urban </vt:lpstr>
      <vt:lpstr>Four principal methods are employed to identify urban places:</vt:lpstr>
      <vt:lpstr>Change of Criteria in Defining Urban Villages and Non-urban Villages in Indonesia since 1961 to 2010 </vt:lpstr>
      <vt:lpstr>Change of Criteria in Defining Urban Villages and Non-urban Villages in Indonesia since 1961 to 2010 </vt:lpstr>
      <vt:lpstr>Categories of Urban Areas in Indonesia</vt:lpstr>
      <vt:lpstr>Categories of Urban Areas in Indonesia</vt:lpstr>
      <vt:lpstr>Categories of Urban Areas in Indonesia (Spatial Planning Law)</vt:lpstr>
      <vt:lpstr>Categories of Urban Areas in Indonesia (cont.)</vt:lpstr>
      <vt:lpstr>Categories of Urban Areas in Indonesia</vt:lpstr>
      <vt:lpstr>Are urban and rural separated clearly?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Concept: what do we mean by Urban? </dc:title>
  <dc:creator>Paramita Rahayu</dc:creator>
  <cp:lastModifiedBy>Paramita Rahayu</cp:lastModifiedBy>
  <cp:revision>1</cp:revision>
  <dcterms:created xsi:type="dcterms:W3CDTF">2021-08-22T15:06:47Z</dcterms:created>
  <dcterms:modified xsi:type="dcterms:W3CDTF">2021-08-22T16:34:27Z</dcterms:modified>
</cp:coreProperties>
</file>