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88" r:id="rId5"/>
    <p:sldId id="290" r:id="rId6"/>
    <p:sldId id="291" r:id="rId7"/>
    <p:sldId id="292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4" r:id="rId19"/>
    <p:sldId id="303" r:id="rId20"/>
    <p:sldId id="305" r:id="rId21"/>
    <p:sldId id="301" r:id="rId22"/>
    <p:sldId id="278" r:id="rId23"/>
    <p:sldId id="260" r:id="rId24"/>
    <p:sldId id="279" r:id="rId25"/>
    <p:sldId id="281" r:id="rId26"/>
    <p:sldId id="282" r:id="rId27"/>
    <p:sldId id="284" r:id="rId28"/>
    <p:sldId id="286" r:id="rId29"/>
    <p:sldId id="287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61" r:id="rId4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7080-3A07-46BF-A0B8-0B84997F0046}" type="datetimeFigureOut">
              <a:rPr lang="fr-FR"/>
              <a:pPr>
                <a:defRPr/>
              </a:pPr>
              <a:t>04/04/2019</a:t>
            </a:fld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555A-4795-4720-A5DD-6BF3C3089B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37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F613F7-CC2F-43AF-B81D-FB57269716FE}" type="datetimeFigureOut">
              <a:rPr lang="id-ID" smtClean="0"/>
              <a:t>04/04/2019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AF533C-316D-4E3B-AD55-D57BCEF9A9A8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animationfactory.com/en/search/close-up.html?&amp;oid=13019825&amp;s=1&amp;sc=1&amp;st=36108&amp;category_id=E1&amp;spage=1&amp;hoid=3352a13aa2ec7749d5975be8b45815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Penerangan di tempat kerja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54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i="1" dirty="0"/>
              <a:t>Canadian Centre for Occupational Health and Safety</a:t>
            </a:r>
            <a:r>
              <a:rPr lang="en-US" dirty="0"/>
              <a:t> (CCOHS),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lain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, </a:t>
            </a:r>
            <a:r>
              <a:rPr lang="en-US" dirty="0" err="1"/>
              <a:t>mengawasi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Peninjauan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jajaran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orang lain </a:t>
            </a:r>
            <a:r>
              <a:rPr lang="en-US" dirty="0" err="1"/>
              <a:t>selama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 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#3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  <a:endParaRPr lang="en-US" dirty="0"/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− </a:t>
            </a:r>
            <a:r>
              <a:rPr lang="en-US" dirty="0" err="1"/>
              <a:t>ruangan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sempit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Kontras</a:t>
            </a:r>
            <a:r>
              <a:rPr lang="en-US" dirty="0"/>
              <a:t> −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pula.</a:t>
            </a:r>
            <a:endParaRPr lang="en-US" dirty="0"/>
          </a:p>
          <a:p>
            <a:r>
              <a:rPr lang="en-US" dirty="0" err="1"/>
              <a:t>Luminensi</a:t>
            </a:r>
            <a:r>
              <a:rPr lang="en-US" dirty="0"/>
              <a:t> (</a:t>
            </a:r>
            <a:r>
              <a:rPr lang="en-US" i="1" dirty="0"/>
              <a:t>luminance</a:t>
            </a:r>
            <a:r>
              <a:rPr lang="en-US" dirty="0"/>
              <a:t>) −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dipancarkan</a:t>
            </a:r>
            <a:r>
              <a:rPr lang="en-US" dirty="0"/>
              <a:t>, </a:t>
            </a:r>
            <a:r>
              <a:rPr lang="en-US" dirty="0" err="1"/>
              <a:t>dipantulkan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diterangi</a:t>
            </a:r>
            <a:r>
              <a:rPr lang="en-US" dirty="0"/>
              <a:t>. </a:t>
            </a:r>
            <a:r>
              <a:rPr lang="en-US" dirty="0" err="1"/>
              <a:t>Luminensi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kesilauan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Ketajaman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−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halus</a:t>
            </a:r>
            <a:r>
              <a:rPr lang="en-US" dirty="0"/>
              <a:t>. </a:t>
            </a:r>
            <a:r>
              <a:rPr lang="en-US" dirty="0" err="1"/>
              <a:t>Ketajaman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luminensi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. </a:t>
            </a:r>
            <a:r>
              <a:rPr lang="en-US" dirty="0" err="1"/>
              <a:t>Ketajaman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belakangnya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</a:rPr>
              <a:t>#4 </a:t>
            </a:r>
            <a:r>
              <a:rPr lang="en-US" b="1" dirty="0" err="1">
                <a:latin typeface="verdana" panose="020B0604030504040204" pitchFamily="34" charset="0"/>
              </a:rPr>
              <a:t>Apa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dampak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penerangan</a:t>
            </a:r>
            <a:r>
              <a:rPr lang="en-US" b="1" dirty="0">
                <a:latin typeface="verdana" panose="020B0604030504040204" pitchFamily="34" charset="0"/>
              </a:rPr>
              <a:t> yang </a:t>
            </a:r>
            <a:r>
              <a:rPr lang="en-US" b="1" dirty="0" err="1">
                <a:latin typeface="verdana" panose="020B0604030504040204" pitchFamily="34" charset="0"/>
              </a:rPr>
              <a:t>kurang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atau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berlebih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bagi</a:t>
            </a:r>
            <a:r>
              <a:rPr lang="en-US" b="1" dirty="0">
                <a:latin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</a:rPr>
              <a:t>pekerja</a:t>
            </a:r>
            <a:r>
              <a:rPr lang="en-US" b="1" dirty="0">
                <a:latin typeface="verdana" panose="020B0604030504040204" pitchFamily="34" charset="0"/>
              </a:rPr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00112"/>
            <a:ext cx="71437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:</a:t>
            </a:r>
            <a:endParaRPr lang="en-US" dirty="0"/>
          </a:p>
          <a:p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−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akomodasi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ketajaman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−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yang </a:t>
            </a:r>
            <a:r>
              <a:rPr lang="en-US" dirty="0" err="1"/>
              <a:t>lamban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Kesilauan</a:t>
            </a:r>
            <a:r>
              <a:rPr lang="en-US" dirty="0"/>
              <a:t> (</a:t>
            </a:r>
            <a:r>
              <a:rPr lang="en-US" i="1" dirty="0"/>
              <a:t>glare</a:t>
            </a:r>
            <a:r>
              <a:rPr lang="en-US" dirty="0"/>
              <a:t>) −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,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ketidaknyamanan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,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kesilauan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i="1" dirty="0"/>
              <a:t>disability glare</a:t>
            </a:r>
            <a:r>
              <a:rPr lang="en-US" dirty="0"/>
              <a:t>, </a:t>
            </a:r>
            <a:r>
              <a:rPr lang="en-US" i="1" dirty="0"/>
              <a:t>discomfort glare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reflected glare</a:t>
            </a:r>
            <a:r>
              <a:rPr lang="en-US" dirty="0" smtClean="0"/>
              <a:t>.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i="1" dirty="0"/>
              <a:t>fatigue</a:t>
            </a:r>
            <a:r>
              <a:rPr lang="en-US" dirty="0"/>
              <a:t>), </a:t>
            </a:r>
            <a:r>
              <a:rPr lang="en-US" dirty="0" err="1"/>
              <a:t>stres</a:t>
            </a:r>
            <a:r>
              <a:rPr lang="en-US" dirty="0"/>
              <a:t>, </a:t>
            </a:r>
            <a:r>
              <a:rPr lang="en-US" dirty="0" err="1"/>
              <a:t>kelelahan</a:t>
            </a:r>
            <a:r>
              <a:rPr lang="en-US" dirty="0"/>
              <a:t> mental (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1371600"/>
            <a:ext cx="77906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n-US" dirty="0"/>
              <a:t>#5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Batas </a:t>
            </a:r>
            <a:r>
              <a:rPr lang="en-US" dirty="0" err="1"/>
              <a:t>Ambang</a:t>
            </a:r>
            <a:r>
              <a:rPr lang="en-US" dirty="0"/>
              <a:t> (NAB)? Tingkat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area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/>
          <a:lstStyle/>
          <a:p>
            <a:r>
              <a:rPr lang="en-US" dirty="0" err="1" smtClean="0"/>
              <a:t>Ya</a:t>
            </a:r>
            <a:r>
              <a:rPr lang="en-US" dirty="0"/>
              <a:t>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kebisingan</a:t>
            </a:r>
            <a:r>
              <a:rPr lang="en-US" dirty="0"/>
              <a:t>, </a:t>
            </a:r>
            <a:r>
              <a:rPr lang="en-US" dirty="0" err="1"/>
              <a:t>getaran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Batas </a:t>
            </a:r>
            <a:r>
              <a:rPr lang="en-US" dirty="0" err="1"/>
              <a:t>Ambang</a:t>
            </a:r>
            <a:r>
              <a:rPr lang="en-US" dirty="0"/>
              <a:t> (NAB). </a:t>
            </a:r>
            <a:r>
              <a:rPr lang="en-US" dirty="0" err="1"/>
              <a:t>Kep-Menkes</a:t>
            </a:r>
            <a:r>
              <a:rPr lang="en-US" dirty="0"/>
              <a:t> RI No. 1405/</a:t>
            </a:r>
            <a:r>
              <a:rPr lang="en-US" dirty="0" err="1"/>
              <a:t>Menkes</a:t>
            </a:r>
            <a:r>
              <a:rPr lang="en-US" dirty="0"/>
              <a:t>/SK/XI/2002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minimal 100 lux.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1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97868"/>
              </p:ext>
            </p:extLst>
          </p:nvPr>
        </p:nvGraphicFramePr>
        <p:xfrm>
          <a:off x="899593" y="332657"/>
          <a:ext cx="6912768" cy="6120678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  <a:gridCol w="2304256"/>
              </a:tblGrid>
              <a:tr h="523135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Jenis Kegiatan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Tingkat Pencahayaan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Minimal (Lux)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Keterangan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307837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kasar dan tidak terus menerus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100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800">
                          <a:effectLst/>
                          <a:latin typeface="verdana" panose="020B0604030504040204" pitchFamily="34" charset="0"/>
                        </a:rPr>
                        <a:t>Ruang penyimpanan &amp; ruang peralatan/instalasi yang memerlukan pekerjaan yang kontinu.</a:t>
                      </a:r>
                      <a:endParaRPr lang="sv-SE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kasar dan terus menerus</a:t>
                      </a:r>
                      <a:endParaRPr lang="en-US" sz="800">
                        <a:effectLst/>
                      </a:endParaRPr>
                    </a:p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dengan mesin dan perakitan kasar.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897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rutin</a:t>
                      </a:r>
                      <a:endParaRPr lang="en-US" sz="800">
                        <a:effectLst/>
                      </a:endParaRPr>
                    </a:p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300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Ruang administrasi, ruang kontrol, pekerjaan mesin &amp; perakitan/ penyusun.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837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agak halus</a:t>
                      </a:r>
                      <a:endParaRPr lang="en-US" sz="800">
                        <a:effectLst/>
                      </a:endParaRPr>
                    </a:p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500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Pembuatan gambar atau bekerja dengan mesin kantor, pekerja pemeriksaan atau pekerjaan dengan mesin.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897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Pekerjaan halus</a:t>
                      </a:r>
                      <a:endParaRPr lang="en-US" sz="800">
                        <a:effectLst/>
                      </a:endParaRPr>
                    </a:p>
                    <a:p>
                      <a:pPr algn="just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  <a:latin typeface="verdana" panose="020B0604030504040204" pitchFamily="34" charset="0"/>
                        </a:rPr>
                        <a:t>1000</a:t>
                      </a:r>
                      <a:endParaRPr lang="en-US" sz="80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800" dirty="0">
                          <a:effectLst/>
                          <a:latin typeface="verdana" panose="020B0604030504040204" pitchFamily="34" charset="0"/>
                        </a:rPr>
                        <a:t>Pemilihan warna, pemrosesan tekstil, pekerjaan mesin halus &amp; perakitan halus</a:t>
                      </a:r>
                      <a:endParaRPr lang="fi-FI" sz="800" dirty="0">
                        <a:effectLst/>
                      </a:endParaRPr>
                    </a:p>
                  </a:txBody>
                  <a:tcPr marL="29013" marR="29013" marT="19342" marB="1934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9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#6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bangunan</a:t>
            </a:r>
            <a:r>
              <a:rPr lang="en-US" dirty="0"/>
              <a:t>/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bertingkat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menerangi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/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 smtClean="0"/>
              <a:t>.</a:t>
            </a:r>
          </a:p>
          <a:p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normal.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cerah</a:t>
            </a:r>
            <a:r>
              <a:rPr lang="en-US" dirty="0"/>
              <a:t>, </a:t>
            </a:r>
            <a:r>
              <a:rPr lang="en-US" dirty="0" err="1"/>
              <a:t>menerangi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lama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dievakuasi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5 lux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gedung</a:t>
            </a:r>
            <a:endParaRPr lang="en-US" dirty="0"/>
          </a:p>
          <a:p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  <a:p>
            <a:r>
              <a:rPr lang="en-US" dirty="0"/>
              <a:t>Lift</a:t>
            </a:r>
            <a:endParaRPr lang="en-US" dirty="0"/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pemadam</a:t>
            </a:r>
            <a:r>
              <a:rPr lang="en-US" dirty="0"/>
              <a:t> </a:t>
            </a:r>
            <a:r>
              <a:rPr lang="en-US" dirty="0" err="1"/>
              <a:t>kebakaran</a:t>
            </a:r>
            <a:endParaRPr lang="en-US" dirty="0"/>
          </a:p>
          <a:p>
            <a:r>
              <a:rPr lang="en-US" dirty="0" err="1"/>
              <a:t>Titik</a:t>
            </a:r>
            <a:r>
              <a:rPr lang="en-US" dirty="0"/>
              <a:t>/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9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65"/>
            <a:ext cx="9144000" cy="51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Penerangan yg baik adalah penerangan yg memungkinkan </a:t>
            </a:r>
            <a:r>
              <a:rPr lang="fi-FI" dirty="0" smtClean="0"/>
              <a:t>tenag</a:t>
            </a:r>
            <a:r>
              <a:rPr lang="id-ID" dirty="0" smtClean="0"/>
              <a:t>a</a:t>
            </a:r>
            <a:r>
              <a:rPr lang="fi-FI" dirty="0" smtClean="0"/>
              <a:t> </a:t>
            </a:r>
            <a:r>
              <a:rPr lang="fi-FI" dirty="0"/>
              <a:t>kerja dpt melihat obyek dgn baik, jelas dan tanpa upaya-upaya yg </a:t>
            </a:r>
            <a:r>
              <a:rPr lang="fi-FI" dirty="0" smtClean="0"/>
              <a:t>dipaksakan</a:t>
            </a:r>
            <a:r>
              <a:rPr lang="id-ID" dirty="0" smtClean="0"/>
              <a:t>,</a:t>
            </a:r>
            <a:r>
              <a:rPr lang="fi-FI" dirty="0" smtClean="0"/>
              <a:t>  </a:t>
            </a:r>
            <a:r>
              <a:rPr lang="fi-FI" dirty="0"/>
              <a:t>kesesuaian dgn jenis pekerjaan.</a:t>
            </a:r>
          </a:p>
          <a:p>
            <a:r>
              <a:rPr lang="fi-FI" dirty="0" smtClean="0"/>
              <a:t>Penerangan </a:t>
            </a:r>
            <a:r>
              <a:rPr lang="fi-FI" dirty="0"/>
              <a:t>yg cukup dan diatur secara baik jg </a:t>
            </a:r>
            <a:r>
              <a:rPr lang="fi-FI" dirty="0" smtClean="0"/>
              <a:t>aka</a:t>
            </a:r>
            <a:r>
              <a:rPr lang="id-ID" dirty="0" smtClean="0"/>
              <a:t>n</a:t>
            </a:r>
            <a:r>
              <a:rPr lang="id-ID" dirty="0"/>
              <a:t> </a:t>
            </a:r>
            <a:r>
              <a:rPr lang="fi-FI" dirty="0" smtClean="0"/>
              <a:t>membantu </a:t>
            </a:r>
            <a:r>
              <a:rPr lang="fi-FI" dirty="0"/>
              <a:t>menciptakan lingkungan kerja yg nyaman </a:t>
            </a:r>
            <a:r>
              <a:rPr lang="fi-FI" dirty="0" smtClean="0"/>
              <a:t>dan</a:t>
            </a:r>
            <a:r>
              <a:rPr lang="id-ID" dirty="0" smtClean="0"/>
              <a:t> </a:t>
            </a:r>
            <a:r>
              <a:rPr lang="fi-FI" dirty="0" smtClean="0"/>
              <a:t>menyenangkan  kegairahan </a:t>
            </a:r>
            <a:r>
              <a:rPr lang="fi-FI" dirty="0"/>
              <a:t>kerja</a:t>
            </a:r>
          </a:p>
          <a:p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http://i1.wp.com/belajark3.com/wp-content/uploads/2015/02/Pencahaya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3630"/>
            <a:ext cx="4006974" cy="28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#7 Tindakan apa yang harus dilakukan agar penerangan memenuhi persyaratan kesehatan dan keselamatan?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err="1"/>
              <a:t>Pemilihan</a:t>
            </a:r>
            <a:r>
              <a:rPr lang="en-US" i="1" dirty="0"/>
              <a:t> </a:t>
            </a:r>
            <a:r>
              <a:rPr lang="en-US" i="1" dirty="0" err="1"/>
              <a:t>tipe</a:t>
            </a:r>
            <a:r>
              <a:rPr lang="en-US" i="1" dirty="0"/>
              <a:t> </a:t>
            </a:r>
            <a:r>
              <a:rPr lang="en-US" i="1" dirty="0" err="1"/>
              <a:t>lampu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memengaruhi</a:t>
            </a:r>
            <a:r>
              <a:rPr lang="en-US" i="1" dirty="0"/>
              <a:t> </a:t>
            </a:r>
            <a:r>
              <a:rPr lang="en-US" i="1" dirty="0" err="1"/>
              <a:t>pencahayaan</a:t>
            </a:r>
            <a:r>
              <a:rPr lang="en-US" i="1" dirty="0"/>
              <a:t> di area </a:t>
            </a:r>
            <a:r>
              <a:rPr lang="en-US" i="1" dirty="0" err="1"/>
              <a:t>kerja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 err="1"/>
              <a:t>Pencahayaan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diupayakan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kesilauan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peruntukannya</a:t>
            </a:r>
            <a:endParaRPr lang="en-US" dirty="0"/>
          </a:p>
          <a:p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, </a:t>
            </a:r>
            <a:r>
              <a:rPr lang="en-US" dirty="0" err="1"/>
              <a:t>hindarkan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kesilauan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bayangan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neon</a:t>
            </a:r>
            <a:endParaRPr lang="en-US" dirty="0"/>
          </a:p>
          <a:p>
            <a:r>
              <a:rPr lang="en-US" dirty="0" err="1"/>
              <a:t>Penempatan</a:t>
            </a:r>
            <a:r>
              <a:rPr lang="en-US" dirty="0"/>
              <a:t> bola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yang optimum </a:t>
            </a:r>
            <a:r>
              <a:rPr lang="en-US" dirty="0" err="1"/>
              <a:t>dan</a:t>
            </a:r>
            <a:r>
              <a:rPr lang="en-US" dirty="0"/>
              <a:t> bola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dibersihkan</a:t>
            </a:r>
            <a:endParaRPr lang="en-US" dirty="0"/>
          </a:p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cat yang </a:t>
            </a:r>
            <a:r>
              <a:rPr lang="en-US" dirty="0" err="1"/>
              <a:t>mengkilat</a:t>
            </a:r>
            <a:r>
              <a:rPr lang="en-US" dirty="0"/>
              <a:t> (</a:t>
            </a:r>
            <a:r>
              <a:rPr lang="en-US" i="1" dirty="0"/>
              <a:t>glossy paint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difusi</a:t>
            </a:r>
            <a:r>
              <a:rPr lang="en-US" dirty="0"/>
              <a:t> (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terbaik</a:t>
            </a:r>
            <a:endParaRPr lang="en-US" dirty="0"/>
          </a:p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area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Perihal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,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i="1" dirty="0"/>
              <a:t>fluorescent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i="1" dirty="0"/>
              <a:t>high pressure sodium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metal halide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/ </a:t>
            </a:r>
            <a:r>
              <a:rPr lang="en-US" dirty="0" err="1"/>
              <a:t>pabrik</a:t>
            </a:r>
            <a:r>
              <a:rPr lang="en-US" dirty="0"/>
              <a:t>.  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,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,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, </a:t>
            </a:r>
            <a:r>
              <a:rPr lang="en-US" dirty="0" err="1"/>
              <a:t>kesilauan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pantulan</a:t>
            </a:r>
            <a:r>
              <a:rPr lang="en-US" dirty="0"/>
              <a:t>,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3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984776" cy="4392488"/>
          </a:xfrm>
        </p:spPr>
      </p:pic>
    </p:spTree>
    <p:extLst>
      <p:ext uri="{BB962C8B-B14F-4D97-AF65-F5344CB8AC3E}">
        <p14:creationId xmlns:p14="http://schemas.microsoft.com/office/powerpoint/2010/main" val="234473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4375" r="35579" b="28024"/>
          <a:stretch/>
        </p:blipFill>
        <p:spPr bwMode="auto">
          <a:xfrm>
            <a:off x="2611" y="1196752"/>
            <a:ext cx="9141389" cy="47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8" y="5949279"/>
            <a:ext cx="9158768" cy="8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9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Standart intensitas penerangan terhadap jenis pekerjaan diatur dalam  Peraturan Menteri Perburuhan Nomor 7 Tahun 1964 tentang Syarat-Syarat Kesehatan, Kebersihan serta Penerangan dalam Tempat Kerja, telah menetapkan ketentuan penting intensitas penerangan menurut sifat pekerjaan.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583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28040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Penerangan darurat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lux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Penerangan untuk halaman dan jalan dalam lingkungan perusahaan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 lux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 yang membedakan barang kasar,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bahan-bahan kasar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arang atau abu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barang-barang yang besar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bahan tanah atau batu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Gang-gang, tangga di dalam gedung yang selalu dipakai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Gudang-gudang untuk menyimpan barang-barang besar dan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kasar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lux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6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584037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ekerjaan yang membedakan barang-barang kecil secara sepintas,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barang-barang besi dan baja yang setengah selesai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Pemasangan yang kasar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Penggilingan padi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Pengupasan/pengambilan dan penyisihan bahan kapas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bahan-bahan pertanian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Kamar mesin dan uap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Alat pengangkut orang dan barang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Ruang-ruang penerimaan dan pengiriman dengan kapal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Tempat menyimpan barang-barang sedang dan kecil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Kakus, tempat mandi dan tempat kencing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lux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8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864971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 membeda-bedakan barang-barang kecil agak teliti,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Pemasangan alat-alat yang sedang (tidak kasar)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Pekerjaan mesin dan bubut yang kasar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Pemeriksaan atau percobaan kasar terhadap barang-barang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Menjahit tekstil atau kulit yang berwarna muda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Pemasukan dan pengawetan bahan-bahan makanan dalam kaleng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Pembungkusan daging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Mengerjakan kayu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Melapis perabot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lux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99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85577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 perbedaan yang teliti daripada barang-barang kecil,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Pekerjaan mesin yang teliti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Pemeriksaan yang teliti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Percobaan-percobaan yang teliti dan halus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Pembuatan tepung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Penyelesaian kulit dan penenunan bahan-bahan katun atau wol berwarna muda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Pekerjaan kantor yang berganti-ganti menulis dan membaca, pekerjaan arsip dan seleksi surat-surat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lux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00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14997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 membeda-bedakan barang-barang halus dengan kontras sedang dan dalam waktu yang lama,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Pemasangan yang halus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Pekerjaan-pekerjaan mesin yang halus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Pemeriksaan yang halus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Penyemiran yang halus dan pemotongan gelas kaca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Pekerjaan kayu yang halus (ukir-ukiran)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Penjahit bahan-bahan wol yang berwarna tua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Akuntan, pemegang buku, pekerjaan steno, mengetik atau pekerjaan kantor yang lama dan teliti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– 1000 lux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4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Tabel Tingkat Penerangan atau NAB (Nilai Ambang </a:t>
            </a:r>
            <a:r>
              <a:rPr lang="id-ID" dirty="0" smtClean="0"/>
              <a:t>Batas) di </a:t>
            </a:r>
            <a:r>
              <a:rPr lang="id-ID" dirty="0"/>
              <a:t>Masing-Masing Area </a:t>
            </a:r>
            <a:r>
              <a:rPr lang="id-ID" dirty="0" smtClean="0"/>
              <a:t>Kerja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562371"/>
              </p:ext>
            </p:extLst>
          </p:nvPr>
        </p:nvGraphicFramePr>
        <p:xfrm>
          <a:off x="457200" y="1600200"/>
          <a:ext cx="8229600" cy="359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1666528"/>
              </a:tblGrid>
              <a:tr h="1036712"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Penerangan Minimal (Lux)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 yang membedakan barang-barang yang sangat halus dengan kontras yang sangat kurang untuk waktu yang lama, seperti: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Pemasangan ekstra halus (arloji, dll)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Pemeriksaan yang ekstra halus (ampul obat)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Percobaan alat-alat yang ekstra halus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Tukang mas dan intan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Penilaian dan penyisihan hasil-hasil tembakan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Penyusunan huruf dan pemeriksaan copy dalam percetakan</a:t>
                      </a:r>
                      <a:endParaRPr lang="id-ID" dirty="0" smtClean="0">
                        <a:effectLst/>
                      </a:endParaRPr>
                    </a:p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         Pemeriksaan dan penjahitan bahan pakaian berwarna tua</a:t>
                      </a:r>
                      <a:endParaRPr lang="id-ID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Paling sedikit 1000 lux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7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maupun berlebih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menyebabkan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26563" r="35578" b="14844"/>
          <a:stretch/>
        </p:blipFill>
        <p:spPr bwMode="auto">
          <a:xfrm>
            <a:off x="235180" y="1556792"/>
            <a:ext cx="8729308" cy="50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5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Alat u</a:t>
            </a:r>
            <a:r>
              <a:rPr lang="fi-FI" b="1" dirty="0" smtClean="0"/>
              <a:t>kur</a:t>
            </a:r>
            <a:endParaRPr lang="en-US" dirty="0" smtClean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endParaRPr lang="id-ID" sz="2400" dirty="0" smtClean="0"/>
          </a:p>
          <a:p>
            <a:pPr eaLnBrk="1" hangingPunct="1"/>
            <a:r>
              <a:rPr lang="fi-FI" sz="2400" dirty="0" smtClean="0"/>
              <a:t>Pengukuran intensitas penerangan ini memakai alat </a:t>
            </a:r>
            <a:r>
              <a:rPr lang="fi-FI" sz="2400" i="1" dirty="0" smtClean="0"/>
              <a:t>luxmeter </a:t>
            </a:r>
            <a:r>
              <a:rPr lang="fi-FI" sz="2400" dirty="0" smtClean="0"/>
              <a:t>yang hasilnya dapat langsung dibaca.</a:t>
            </a:r>
          </a:p>
          <a:p>
            <a:pPr eaLnBrk="1" hangingPunct="1"/>
            <a:r>
              <a:rPr lang="fi-FI" sz="2400" dirty="0" smtClean="0"/>
              <a:t>Alat ini mengubah energi cahaya menjadi energi listrik, kemudian energi listrik dalam bentuk </a:t>
            </a:r>
            <a:r>
              <a:rPr lang="sv-SE" sz="2400" dirty="0" smtClean="0"/>
              <a:t>arus digunakan untuk menggerakkan jarum skala.</a:t>
            </a:r>
          </a:p>
          <a:p>
            <a:pPr eaLnBrk="1" hangingPunct="1"/>
            <a:r>
              <a:rPr lang="sv-SE" sz="2400" dirty="0" smtClean="0"/>
              <a:t>Untuk alat digital, energi listrik diubah menjadi angka yang dapat dibaca pada layar monitor.</a:t>
            </a:r>
            <a:endParaRPr lang="sv-SE" sz="2400" b="1" dirty="0" smtClean="0"/>
          </a:p>
        </p:txBody>
      </p:sp>
      <p:pic>
        <p:nvPicPr>
          <p:cNvPr id="11268" name="Picture 4" descr="LU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7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Persyaratan pengukuran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Pintu ruangan dalam keadaan sesuai dengan kondiisi tempat pekerjaan dilakukan.</a:t>
            </a:r>
          </a:p>
          <a:p>
            <a:pPr eaLnBrk="1" hangingPunct="1"/>
            <a:r>
              <a:rPr lang="en-US" sz="2800" smtClean="0"/>
              <a:t>Lampu ruangan dalam keadaan dinyalakan sesuai dengan kondisi pekerjaan.</a:t>
            </a:r>
          </a:p>
        </p:txBody>
      </p:sp>
      <p:pic>
        <p:nvPicPr>
          <p:cNvPr id="12292" name="Picture 4" descr="Mastech_MS6610_Digital_Lux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97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Tata cara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Hidupkan </a:t>
            </a:r>
            <a:r>
              <a:rPr lang="en-US" sz="2400" i="1" smtClean="0"/>
              <a:t>luxmeter </a:t>
            </a:r>
            <a:r>
              <a:rPr lang="en-US" sz="2400" smtClean="0"/>
              <a:t>yang telah dikalibrasi dengan membuka penutup sensor.</a:t>
            </a:r>
            <a:endParaRPr lang="sv-SE" sz="2400" smtClean="0"/>
          </a:p>
          <a:p>
            <a:pPr eaLnBrk="1" hangingPunct="1">
              <a:lnSpc>
                <a:spcPct val="80000"/>
              </a:lnSpc>
            </a:pPr>
            <a:r>
              <a:rPr lang="sv-SE" sz="2400" smtClean="0"/>
              <a:t>Bawa alat ke tempat titik pengukuran yang telah ditentukan, baik pengukuran untuk intensitas penerangan setempat atau umum.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smtClean="0"/>
              <a:t>Baca hasil pengukuran pada layar monitor setelah menunggu beberapa saat sehingga didapat nilai angka yang stabil</a:t>
            </a:r>
            <a:r>
              <a:rPr lang="sv-SE" sz="2400" b="1" smtClean="0"/>
              <a:t>.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Catat hasil pengukuran pada lembar hasil pencatatan untuk intensitas penerangan setempat dan untuk intensitas penerangan umum.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Matikan </a:t>
            </a:r>
            <a:r>
              <a:rPr lang="en-US" sz="2400" i="1" smtClean="0"/>
              <a:t>luxmeter </a:t>
            </a:r>
            <a:r>
              <a:rPr lang="en-US" sz="2400" smtClean="0"/>
              <a:t>setelah selesai dilakukan pengukuran intensitas penerangan.</a:t>
            </a:r>
          </a:p>
        </p:txBody>
      </p:sp>
    </p:spTree>
    <p:extLst>
      <p:ext uri="{BB962C8B-B14F-4D97-AF65-F5344CB8AC3E}">
        <p14:creationId xmlns:p14="http://schemas.microsoft.com/office/powerpoint/2010/main" val="9119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Cara Pengukuran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id-ID" sz="2000" dirty="0" smtClean="0"/>
              <a:t>Sebelum pengukuran, tutup fotosel dengan bahan tidak tembus cahaya dan memastikan bahwa jarum/display menunjukkan angka “O”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id-ID" sz="2000" dirty="0" smtClean="0"/>
              <a:t>Sebelum pembacaan dilakukan pindahkan penutup dan biarkan sel terpapar cahaya selama 5 menit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id-ID" sz="2000" dirty="0" smtClean="0"/>
              <a:t>Bila pengukuran dilakukan pada bidang horizontal setinggi </a:t>
            </a:r>
            <a:r>
              <a:rPr lang="id-ID" sz="2000" u="sng" dirty="0" smtClean="0"/>
              <a:t>+</a:t>
            </a:r>
            <a:r>
              <a:rPr lang="id-ID" sz="2000" dirty="0" smtClean="0"/>
              <a:t> 0,85 m di atas lantai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id-ID" sz="2000" dirty="0" smtClean="0"/>
              <a:t>Bila pengukuran dilakukan pada tangga atau koridor, maka lux meter harus di letakkan di lantai atau tempat injakan kaki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Tx/>
              <a:buAutoNum type="arabicPeriod"/>
              <a:defRPr/>
            </a:pPr>
            <a:endParaRPr lang="id-ID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n-US" sz="2400" dirty="0" smtClean="0"/>
              <a:t> 6.  </a:t>
            </a:r>
            <a:r>
              <a:rPr lang="id-ID" sz="2400" dirty="0" smtClean="0"/>
              <a:t>Bila tingkat iluminasi pada bidang vertikal </a:t>
            </a:r>
            <a:r>
              <a:rPr lang="en-US" sz="2400" dirty="0" smtClean="0"/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 smtClean="0"/>
              <a:t>      </a:t>
            </a:r>
            <a:r>
              <a:rPr lang="id-ID" sz="2400" dirty="0" smtClean="0"/>
              <a:t>atau condong diukur maka pembacaan harus </a:t>
            </a:r>
            <a:r>
              <a:rPr lang="en-US" sz="2400" dirty="0" smtClean="0"/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 smtClean="0"/>
              <a:t>      </a:t>
            </a:r>
            <a:r>
              <a:rPr lang="id-ID" sz="2400" dirty="0" smtClean="0"/>
              <a:t>di lakukan pada bidang relevan</a:t>
            </a:r>
            <a:endParaRPr lang="en-US" sz="2400" dirty="0" smtClean="0"/>
          </a:p>
          <a:p>
            <a:pPr marL="609600" indent="-609600" eaLnBrk="1" hangingPunct="1">
              <a:buSzPct val="90000"/>
              <a:buFontTx/>
              <a:buNone/>
              <a:defRPr/>
            </a:pPr>
            <a:r>
              <a:rPr lang="en-US" sz="2400" dirty="0" smtClean="0"/>
              <a:t>7.    </a:t>
            </a:r>
            <a:r>
              <a:rPr lang="id-ID" sz="2400" dirty="0" smtClean="0"/>
              <a:t>Bila pengukuran dilakukan di tempat karja</a:t>
            </a:r>
            <a:r>
              <a:rPr lang="en-US" sz="2400" dirty="0" smtClean="0"/>
              <a:t> </a:t>
            </a:r>
            <a:r>
              <a:rPr lang="id-ID" sz="2400" dirty="0" smtClean="0"/>
              <a:t>dimana sumber cahaya lampu TL atau lampu merkuri pembacaan dilakukan paling sedikit 5 menit setelah lampu tsb </a:t>
            </a:r>
            <a:r>
              <a:rPr lang="en-US" sz="2400" dirty="0" smtClean="0"/>
              <a:t>me</a:t>
            </a:r>
            <a:r>
              <a:rPr lang="id-ID" sz="2400" dirty="0" smtClean="0"/>
              <a:t>nyala</a:t>
            </a:r>
            <a:endParaRPr lang="en-US" sz="24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Tx/>
              <a:buNone/>
              <a:defRPr/>
            </a:pPr>
            <a:endParaRPr lang="id-ID" sz="2400" dirty="0" smtClean="0"/>
          </a:p>
          <a:p>
            <a:pPr marL="609600" indent="-609600" eaLnBrk="1" hangingPunct="1">
              <a:buSzPct val="90000"/>
              <a:buFontTx/>
              <a:buNone/>
              <a:defRPr/>
            </a:pPr>
            <a:r>
              <a:rPr lang="en-US" sz="2400" dirty="0" smtClean="0"/>
              <a:t>8.    </a:t>
            </a:r>
            <a:r>
              <a:rPr lang="id-ID" sz="2400" dirty="0" smtClean="0"/>
              <a:t>Pakaian surveyor hendaknya berwarna gelap. Hal ini untuk mencegah pantulan cahaya pakaian surveyor</a:t>
            </a:r>
            <a:endParaRPr lang="id-ID" sz="2400" u="sng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18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90000"/>
              <a:buFontTx/>
              <a:buNone/>
            </a:pPr>
            <a:r>
              <a:rPr lang="en-US" sz="1800" smtClean="0"/>
              <a:t>9.       </a:t>
            </a:r>
            <a:r>
              <a:rPr lang="id-ID" sz="1800" smtClean="0"/>
              <a:t>Pembacaan dilakukan dengan keadaan perabot dan penghuni ruang pada posisi kerja normal</a:t>
            </a:r>
          </a:p>
          <a:p>
            <a:pPr marL="609600" indent="-609600" eaLnBrk="1" hangingPunct="1">
              <a:lnSpc>
                <a:spcPct val="90000"/>
              </a:lnSpc>
              <a:buSzPct val="90000"/>
              <a:buFontTx/>
              <a:buNone/>
            </a:pPr>
            <a:r>
              <a:rPr lang="en-US" sz="1800" smtClean="0"/>
              <a:t>10.     </a:t>
            </a:r>
            <a:r>
              <a:rPr lang="id-ID" sz="1800" smtClean="0"/>
              <a:t>Bila suatu ruang kerja menggunakan cahaya alami &amp; buatan, maka tingkat intensitas cahaya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d-ID" sz="1800" smtClean="0"/>
              <a:t>	a. Pengukuran dilakukan dengan semua lampu menyala, </a:t>
            </a:r>
            <a:endParaRPr lang="en-US" sz="1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    </a:t>
            </a:r>
            <a:r>
              <a:rPr lang="id-ID" sz="1800" smtClean="0"/>
              <a:t>membuka tirai sehingga sumber cahaya alami ikut terukur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d-ID" sz="1800" smtClean="0"/>
              <a:t>	b. pembacaan dilakukan setelah 5 menit terpapar .....(a)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d-ID" sz="1800" smtClean="0"/>
              <a:t>	c. Setelah pembacaan, matikan lampu diukur kembali </a:t>
            </a:r>
            <a:r>
              <a:rPr lang="id-ID" sz="1800" smtClean="0">
                <a:sym typeface="Symbol" pitchFamily="18" charset="2"/>
              </a:rPr>
              <a:t> baca </a:t>
            </a:r>
            <a:endParaRPr lang="en-US" sz="180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ym typeface="Symbol" pitchFamily="18" charset="2"/>
              </a:rPr>
              <a:t>		</a:t>
            </a:r>
            <a:r>
              <a:rPr lang="id-ID" sz="1800" smtClean="0">
                <a:sym typeface="Symbol" pitchFamily="18" charset="2"/>
              </a:rPr>
              <a:t>.....(b)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d-ID" sz="1800" smtClean="0">
                <a:sym typeface="Symbol" pitchFamily="18" charset="2"/>
              </a:rPr>
              <a:t>	d. Hasil bacaan gabungan</a:t>
            </a:r>
            <a:r>
              <a:rPr lang="en-US" sz="1800" smtClean="0">
                <a:sym typeface="Symbol" pitchFamily="18" charset="2"/>
              </a:rPr>
              <a:t> </a:t>
            </a:r>
            <a:r>
              <a:rPr lang="id-ID" sz="1800" smtClean="0">
                <a:sym typeface="Symbol" pitchFamily="18" charset="2"/>
              </a:rPr>
              <a:t>...(a) di kurangi pembacaan ...(</a:t>
            </a:r>
            <a:r>
              <a:rPr lang="en-US" sz="1800" smtClean="0">
                <a:sym typeface="Symbol" pitchFamily="18" charset="2"/>
              </a:rPr>
              <a:t>b</a:t>
            </a:r>
            <a:r>
              <a:rPr lang="id-ID" sz="1800" smtClean="0">
                <a:sym typeface="Symbol" pitchFamily="18" charset="2"/>
              </a:rPr>
              <a:t>) </a:t>
            </a:r>
            <a:r>
              <a:rPr lang="en-US" sz="1800" smtClean="0">
                <a:sym typeface="Symbol" pitchFamily="18" charset="2"/>
              </a:rPr>
              <a:t>     	</a:t>
            </a:r>
            <a:r>
              <a:rPr lang="id-ID" sz="1800" smtClean="0">
                <a:sym typeface="Symbol" pitchFamily="18" charset="2"/>
              </a:rPr>
              <a:t>perlu di cek ulang bila hasilnya meragukan (malam hari)</a:t>
            </a:r>
            <a:endParaRPr lang="en-US" sz="180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id-ID" sz="1800" smtClean="0">
              <a:sym typeface="Symbol" pitchFamily="18" charset="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9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419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d-ID" sz="1800" smtClean="0"/>
              <a:t>Cara Pengukuran Berdasar Macam Penerangan :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</a:pPr>
            <a:endParaRPr lang="id-ID" sz="1800" smtClean="0"/>
          </a:p>
          <a:p>
            <a:pPr marL="609600" indent="-609600" eaLnBrk="1" hangingPunct="1">
              <a:buSzPct val="90000"/>
              <a:buFontTx/>
              <a:buAutoNum type="arabicPeriod"/>
            </a:pPr>
            <a:r>
              <a:rPr lang="id-ID" sz="1800" smtClean="0"/>
              <a:t>Penerangan Umum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a. Ruang Teratur (Regular)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	- tidak ada hambatan/rintangan/sekat dalam pengukuran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	- titik pengukuran dengan jarak 90 – 100 cm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b. Ruang Tidak Teratur (Irregular)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	- adanya penghalang, susunan lampu tidak teratur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	- titik pengukaran acak &amp; banyak</a:t>
            </a:r>
          </a:p>
          <a:p>
            <a:pPr marL="609600" indent="-609600" eaLnBrk="1" hangingPunct="1">
              <a:buSzPct val="90000"/>
              <a:buFontTx/>
              <a:buAutoNum type="arabicPeriod" startAt="2"/>
            </a:pPr>
            <a:r>
              <a:rPr lang="id-ID" sz="1800" smtClean="0"/>
              <a:t>Penerangan Lokal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a. Lux meter di letakkan pada dasar tempat kerja (ex : meja)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b. Pengukuran dilakukan &gt; 1 kemudian di rata – rata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6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Pct val="90000"/>
              <a:buFontTx/>
              <a:buAutoNum type="arabicPeriod" startAt="3"/>
              <a:defRPr/>
            </a:pPr>
            <a:r>
              <a:rPr lang="id-ID" sz="2000" dirty="0" smtClean="0"/>
              <a:t>Pantulan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sz="2000" dirty="0" smtClean="0"/>
              <a:t>	a. Hadapkan fotosel pada dinding / meja kemudian fotosel perlahan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sz="2000" dirty="0" smtClean="0"/>
              <a:t>		diangkat menjauh hingga angka/jarum tetap (mis. B)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sz="2000" dirty="0" smtClean="0"/>
              <a:t>	b. Mengukur intensitas cahaya lokal (mis. A)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82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914400" y="304800"/>
            <a:ext cx="8001000" cy="5830888"/>
          </a:xfrm>
          <a:solidFill>
            <a:schemeClr val="accent1"/>
          </a:soli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d-ID" sz="1800" smtClean="0"/>
              <a:t>Analisis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smtClean="0"/>
              <a:t>Pencahayaan umum &amp; lokal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/>
              <a:t>	 </a:t>
            </a:r>
            <a:r>
              <a:rPr lang="en-US" sz="1800" smtClean="0"/>
              <a:t>                                 </a:t>
            </a:r>
            <a:r>
              <a:rPr lang="id-ID" sz="1800" smtClean="0">
                <a:latin typeface="Book Antiqua" pitchFamily="18" charset="0"/>
              </a:rPr>
              <a:t>∑ semua intensitas</a:t>
            </a:r>
            <a:endParaRPr lang="en-US" sz="1800" smtClean="0"/>
          </a:p>
          <a:p>
            <a:pPr marL="609600" indent="-609600" eaLnBrk="1" hangingPunct="1">
              <a:buFontTx/>
              <a:buNone/>
            </a:pPr>
            <a:r>
              <a:rPr lang="en-US" sz="1800" smtClean="0"/>
              <a:t>              </a:t>
            </a:r>
            <a:r>
              <a:rPr lang="id-ID" sz="1800" smtClean="0"/>
              <a:t>intensitas (lux) =</a:t>
            </a:r>
            <a:endParaRPr lang="id-ID" sz="1800" smtClean="0">
              <a:latin typeface="Book Antiqua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         </a:t>
            </a:r>
            <a:r>
              <a:rPr lang="en-US" sz="1800" smtClean="0">
                <a:latin typeface="Book Antiqua" pitchFamily="18" charset="0"/>
              </a:rPr>
              <a:t>           </a:t>
            </a:r>
            <a:r>
              <a:rPr lang="id-ID" sz="1800" smtClean="0">
                <a:latin typeface="Book Antiqua" pitchFamily="18" charset="0"/>
              </a:rPr>
              <a:t>∑ titik pengukur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</a:t>
            </a:r>
            <a:r>
              <a:rPr lang="en-US" sz="1800" smtClean="0">
                <a:latin typeface="Book Antiqua" pitchFamily="18" charset="0"/>
              </a:rPr>
              <a:t>                   </a:t>
            </a:r>
            <a:r>
              <a:rPr lang="id-ID" sz="1800" smtClean="0">
                <a:latin typeface="Book Antiqua" pitchFamily="18" charset="0"/>
              </a:rPr>
              <a:t>IP</a:t>
            </a:r>
            <a:r>
              <a:rPr lang="id-ID" sz="1800" baseline="-25000" smtClean="0">
                <a:latin typeface="Book Antiqua" pitchFamily="18" charset="0"/>
              </a:rPr>
              <a:t>1</a:t>
            </a:r>
            <a:r>
              <a:rPr lang="id-ID" sz="1800" smtClean="0">
                <a:latin typeface="Book Antiqua" pitchFamily="18" charset="0"/>
              </a:rPr>
              <a:t> + IP</a:t>
            </a:r>
            <a:r>
              <a:rPr lang="id-ID" sz="1800" baseline="-25000" smtClean="0">
                <a:latin typeface="Book Antiqua" pitchFamily="18" charset="0"/>
              </a:rPr>
              <a:t>2</a:t>
            </a:r>
            <a:r>
              <a:rPr lang="id-ID" sz="1800" smtClean="0">
                <a:latin typeface="Book Antiqua" pitchFamily="18" charset="0"/>
              </a:rPr>
              <a:t> + IP</a:t>
            </a:r>
            <a:r>
              <a:rPr lang="id-ID" sz="1800" baseline="-25000" smtClean="0">
                <a:latin typeface="Book Antiqua" pitchFamily="18" charset="0"/>
              </a:rPr>
              <a:t>3</a:t>
            </a:r>
            <a:r>
              <a:rPr lang="id-ID" sz="1800" smtClean="0">
                <a:latin typeface="Book Antiqua" pitchFamily="18" charset="0"/>
              </a:rPr>
              <a:t> + ....... + IP</a:t>
            </a:r>
            <a:r>
              <a:rPr lang="id-ID" sz="1800" baseline="-25000" smtClean="0">
                <a:latin typeface="Book Antiqua" pitchFamily="18" charset="0"/>
              </a:rPr>
              <a:t>n</a:t>
            </a:r>
            <a:endParaRPr lang="en-US" sz="1800" smtClean="0">
              <a:latin typeface="Book Antiqua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 </a:t>
            </a:r>
            <a:r>
              <a:rPr lang="en-US" sz="1800" smtClean="0">
                <a:latin typeface="Book Antiqua" pitchFamily="18" charset="0"/>
              </a:rPr>
              <a:t>                                            </a:t>
            </a:r>
            <a:r>
              <a:rPr lang="id-ID" sz="1800" smtClean="0">
                <a:latin typeface="Book Antiqua" pitchFamily="18" charset="0"/>
              </a:rPr>
              <a:t>=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		n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     </a:t>
            </a:r>
            <a:r>
              <a:rPr lang="en-US" sz="1800" smtClean="0">
                <a:latin typeface="Book Antiqua" pitchFamily="18" charset="0"/>
              </a:rPr>
              <a:t>       </a:t>
            </a:r>
            <a:r>
              <a:rPr lang="id-ID" sz="1800" smtClean="0">
                <a:latin typeface="Book Antiqua" pitchFamily="18" charset="0"/>
              </a:rPr>
              <a:t>= ........... Lux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id-ID" sz="1800" smtClean="0">
                <a:latin typeface="Book Antiqua" pitchFamily="18" charset="0"/>
              </a:rPr>
              <a:t>Pantulan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</a:t>
            </a:r>
            <a:r>
              <a:rPr lang="en-US" sz="1800" smtClean="0">
                <a:latin typeface="Book Antiqua" pitchFamily="18" charset="0"/>
              </a:rPr>
              <a:t>                               </a:t>
            </a:r>
            <a:r>
              <a:rPr lang="id-ID" sz="1800" smtClean="0">
                <a:latin typeface="Book Antiqua" pitchFamily="18" charset="0"/>
              </a:rPr>
              <a:t>intensitas pantulan </a:t>
            </a:r>
            <a:endParaRPr lang="en-US" sz="1800" smtClean="0">
              <a:latin typeface="Book Antiqua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1800" smtClean="0">
                <a:latin typeface="Book Antiqua" pitchFamily="18" charset="0"/>
              </a:rPr>
              <a:t>                </a:t>
            </a:r>
            <a:r>
              <a:rPr lang="id-ID" sz="1800" smtClean="0">
                <a:latin typeface="Book Antiqua" pitchFamily="18" charset="0"/>
              </a:rPr>
              <a:t>% pantulan = </a:t>
            </a:r>
            <a:r>
              <a:rPr lang="en-US" sz="1800" smtClean="0">
                <a:latin typeface="Book Antiqua" pitchFamily="18" charset="0"/>
              </a:rPr>
              <a:t>                                     </a:t>
            </a:r>
            <a:r>
              <a:rPr lang="id-ID" sz="1800" smtClean="0">
                <a:latin typeface="Book Antiqua" pitchFamily="18" charset="0"/>
              </a:rPr>
              <a:t> X 100%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   </a:t>
            </a:r>
            <a:r>
              <a:rPr lang="en-US" sz="1800" smtClean="0">
                <a:latin typeface="Book Antiqua" pitchFamily="18" charset="0"/>
              </a:rPr>
              <a:t>      </a:t>
            </a:r>
            <a:r>
              <a:rPr lang="id-ID" sz="1800" smtClean="0">
                <a:latin typeface="Book Antiqua" pitchFamily="18" charset="0"/>
              </a:rPr>
              <a:t>intensitas sumber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</a:t>
            </a:r>
            <a:r>
              <a:rPr lang="en-US" sz="1800" smtClean="0">
                <a:latin typeface="Book Antiqua" pitchFamily="18" charset="0"/>
              </a:rPr>
              <a:t>          </a:t>
            </a:r>
            <a:r>
              <a:rPr lang="id-ID" sz="1800" smtClean="0">
                <a:latin typeface="Book Antiqua" pitchFamily="18" charset="0"/>
              </a:rPr>
              <a:t>B </a:t>
            </a:r>
            <a:endParaRPr lang="en-US" sz="1800" smtClean="0">
              <a:latin typeface="Book Antiqua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1800" smtClean="0">
                <a:latin typeface="Book Antiqua" pitchFamily="18" charset="0"/>
              </a:rPr>
              <a:t>                                     </a:t>
            </a:r>
            <a:r>
              <a:rPr lang="id-ID" sz="1800" smtClean="0">
                <a:latin typeface="Book Antiqua" pitchFamily="18" charset="0"/>
              </a:rPr>
              <a:t>= </a:t>
            </a:r>
            <a:r>
              <a:rPr lang="en-US" sz="1800" smtClean="0">
                <a:latin typeface="Book Antiqua" pitchFamily="18" charset="0"/>
              </a:rPr>
              <a:t>           </a:t>
            </a:r>
            <a:r>
              <a:rPr lang="id-ID" sz="1800" smtClean="0">
                <a:latin typeface="Book Antiqua" pitchFamily="18" charset="0"/>
              </a:rPr>
              <a:t>X 100%</a:t>
            </a:r>
          </a:p>
          <a:p>
            <a:pPr marL="609600" indent="-609600" eaLnBrk="1" hangingPunct="1">
              <a:buFontTx/>
              <a:buNone/>
            </a:pPr>
            <a:r>
              <a:rPr lang="id-ID" sz="1800" smtClean="0">
                <a:latin typeface="Book Antiqua" pitchFamily="18" charset="0"/>
              </a:rPr>
              <a:t>			   </a:t>
            </a:r>
            <a:r>
              <a:rPr lang="en-US" sz="1800" smtClean="0">
                <a:latin typeface="Book Antiqua" pitchFamily="18" charset="0"/>
              </a:rPr>
              <a:t>        </a:t>
            </a:r>
            <a:r>
              <a:rPr lang="id-ID" sz="1800" smtClean="0">
                <a:latin typeface="Book Antiqua" pitchFamily="18" charset="0"/>
              </a:rPr>
              <a:t>A</a:t>
            </a:r>
            <a:endParaRPr lang="en-US" sz="1800" smtClean="0">
              <a:latin typeface="Book Antiqua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1800" smtClean="0">
                <a:latin typeface="Book Antiqua" pitchFamily="18" charset="0"/>
              </a:rPr>
              <a:t>                                     </a:t>
            </a:r>
            <a:r>
              <a:rPr lang="id-ID" sz="1800" smtClean="0">
                <a:latin typeface="Book Antiqua" pitchFamily="18" charset="0"/>
              </a:rPr>
              <a:t>= .... %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492500" y="1557338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3480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16238" y="422116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916238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1861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1524000" y="2286000"/>
          <a:ext cx="5553075" cy="2286000"/>
        </p:xfrm>
        <a:graphic>
          <a:graphicData uri="http://schemas.openxmlformats.org/drawingml/2006/table">
            <a:tbl>
              <a:tblPr/>
              <a:tblGrid>
                <a:gridCol w="330200"/>
                <a:gridCol w="3371850"/>
                <a:gridCol w="18510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Deskripsi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Pantulan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Langit – langit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 –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 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Meja, kursi &amp; mesin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 –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Lantai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1447800" y="1066800"/>
            <a:ext cx="4341813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Nilai Pantulan Yang Dianjurkan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0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7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04" y="333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098" y="3230937"/>
            <a:ext cx="6836702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476611"/>
            <a:ext cx="75963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Beberapa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studi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menunjukkan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bahwa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perbaikan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penerangan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tempat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kerja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hasilnya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terlihat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langsung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dalam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peningkatan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produktivitas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dan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pengurangan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kesalahan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saat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bekerja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. − International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Labour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Organization (ILO)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sz="24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safetysign.co.id/image-upload/Safety-Sign-Indonesia---Pekerja-Pabrik-Penerangan-di-Pabr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9"/>
            <a:ext cx="49059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8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419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d-ID" sz="1800" smtClean="0"/>
              <a:t>Observasi</a:t>
            </a:r>
          </a:p>
          <a:p>
            <a:pPr marL="609600" indent="-609600" eaLnBrk="1" hangingPunct="1">
              <a:buFontTx/>
              <a:buNone/>
            </a:pPr>
            <a:endParaRPr lang="id-ID" sz="1800" smtClean="0"/>
          </a:p>
          <a:p>
            <a:pPr marL="609600" indent="-609600" eaLnBrk="1" hangingPunct="1">
              <a:buSzPct val="90000"/>
              <a:buFontTx/>
              <a:buAutoNum type="arabicPeriod"/>
            </a:pPr>
            <a:r>
              <a:rPr lang="id-ID" sz="1800" smtClean="0"/>
              <a:t>Bagaimana keadaan tempat kerja secara keseluruhan di tinjau dari segi kesenangan &amp; kenyamanan ?</a:t>
            </a:r>
            <a:endParaRPr lang="en-US" sz="180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Tx/>
              <a:buAutoNum type="arabicPeriod"/>
            </a:pPr>
            <a:endParaRPr lang="id-ID" sz="1800" smtClean="0"/>
          </a:p>
          <a:p>
            <a:pPr marL="609600" indent="-609600" eaLnBrk="1" hangingPunct="1">
              <a:buSzPct val="90000"/>
              <a:buFontTx/>
              <a:buAutoNum type="arabicPeriod"/>
            </a:pPr>
            <a:r>
              <a:rPr lang="id-ID" sz="1800" smtClean="0"/>
              <a:t>Apakah pencahayaan umum di tempat kerja cukup ? Bagaimanakah penambahan cahaya (supplementary lighting) ?</a:t>
            </a:r>
            <a:endParaRPr lang="en-US" sz="180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Tx/>
              <a:buAutoNum type="arabicPeriod"/>
            </a:pPr>
            <a:endParaRPr lang="id-ID" sz="1800" smtClean="0"/>
          </a:p>
          <a:p>
            <a:pPr marL="609600" indent="-609600" eaLnBrk="1" hangingPunct="1">
              <a:buSzPct val="90000"/>
              <a:buFontTx/>
              <a:buAutoNum type="arabicPeriod"/>
            </a:pPr>
            <a:r>
              <a:rPr lang="id-ID" sz="1800" smtClean="0"/>
              <a:t>Bagaimanakan </a:t>
            </a:r>
            <a:r>
              <a:rPr lang="en-US" sz="1800" smtClean="0"/>
              <a:t>k</a:t>
            </a:r>
            <a:r>
              <a:rPr lang="id-ID" sz="1800" smtClean="0"/>
              <a:t>e</a:t>
            </a:r>
            <a:r>
              <a:rPr lang="en-US" sz="1800" smtClean="0"/>
              <a:t>b</a:t>
            </a:r>
            <a:r>
              <a:rPr lang="id-ID" sz="1800" smtClean="0"/>
              <a:t>ersihan lampu &amp; perlengkapannya serta keadaan sekeliling ? Kapan lampu (Armatur) dan sekitar di bersihkan?</a:t>
            </a:r>
            <a:endParaRPr lang="en-US" sz="180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Tx/>
              <a:buAutoNum type="arabicPeriod"/>
            </a:pPr>
            <a:endParaRPr lang="id-ID" sz="1800" smtClean="0"/>
          </a:p>
          <a:p>
            <a:pPr marL="609600" indent="-609600" eaLnBrk="1" hangingPunct="1">
              <a:buSzPct val="90000"/>
              <a:buFontTx/>
              <a:buAutoNum type="arabicPeriod"/>
            </a:pPr>
            <a:r>
              <a:rPr lang="id-ID" sz="1800" smtClean="0"/>
              <a:t>Berapakah jumlah lampu yang telah rusak?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86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20000"/>
              </a:lnSpc>
              <a:buSzPct val="90000"/>
              <a:buFontTx/>
              <a:buNone/>
              <a:defRPr/>
            </a:pPr>
            <a:endParaRPr lang="id-ID" dirty="0" smtClean="0"/>
          </a:p>
          <a:p>
            <a:pPr marL="609600" indent="-609600" eaLnBrk="1" hangingPunct="1">
              <a:buSzPct val="90000"/>
              <a:buFont typeface="+mj-lt"/>
              <a:buAutoNum type="arabicPeriod" startAt="5"/>
              <a:defRPr/>
            </a:pPr>
            <a:r>
              <a:rPr lang="id-ID" sz="2000" dirty="0" smtClean="0"/>
              <a:t>Apakah warna dinding, langit – langit, lantai dan peralatan kerja telah memenuhi kriteria nilai </a:t>
            </a:r>
            <a:r>
              <a:rPr lang="en-US" sz="2000" dirty="0" smtClean="0"/>
              <a:t>   </a:t>
            </a:r>
            <a:r>
              <a:rPr lang="id-ID" sz="2000" dirty="0" smtClean="0"/>
              <a:t>pantulan ?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 startAt="5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 startAt="5"/>
              <a:defRPr/>
            </a:pPr>
            <a:r>
              <a:rPr lang="id-ID" sz="2000" dirty="0" smtClean="0"/>
              <a:t>Apakah di temukan sumber kesilauan ?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 startAt="5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 startAt="5"/>
              <a:defRPr/>
            </a:pPr>
            <a:r>
              <a:rPr lang="id-ID" sz="2000" dirty="0" smtClean="0"/>
              <a:t>Apakah di temukan beyangan yang mengganggu ?</a:t>
            </a:r>
            <a:endParaRPr lang="en-US" sz="2000" dirty="0" smtClean="0"/>
          </a:p>
          <a:p>
            <a:pPr marL="609600" indent="-609600" eaLnBrk="1" hangingPunct="1">
              <a:lnSpc>
                <a:spcPct val="20000"/>
              </a:lnSpc>
              <a:buSzPct val="90000"/>
              <a:buFont typeface="+mj-lt"/>
              <a:buAutoNum type="arabicPeriod" startAt="5"/>
              <a:defRPr/>
            </a:pPr>
            <a:endParaRPr lang="id-ID" sz="2000" dirty="0" smtClean="0"/>
          </a:p>
          <a:p>
            <a:pPr marL="609600" indent="-609600" eaLnBrk="1" hangingPunct="1">
              <a:buSzPct val="90000"/>
              <a:buFont typeface="+mj-lt"/>
              <a:buAutoNum type="arabicPeriod" startAt="5"/>
              <a:defRPr/>
            </a:pPr>
            <a:r>
              <a:rPr lang="id-ID" sz="2000" dirty="0" smtClean="0"/>
              <a:t>Perubahan apakah yang perlu dilakukan untuk memperbaiki pencahayaan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87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395288" y="228600"/>
            <a:ext cx="8596312" cy="6400800"/>
          </a:xfrm>
          <a:noFill/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en-US" sz="1800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Formilir Survei Pencahayaan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Nama Perusahaan	: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Unit Kerja		: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Tanggal Pengukuran	: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Pelaksanaan Survei	: siang / malam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Keadaan cuaca		: cerah / berawan / hujan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Pelaksana		: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Alat yang digunakan	: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id-ID" sz="1800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id-ID" sz="1800" dirty="0" smtClean="0"/>
              <a:t>Karakteristik Tempat Kerja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sz="1800" dirty="0" smtClean="0"/>
              <a:t>Identifikasi tempat kerja panjang : ........., lebar : ........, tinggi : ......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sz="1800" dirty="0" smtClean="0"/>
              <a:t>	bila tempat kerja tidak teratur, uraikan tempat kerja tsb.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sz="1800" dirty="0" smtClean="0"/>
              <a:t>2.	Gambaran dinding, langit – langit dan lantai tempat kerja</a:t>
            </a:r>
          </a:p>
        </p:txBody>
      </p:sp>
    </p:spTree>
    <p:extLst>
      <p:ext uri="{BB962C8B-B14F-4D97-AF65-F5344CB8AC3E}">
        <p14:creationId xmlns:p14="http://schemas.microsoft.com/office/powerpoint/2010/main" val="722335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r>
              <a:rPr lang="id-ID" sz="1600" smtClean="0"/>
              <a:t/>
            </a:r>
            <a:br>
              <a:rPr lang="id-ID" sz="1600" smtClean="0"/>
            </a:br>
            <a:endParaRPr lang="id-ID" sz="1600" smtClean="0"/>
          </a:p>
        </p:txBody>
      </p:sp>
      <p:graphicFrame>
        <p:nvGraphicFramePr>
          <p:cNvPr id="35908" name="Group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59554"/>
              </p:ext>
            </p:extLst>
          </p:nvPr>
        </p:nvGraphicFramePr>
        <p:xfrm>
          <a:off x="457200" y="450924"/>
          <a:ext cx="8229600" cy="2834060"/>
        </p:xfrm>
        <a:graphic>
          <a:graphicData uri="http://schemas.openxmlformats.org/drawingml/2006/table">
            <a:tbl>
              <a:tblPr/>
              <a:tblGrid>
                <a:gridCol w="1789181"/>
                <a:gridCol w="858302"/>
                <a:gridCol w="859879"/>
                <a:gridCol w="1186476"/>
                <a:gridCol w="984523"/>
                <a:gridCol w="1060255"/>
                <a:gridCol w="1490984"/>
              </a:tblGrid>
              <a:tr h="3656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Gambaran</a:t>
                      </a:r>
                    </a:p>
                  </a:txBody>
                  <a:tcPr marL="90879" marR="90879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Bahan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Warna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Susunan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Keadaan 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muka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Bersih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Sedang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Keterangan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Dinding</a:t>
                      </a:r>
                    </a:p>
                  </a:txBody>
                  <a:tcPr marL="90879" marR="9087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Langit – langit</a:t>
                      </a:r>
                    </a:p>
                  </a:txBody>
                  <a:tcPr marL="90879" marR="9087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Lantai</a:t>
                      </a:r>
                    </a:p>
                  </a:txBody>
                  <a:tcPr marL="90879" marR="9087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Permukaan kerja</a:t>
                      </a:r>
                    </a:p>
                  </a:txBody>
                  <a:tcPr marL="90879" marR="9087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Peralatan</a:t>
                      </a:r>
                    </a:p>
                  </a:txBody>
                  <a:tcPr marL="90879" marR="9087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----</a:t>
                      </a:r>
                    </a:p>
                  </a:txBody>
                  <a:tcPr marL="90879" marR="9087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" name="Rectangle 3"/>
          <p:cNvSpPr>
            <a:spLocks noGrp="1"/>
          </p:cNvSpPr>
          <p:nvPr>
            <p:ph type="subTitle" idx="4294967295"/>
          </p:nvPr>
        </p:nvSpPr>
        <p:spPr>
          <a:xfrm>
            <a:off x="719138" y="3573463"/>
            <a:ext cx="8424862" cy="2879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Jenis lampu		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Spesifikasi lampu	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Jumlah lampu per armatur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Jumlah armatur		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Banyaknya deretan	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Jumlah armatur per deret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Tinggi pemasangan		:</a:t>
            </a:r>
          </a:p>
          <a:p>
            <a:pPr algn="l" eaLnBrk="1" hangingPunct="1">
              <a:lnSpc>
                <a:spcPct val="80000"/>
              </a:lnSpc>
            </a:pPr>
            <a:r>
              <a:rPr lang="id-ID" sz="2000" smtClean="0"/>
              <a:t>Jarak pemasangan antar armatur:</a:t>
            </a:r>
          </a:p>
        </p:txBody>
      </p:sp>
    </p:spTree>
    <p:extLst>
      <p:ext uri="{BB962C8B-B14F-4D97-AF65-F5344CB8AC3E}">
        <p14:creationId xmlns:p14="http://schemas.microsoft.com/office/powerpoint/2010/main" val="3039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7372350" cy="1828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id-ID" sz="2400" smtClean="0"/>
              <a:t>Bila letak pemasangan armatur tidak teratur. Uraikan</a:t>
            </a:r>
          </a:p>
          <a:p>
            <a:pPr eaLnBrk="1" hangingPunct="1">
              <a:buFontTx/>
              <a:buNone/>
            </a:pPr>
            <a:r>
              <a:rPr lang="id-ID" sz="2400" smtClean="0"/>
              <a:t>Keadaan armatur : bersih/sedang/ kotor</a:t>
            </a:r>
          </a:p>
          <a:p>
            <a:pPr eaLnBrk="1" hangingPunct="1">
              <a:buFontTx/>
              <a:buNone/>
            </a:pPr>
            <a:r>
              <a:rPr lang="id-ID" sz="2400" smtClean="0"/>
              <a:t>Uraikan tentang pencahayaan lokal : .......................</a:t>
            </a:r>
          </a:p>
          <a:p>
            <a:pPr eaLnBrk="1" hangingPunct="1">
              <a:buFontTx/>
              <a:buNone/>
            </a:pPr>
            <a:endParaRPr lang="id-ID" sz="1600" smtClean="0"/>
          </a:p>
          <a:p>
            <a:pPr eaLnBrk="1" hangingPunct="1">
              <a:buFontTx/>
              <a:buNone/>
            </a:pPr>
            <a:r>
              <a:rPr lang="id-ID" sz="2400" smtClean="0"/>
              <a:t>Nilai Ambang Batas</a:t>
            </a:r>
          </a:p>
          <a:p>
            <a:pPr eaLnBrk="1" hangingPunct="1">
              <a:buFontTx/>
              <a:buNone/>
            </a:pPr>
            <a:r>
              <a:rPr lang="id-ID" sz="2400" smtClean="0"/>
              <a:t>Sesuai Dengan PMP No. 7 tahun 1964</a:t>
            </a:r>
            <a:r>
              <a:rPr lang="en-US" sz="1600" smtClean="0"/>
              <a:t>          </a:t>
            </a:r>
            <a:endParaRPr lang="id-ID" sz="16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7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248400" cy="808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Terima Kasih</a:t>
            </a:r>
          </a:p>
        </p:txBody>
      </p:sp>
      <p:pic>
        <p:nvPicPr>
          <p:cNvPr id="26627" name="Picture 12" descr="Spinning clover in middle of horseshoe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75" y="2495550"/>
            <a:ext cx="283845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1054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7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Pernahkah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Tingkat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para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terpaksa</a:t>
            </a:r>
            <a:r>
              <a:rPr lang="en-US" dirty="0"/>
              <a:t> </a:t>
            </a:r>
            <a:r>
              <a:rPr lang="en-US" dirty="0" err="1"/>
              <a:t>membungkuk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6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ILO yang </a:t>
            </a:r>
            <a:r>
              <a:rPr lang="en-US" dirty="0" err="1"/>
              <a:t>berjudul</a:t>
            </a:r>
            <a:r>
              <a:rPr lang="en-US" dirty="0"/>
              <a:t> </a:t>
            </a:r>
            <a:r>
              <a:rPr lang="en-US" i="1" dirty="0"/>
              <a:t>"Improving Working Condition and Productivity in the Garment Industry"</a:t>
            </a:r>
            <a:r>
              <a:rPr lang="en-US" dirty="0"/>
              <a:t>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(10%)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(30%).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6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?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agar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 smtClean="0"/>
              <a:t>?</a:t>
            </a:r>
          </a:p>
          <a:p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,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.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4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#1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Dilansir</a:t>
            </a:r>
            <a:r>
              <a:rPr lang="en-US" dirty="0" smtClean="0"/>
              <a:t> </a:t>
            </a:r>
            <a:r>
              <a:rPr lang="en-US" i="1" dirty="0" smtClean="0"/>
              <a:t>ilo.org</a:t>
            </a:r>
            <a:r>
              <a:rPr lang="en-US" dirty="0" smtClean="0"/>
              <a:t>,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mengaku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lelah</a:t>
            </a:r>
            <a:r>
              <a:rPr lang="en-US" dirty="0" smtClean="0"/>
              <a:t>, </a:t>
            </a:r>
            <a:r>
              <a:rPr lang="en-US" dirty="0" err="1" smtClean="0"/>
              <a:t>kelelahan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i="1" dirty="0" smtClean="0"/>
              <a:t>fatigue</a:t>
            </a:r>
            <a:r>
              <a:rPr lang="en-US" dirty="0" smtClean="0"/>
              <a:t>),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stres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Di </a:t>
            </a:r>
            <a:r>
              <a:rPr lang="en-US" dirty="0" err="1" smtClean="0"/>
              <a:t>sisi</a:t>
            </a:r>
            <a:r>
              <a:rPr lang="en-US" dirty="0" smtClean="0"/>
              <a:t> lain, </a:t>
            </a:r>
            <a:r>
              <a:rPr lang="en-US" dirty="0" err="1" smtClean="0"/>
              <a:t>penerangan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silau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. </a:t>
            </a:r>
          </a:p>
          <a:p>
            <a:r>
              <a:rPr lang="en-US" i="1" dirty="0" err="1"/>
              <a:t>Penerangan</a:t>
            </a:r>
            <a:r>
              <a:rPr lang="en-US" i="1" dirty="0"/>
              <a:t> yang </a:t>
            </a:r>
            <a:r>
              <a:rPr lang="en-US" i="1" dirty="0" err="1"/>
              <a:t>buruk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berpengaruh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kesehatan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keselamatan</a:t>
            </a:r>
            <a:r>
              <a:rPr lang="en-US" i="1" dirty="0"/>
              <a:t> </a:t>
            </a:r>
            <a:r>
              <a:rPr lang="en-US" i="1" dirty="0" err="1" smtClean="0"/>
              <a:t>pekerja</a:t>
            </a:r>
            <a:endParaRPr lang="en-US" dirty="0"/>
          </a:p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pahami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mengombinasikan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Sayangnya</a:t>
            </a:r>
            <a:r>
              <a:rPr lang="en-US" dirty="0"/>
              <a:t>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area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pula.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075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115</TotalTime>
  <Words>2108</Words>
  <Application>Microsoft Office PowerPoint</Application>
  <PresentationFormat>On-screen Show (4:3)</PresentationFormat>
  <Paragraphs>340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Book Antiqua</vt:lpstr>
      <vt:lpstr>Calibri</vt:lpstr>
      <vt:lpstr>Symbol</vt:lpstr>
      <vt:lpstr>Tahoma</vt:lpstr>
      <vt:lpstr>Times New Roman</vt:lpstr>
      <vt:lpstr>Tw Cen MT</vt:lpstr>
      <vt:lpstr>Verdana</vt:lpstr>
      <vt:lpstr>Verdana</vt:lpstr>
      <vt:lpstr>Thatch</vt:lpstr>
      <vt:lpstr>Penerangan di tempat kerja </vt:lpstr>
      <vt:lpstr>PowerPoint Presentation</vt:lpstr>
      <vt:lpstr>Intensitas penerangan yg kurang maupun berlebih dapat menyebabkan:</vt:lpstr>
      <vt:lpstr>Bagaimana Penerangan yang Baik Sesuai Standar? </vt:lpstr>
      <vt:lpstr>PowerPoint Presentation</vt:lpstr>
      <vt:lpstr>PowerPoint Presentation</vt:lpstr>
      <vt:lpstr>7 Poin Penting Tentang Penerangan di Tempat Kerja Sesuai Standar</vt:lpstr>
      <vt:lpstr>PowerPoint Presentation</vt:lpstr>
      <vt:lpstr>#1 Mengapa penerangan yang baik di tempat kerja sangat penting?</vt:lpstr>
      <vt:lpstr>PowerPoint Presentation</vt:lpstr>
      <vt:lpstr>#2 Siapa yang bertanggung jawab atas penerangan di tempat kerja? </vt:lpstr>
      <vt:lpstr>#3 Faktor apa saja yang memengaruhi penerangan di tempat kerja? </vt:lpstr>
      <vt:lpstr>PowerPoint Presentation</vt:lpstr>
      <vt:lpstr>PowerPoint Presentation</vt:lpstr>
      <vt:lpstr>PowerPoint Presentation</vt:lpstr>
      <vt:lpstr>#5 Apakah penerangan di tempat kerja memiliki Nilai Batas Ambang (NAB)? Tingkat penerangan seperti apa yang dianjurkan untuk setiap area kerja atau jenis kegiatan? </vt:lpstr>
      <vt:lpstr>PowerPoint Presentation</vt:lpstr>
      <vt:lpstr>#6 Apakah setiap perusahaan harus menyediakan penerangan darurat? </vt:lpstr>
      <vt:lpstr>PowerPoint Presentation</vt:lpstr>
      <vt:lpstr>#7 Tindakan apa yang harus dilakukan agar penerangan memenuhi persyaratan kesehatan dan keselamatan?</vt:lpstr>
      <vt:lpstr>PowerPoint Presentation</vt:lpstr>
      <vt:lpstr>PowerPoint Presentation</vt:lpstr>
      <vt:lpstr>PowerPoint Presentation</vt:lpstr>
      <vt:lpstr>Tabel Tingkat Penerangan atau NAB (Nilai Ambang Batas) di Masing-Masing Area Kerja</vt:lpstr>
      <vt:lpstr>Tabel Tingkat Penerangan atau NAB (Nilai Ambang Batas) di Masing-Masing Area Kerja</vt:lpstr>
      <vt:lpstr>Tabel Tingkat Penerangan atau NAB (Nilai Ambang Batas) di Masing-Masing Area Kerja</vt:lpstr>
      <vt:lpstr>Tabel Tingkat Penerangan atau NAB (Nilai Ambang Batas) di Masing-Masing Area Kerja</vt:lpstr>
      <vt:lpstr>Tabel Tingkat Penerangan atau NAB (Nilai Ambang Batas) di Masing-Masing Area Kerja</vt:lpstr>
      <vt:lpstr>Tabel Tingkat Penerangan atau NAB (Nilai Ambang Batas) di Masing-Masing Area Kerja</vt:lpstr>
      <vt:lpstr>Alat ukur</vt:lpstr>
      <vt:lpstr>Persyaratan pengukuran</vt:lpstr>
      <vt:lpstr>Tata cara </vt:lpstr>
      <vt:lpstr>Cara 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Penerangan di tempat kerja</dc:title>
  <dc:creator>Toshiba</dc:creator>
  <cp:lastModifiedBy>asus</cp:lastModifiedBy>
  <cp:revision>10</cp:revision>
  <dcterms:created xsi:type="dcterms:W3CDTF">2015-06-05T01:38:34Z</dcterms:created>
  <dcterms:modified xsi:type="dcterms:W3CDTF">2019-04-04T14:44:40Z</dcterms:modified>
</cp:coreProperties>
</file>