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6" r:id="rId3"/>
    <p:sldId id="257" r:id="rId4"/>
    <p:sldId id="258" r:id="rId5"/>
    <p:sldId id="263" r:id="rId6"/>
    <p:sldId id="260" r:id="rId7"/>
    <p:sldId id="267" r:id="rId8"/>
    <p:sldId id="262" r:id="rId9"/>
    <p:sldId id="259" r:id="rId10"/>
    <p:sldId id="261" r:id="rId11"/>
    <p:sldId id="264" r:id="rId12"/>
    <p:sldId id="265"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1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11/13/2019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11/13/2019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11/13/2019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874059"/>
            <a:ext cx="7766936" cy="3176777"/>
          </a:xfrm>
        </p:spPr>
        <p:txBody>
          <a:bodyPr>
            <a:scene3d>
              <a:camera prst="orthographicFront"/>
              <a:lightRig rig="harsh" dir="t"/>
            </a:scene3d>
            <a:sp3d extrusionH="57150" prstMaterial="matte">
              <a:bevelT w="63500" h="12700" prst="angle"/>
              <a:contourClr>
                <a:schemeClr val="bg1">
                  <a:lumMod val="65000"/>
                </a:schemeClr>
              </a:contourClr>
            </a:sp3d>
          </a:bodyPr>
          <a:lstStyle/>
          <a:p>
            <a:r>
              <a:rPr lang="id-ID" sz="8800" b="1" dirty="0" smtClean="0">
                <a:ln/>
                <a:solidFill>
                  <a:schemeClr val="accent3"/>
                </a:solidFill>
                <a:latin typeface="Aharoni" panose="02010803020104030203" pitchFamily="2" charset="-79"/>
                <a:cs typeface="Aharoni" panose="02010803020104030203" pitchFamily="2" charset="-79"/>
              </a:rPr>
              <a:t>TEORI SISTEM DUNIA</a:t>
            </a:r>
            <a:endParaRPr lang="id-ID" sz="8800" b="1" dirty="0">
              <a:ln/>
              <a:solidFill>
                <a:schemeClr val="accent3"/>
              </a:solidFill>
              <a:latin typeface="Aharoni" panose="02010803020104030203" pitchFamily="2" charset="-79"/>
              <a:cs typeface="Aharoni" panose="02010803020104030203" pitchFamily="2" charset="-79"/>
            </a:endParaRPr>
          </a:p>
        </p:txBody>
      </p:sp>
      <p:sp>
        <p:nvSpPr>
          <p:cNvPr id="3" name="Subtitle 2"/>
          <p:cNvSpPr>
            <a:spLocks noGrp="1"/>
          </p:cNvSpPr>
          <p:nvPr>
            <p:ph type="subTitle" idx="1"/>
          </p:nvPr>
        </p:nvSpPr>
        <p:spPr/>
        <p:txBody>
          <a:bodyPr/>
          <a:lstStyle/>
          <a:p>
            <a:endParaRPr lang="id-ID" dirty="0"/>
          </a:p>
        </p:txBody>
      </p:sp>
    </p:spTree>
    <p:extLst>
      <p:ext uri="{BB962C8B-B14F-4D97-AF65-F5344CB8AC3E}">
        <p14:creationId xmlns:p14="http://schemas.microsoft.com/office/powerpoint/2010/main" val="28508572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34788"/>
            <a:ext cx="8596668" cy="708212"/>
          </a:xfrm>
        </p:spPr>
        <p:txBody>
          <a:bodyPr/>
          <a:lstStyle/>
          <a:p>
            <a:r>
              <a:rPr lang="id-ID" dirty="0" smtClean="0"/>
              <a:t>Lanjutan . . .</a:t>
            </a:r>
            <a:endParaRPr lang="id-ID" dirty="0"/>
          </a:p>
        </p:txBody>
      </p:sp>
      <p:sp>
        <p:nvSpPr>
          <p:cNvPr id="3" name="Content Placeholder 2"/>
          <p:cNvSpPr>
            <a:spLocks noGrp="1"/>
          </p:cNvSpPr>
          <p:nvPr>
            <p:ph idx="1"/>
          </p:nvPr>
        </p:nvSpPr>
        <p:spPr>
          <a:xfrm>
            <a:off x="161365" y="1264024"/>
            <a:ext cx="11483788" cy="5284693"/>
          </a:xfrm>
        </p:spPr>
        <p:txBody>
          <a:bodyPr>
            <a:normAutofit/>
          </a:bodyPr>
          <a:lstStyle/>
          <a:p>
            <a:r>
              <a:rPr lang="id-ID" sz="2800" b="1" dirty="0" smtClean="0"/>
              <a:t>Memandirikan negara</a:t>
            </a:r>
          </a:p>
          <a:p>
            <a:pPr marL="0" indent="268288">
              <a:buNone/>
            </a:pPr>
            <a:r>
              <a:rPr lang="id-ID" sz="2400" dirty="0" smtClean="0"/>
              <a:t>Berusaha melepas ketergantungan dengan negara pusat</a:t>
            </a:r>
            <a:endParaRPr lang="id-ID" sz="2400" dirty="0"/>
          </a:p>
        </p:txBody>
      </p:sp>
    </p:spTree>
    <p:extLst>
      <p:ext uri="{BB962C8B-B14F-4D97-AF65-F5344CB8AC3E}">
        <p14:creationId xmlns:p14="http://schemas.microsoft.com/office/powerpoint/2010/main" val="18423417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95835"/>
            <a:ext cx="11317442" cy="1075765"/>
          </a:xfrm>
        </p:spPr>
        <p:txBody>
          <a:bodyPr>
            <a:normAutofit fontScale="90000"/>
          </a:bodyPr>
          <a:lstStyle/>
          <a:p>
            <a:r>
              <a:rPr lang="id-ID" dirty="0" smtClean="0">
                <a:solidFill>
                  <a:schemeClr val="tx1"/>
                </a:solidFill>
                <a:latin typeface="Aharoni" panose="02010803020104030203" pitchFamily="2" charset="-79"/>
                <a:cs typeface="Aharoni" panose="02010803020104030203" pitchFamily="2" charset="-79"/>
              </a:rPr>
              <a:t>Perbandingan teori ketergantungan &amp; teori sistem dunia</a:t>
            </a:r>
            <a:endParaRPr lang="id-ID" dirty="0">
              <a:solidFill>
                <a:schemeClr val="tx1"/>
              </a:solidFill>
              <a:latin typeface="Aharoni" panose="02010803020104030203" pitchFamily="2" charset="-79"/>
              <a:cs typeface="Aharoni" panose="02010803020104030203" pitchFamily="2" charset="-79"/>
            </a:endParaRPr>
          </a:p>
        </p:txBody>
      </p:sp>
      <p:graphicFrame>
        <p:nvGraphicFramePr>
          <p:cNvPr id="4" name="Table 3"/>
          <p:cNvGraphicFramePr>
            <a:graphicFrameLocks noGrp="1"/>
          </p:cNvGraphicFramePr>
          <p:nvPr>
            <p:extLst>
              <p:ext uri="{D42A27DB-BD31-4B8C-83A1-F6EECF244321}">
                <p14:modId xmlns:p14="http://schemas.microsoft.com/office/powerpoint/2010/main" val="862163166"/>
              </p:ext>
            </p:extLst>
          </p:nvPr>
        </p:nvGraphicFramePr>
        <p:xfrm>
          <a:off x="376518" y="1096184"/>
          <a:ext cx="11080377" cy="5506322"/>
        </p:xfrm>
        <a:graphic>
          <a:graphicData uri="http://schemas.openxmlformats.org/drawingml/2006/table">
            <a:tbl>
              <a:tblPr firstRow="1" bandRow="1">
                <a:tableStyleId>{5C22544A-7EE6-4342-B048-85BDC9FD1C3A}</a:tableStyleId>
              </a:tblPr>
              <a:tblGrid>
                <a:gridCol w="3693459"/>
                <a:gridCol w="3693459"/>
                <a:gridCol w="3693459"/>
              </a:tblGrid>
              <a:tr h="464159">
                <a:tc>
                  <a:txBody>
                    <a:bodyPr/>
                    <a:lstStyle/>
                    <a:p>
                      <a:pPr algn="ctr"/>
                      <a:r>
                        <a:rPr lang="id-ID" dirty="0" smtClean="0"/>
                        <a:t>Elemen</a:t>
                      </a:r>
                      <a:r>
                        <a:rPr lang="id-ID" baseline="0" dirty="0" smtClean="0"/>
                        <a:t> perbandingan</a:t>
                      </a:r>
                      <a:endParaRPr lang="id-ID" dirty="0"/>
                    </a:p>
                  </a:txBody>
                  <a:tcPr/>
                </a:tc>
                <a:tc>
                  <a:txBody>
                    <a:bodyPr/>
                    <a:lstStyle/>
                    <a:p>
                      <a:pPr algn="ctr"/>
                      <a:r>
                        <a:rPr lang="id-ID" dirty="0" smtClean="0"/>
                        <a:t>Teori ketergantungan </a:t>
                      </a:r>
                      <a:endParaRPr lang="id-ID" dirty="0"/>
                    </a:p>
                  </a:txBody>
                  <a:tcPr/>
                </a:tc>
                <a:tc>
                  <a:txBody>
                    <a:bodyPr/>
                    <a:lstStyle/>
                    <a:p>
                      <a:pPr algn="ctr"/>
                      <a:r>
                        <a:rPr lang="id-ID" dirty="0" smtClean="0"/>
                        <a:t>Teori</a:t>
                      </a:r>
                      <a:r>
                        <a:rPr lang="id-ID" baseline="0" dirty="0" smtClean="0"/>
                        <a:t> sistem dunia</a:t>
                      </a:r>
                      <a:endParaRPr lang="id-ID" dirty="0"/>
                    </a:p>
                  </a:txBody>
                  <a:tcPr/>
                </a:tc>
              </a:tr>
              <a:tr h="464159">
                <a:tc>
                  <a:txBody>
                    <a:bodyPr/>
                    <a:lstStyle/>
                    <a:p>
                      <a:r>
                        <a:rPr lang="id-ID" dirty="0" smtClean="0"/>
                        <a:t>Unit analisis</a:t>
                      </a:r>
                      <a:endParaRPr lang="id-ID" dirty="0"/>
                    </a:p>
                  </a:txBody>
                  <a:tcPr/>
                </a:tc>
                <a:tc>
                  <a:txBody>
                    <a:bodyPr/>
                    <a:lstStyle/>
                    <a:p>
                      <a:r>
                        <a:rPr lang="id-ID" dirty="0" smtClean="0"/>
                        <a:t>Negara-bangsa</a:t>
                      </a:r>
                      <a:endParaRPr lang="id-ID" dirty="0"/>
                    </a:p>
                  </a:txBody>
                  <a:tcPr/>
                </a:tc>
                <a:tc>
                  <a:txBody>
                    <a:bodyPr/>
                    <a:lstStyle/>
                    <a:p>
                      <a:r>
                        <a:rPr lang="id-ID" dirty="0" smtClean="0"/>
                        <a:t>Sistem dunia</a:t>
                      </a:r>
                      <a:endParaRPr lang="id-ID" dirty="0"/>
                    </a:p>
                  </a:txBody>
                  <a:tcPr/>
                </a:tc>
              </a:tr>
              <a:tr h="1487851">
                <a:tc>
                  <a:txBody>
                    <a:bodyPr/>
                    <a:lstStyle/>
                    <a:p>
                      <a:r>
                        <a:rPr lang="id-ID" dirty="0" smtClean="0"/>
                        <a:t>Metode kajian</a:t>
                      </a:r>
                      <a:endParaRPr lang="id-ID" dirty="0"/>
                    </a:p>
                  </a:txBody>
                  <a:tcPr/>
                </a:tc>
                <a:tc>
                  <a:txBody>
                    <a:bodyPr/>
                    <a:lstStyle/>
                    <a:p>
                      <a:r>
                        <a:rPr lang="id-ID" dirty="0" smtClean="0"/>
                        <a:t>Historis stuktural</a:t>
                      </a:r>
                      <a:r>
                        <a:rPr lang="id-ID" baseline="0" dirty="0" smtClean="0"/>
                        <a:t> : masa jaya dan surut negara bangsa</a:t>
                      </a:r>
                      <a:endParaRPr lang="id-ID" dirty="0"/>
                    </a:p>
                  </a:txBody>
                  <a:tcPr/>
                </a:tc>
                <a:tc>
                  <a:txBody>
                    <a:bodyPr/>
                    <a:lstStyle/>
                    <a:p>
                      <a:r>
                        <a:rPr lang="id-ID" dirty="0" smtClean="0"/>
                        <a:t>Dinamika sejarah sistem dunia : kecenderungan sekuler</a:t>
                      </a:r>
                      <a:r>
                        <a:rPr lang="id-ID" baseline="0" dirty="0" smtClean="0"/>
                        <a:t> dan irama perputaran  (siklus)</a:t>
                      </a:r>
                      <a:endParaRPr lang="id-ID" dirty="0"/>
                    </a:p>
                  </a:txBody>
                  <a:tcPr/>
                </a:tc>
              </a:tr>
              <a:tr h="801151">
                <a:tc>
                  <a:txBody>
                    <a:bodyPr/>
                    <a:lstStyle/>
                    <a:p>
                      <a:r>
                        <a:rPr lang="id-ID" dirty="0" smtClean="0"/>
                        <a:t>Struktur teori</a:t>
                      </a:r>
                      <a:endParaRPr lang="id-ID" dirty="0"/>
                    </a:p>
                  </a:txBody>
                  <a:tcPr/>
                </a:tc>
                <a:tc>
                  <a:txBody>
                    <a:bodyPr/>
                    <a:lstStyle/>
                    <a:p>
                      <a:r>
                        <a:rPr lang="id-ID" dirty="0" smtClean="0"/>
                        <a:t>Dwi kutub : sentral dan</a:t>
                      </a:r>
                      <a:r>
                        <a:rPr lang="id-ID" baseline="0" dirty="0" smtClean="0"/>
                        <a:t> pinggiran</a:t>
                      </a:r>
                      <a:endParaRPr lang="id-ID" dirty="0"/>
                    </a:p>
                  </a:txBody>
                  <a:tcPr/>
                </a:tc>
                <a:tc>
                  <a:txBody>
                    <a:bodyPr/>
                    <a:lstStyle/>
                    <a:p>
                      <a:r>
                        <a:rPr lang="id-ID" dirty="0" smtClean="0"/>
                        <a:t>Tri kutub : sentral,</a:t>
                      </a:r>
                      <a:r>
                        <a:rPr lang="id-ID" baseline="0" dirty="0" smtClean="0"/>
                        <a:t> semi pinggiran, dan pinggiran</a:t>
                      </a:r>
                      <a:endParaRPr lang="id-ID" dirty="0"/>
                    </a:p>
                  </a:txBody>
                  <a:tcPr/>
                </a:tc>
              </a:tr>
              <a:tr h="1144501">
                <a:tc>
                  <a:txBody>
                    <a:bodyPr/>
                    <a:lstStyle/>
                    <a:p>
                      <a:r>
                        <a:rPr lang="id-ID" dirty="0" smtClean="0"/>
                        <a:t>Arah pembangunan</a:t>
                      </a:r>
                      <a:endParaRPr lang="id-ID" dirty="0"/>
                    </a:p>
                  </a:txBody>
                  <a:tcPr/>
                </a:tc>
                <a:tc>
                  <a:txBody>
                    <a:bodyPr/>
                    <a:lstStyle/>
                    <a:p>
                      <a:r>
                        <a:rPr lang="id-ID" dirty="0" smtClean="0"/>
                        <a:t>Deterministik ketergantungan selalu merugikan </a:t>
                      </a:r>
                      <a:endParaRPr lang="id-ID" dirty="0"/>
                    </a:p>
                  </a:txBody>
                  <a:tcPr/>
                </a:tc>
                <a:tc>
                  <a:txBody>
                    <a:bodyPr/>
                    <a:lstStyle/>
                    <a:p>
                      <a:r>
                        <a:rPr lang="id-ID" dirty="0" smtClean="0"/>
                        <a:t>Kemungkinan</a:t>
                      </a:r>
                      <a:r>
                        <a:rPr lang="id-ID" baseline="0" dirty="0" smtClean="0"/>
                        <a:t> mobilitas naik dan turun</a:t>
                      </a:r>
                      <a:endParaRPr lang="id-ID" dirty="0"/>
                    </a:p>
                  </a:txBody>
                  <a:tcPr/>
                </a:tc>
              </a:tr>
              <a:tr h="1144501">
                <a:tc>
                  <a:txBody>
                    <a:bodyPr/>
                    <a:lstStyle/>
                    <a:p>
                      <a:r>
                        <a:rPr lang="id-ID" dirty="0" smtClean="0"/>
                        <a:t>Arena kajian</a:t>
                      </a:r>
                      <a:endParaRPr lang="id-ID" dirty="0"/>
                    </a:p>
                  </a:txBody>
                  <a:tcPr/>
                </a:tc>
                <a:tc>
                  <a:txBody>
                    <a:bodyPr/>
                    <a:lstStyle/>
                    <a:p>
                      <a:r>
                        <a:rPr lang="id-ID" dirty="0" smtClean="0"/>
                        <a:t>Negara pinggiran</a:t>
                      </a:r>
                      <a:endParaRPr lang="id-ID" dirty="0"/>
                    </a:p>
                  </a:txBody>
                  <a:tcPr/>
                </a:tc>
                <a:tc>
                  <a:txBody>
                    <a:bodyPr/>
                    <a:lstStyle/>
                    <a:p>
                      <a:r>
                        <a:rPr lang="id-ID" dirty="0" smtClean="0"/>
                        <a:t>Negara pinggiran, semi pinggiran, sentral,</a:t>
                      </a:r>
                      <a:r>
                        <a:rPr lang="id-ID" baseline="0" dirty="0" smtClean="0"/>
                        <a:t> dan sistem ekonomi dunia</a:t>
                      </a:r>
                      <a:endParaRPr lang="id-ID" dirty="0"/>
                    </a:p>
                  </a:txBody>
                  <a:tcPr/>
                </a:tc>
              </a:tr>
            </a:tbl>
          </a:graphicData>
        </a:graphic>
      </p:graphicFrame>
    </p:spTree>
    <p:extLst>
      <p:ext uri="{BB962C8B-B14F-4D97-AF65-F5344CB8AC3E}">
        <p14:creationId xmlns:p14="http://schemas.microsoft.com/office/powerpoint/2010/main" val="29633602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KRITIK</a:t>
            </a:r>
            <a:endParaRPr lang="id-ID" dirty="0"/>
          </a:p>
        </p:txBody>
      </p:sp>
      <p:sp>
        <p:nvSpPr>
          <p:cNvPr id="3" name="Content Placeholder 2"/>
          <p:cNvSpPr>
            <a:spLocks noGrp="1"/>
          </p:cNvSpPr>
          <p:nvPr>
            <p:ph idx="1"/>
          </p:nvPr>
        </p:nvSpPr>
        <p:spPr>
          <a:xfrm>
            <a:off x="677334" y="1694329"/>
            <a:ext cx="8596668" cy="4347033"/>
          </a:xfrm>
        </p:spPr>
        <p:txBody>
          <a:bodyPr>
            <a:normAutofit/>
          </a:bodyPr>
          <a:lstStyle/>
          <a:p>
            <a:r>
              <a:rPr lang="id-ID" sz="2400" dirty="0" smtClean="0"/>
              <a:t>Terlalu memberikan perhatian pada aspek ekonomi</a:t>
            </a:r>
          </a:p>
          <a:p>
            <a:r>
              <a:rPr lang="id-ID" sz="2400" dirty="0" smtClean="0"/>
              <a:t>Sistem dunia tidak cukup ketika digunakan pada budaya global yg mempunyai sistem dunia terpisah</a:t>
            </a:r>
          </a:p>
          <a:p>
            <a:r>
              <a:rPr lang="id-ID" sz="2400" dirty="0" smtClean="0"/>
              <a:t>Terlalu luas sehingga tidak efektif dalam menganalisis dinamika lokal. Mengesampingkan aktivitas, inisiatif masyarakat lokal</a:t>
            </a:r>
            <a:endParaRPr lang="id-ID" sz="2400" dirty="0"/>
          </a:p>
        </p:txBody>
      </p:sp>
    </p:spTree>
    <p:extLst>
      <p:ext uri="{BB962C8B-B14F-4D97-AF65-F5344CB8AC3E}">
        <p14:creationId xmlns:p14="http://schemas.microsoft.com/office/powerpoint/2010/main" val="37973285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normAutofit/>
          </a:bodyPr>
          <a:lstStyle/>
          <a:p>
            <a:r>
              <a:rPr lang="id-ID" sz="2800" dirty="0"/>
              <a:t>Dunia adalah sebuah sistem kapitalis yg mencakup seluruh negara di dunia </a:t>
            </a:r>
            <a:r>
              <a:rPr lang="id-ID" sz="2800" dirty="0" smtClean="0"/>
              <a:t>tanpa </a:t>
            </a:r>
            <a:r>
              <a:rPr lang="id-ID" sz="2800" dirty="0"/>
              <a:t>kecuali</a:t>
            </a:r>
          </a:p>
          <a:p>
            <a:r>
              <a:rPr lang="id-ID" sz="2800" dirty="0" smtClean="0"/>
              <a:t>Tidak ada satu negara pun yg dapat melepaskan diri dari ekonomi kapitalis, termasuk negara2 sosialis</a:t>
            </a:r>
            <a:endParaRPr lang="id-ID" sz="2800" dirty="0"/>
          </a:p>
        </p:txBody>
      </p:sp>
    </p:spTree>
    <p:extLst>
      <p:ext uri="{BB962C8B-B14F-4D97-AF65-F5344CB8AC3E}">
        <p14:creationId xmlns:p14="http://schemas.microsoft.com/office/powerpoint/2010/main" val="40658103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2181" y="165847"/>
            <a:ext cx="10443384" cy="654424"/>
          </a:xfrm>
        </p:spPr>
        <p:txBody>
          <a:bodyPr>
            <a:normAutofit/>
          </a:bodyPr>
          <a:lstStyle/>
          <a:p>
            <a:r>
              <a:rPr lang="id-ID" sz="3200" dirty="0" smtClean="0">
                <a:latin typeface="Aharoni" panose="02010803020104030203" pitchFamily="2" charset="-79"/>
                <a:cs typeface="Aharoni" panose="02010803020104030203" pitchFamily="2" charset="-79"/>
              </a:rPr>
              <a:t>Immanuel Wallerstein</a:t>
            </a:r>
            <a:endParaRPr lang="id-ID" sz="3200"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295835" y="712694"/>
            <a:ext cx="11591365" cy="5876365"/>
          </a:xfrm>
        </p:spPr>
        <p:txBody>
          <a:bodyPr>
            <a:noAutofit/>
          </a:bodyPr>
          <a:lstStyle/>
          <a:p>
            <a:r>
              <a:rPr lang="id-ID" sz="2000" dirty="0" smtClean="0"/>
              <a:t>Kritik terhadap teori ketergantungan, yaitu tidak bisa menjelaskan pembangunan di dunia ketiga, yg bisa dijelaskan hanya gejala terjadinya keterbelakangan</a:t>
            </a:r>
          </a:p>
          <a:p>
            <a:r>
              <a:rPr lang="id-ID" sz="2000" dirty="0" smtClean="0"/>
              <a:t>Dulu, dunia dikuasai oleh sistem-sistem kecil (sistem mini) dalam bentuk kerajaan atau betuk pemerintahan lainnya</a:t>
            </a:r>
          </a:p>
          <a:p>
            <a:r>
              <a:rPr lang="id-ID" sz="2000" dirty="0" smtClean="0"/>
              <a:t>Masing-masing sistem  mini tidak saling berhubungan atau dunia terdiri dari banyak sistem mini yang terpisah</a:t>
            </a:r>
          </a:p>
          <a:p>
            <a:r>
              <a:rPr lang="id-ID" sz="2000" dirty="0" smtClean="0"/>
              <a:t>Kemudian, terjadi penaklukan secara militer maupun sukarela bergabung, muncul yang disebut “KERAJAAN DUNIA” (world empire)</a:t>
            </a:r>
          </a:p>
          <a:p>
            <a:r>
              <a:rPr lang="id-ID" sz="2000" dirty="0" smtClean="0"/>
              <a:t>Karena besar dan luas, daerah taklukan jauh dari pusat kekuasaan dan banyak yg membebaskan diri</a:t>
            </a:r>
          </a:p>
          <a:p>
            <a:r>
              <a:rPr lang="id-ID" sz="2000" dirty="0" smtClean="0"/>
              <a:t>Dalam perkembangannya, muncul “SISTEM PEREKONOMIAN DUNIA YG MENYATU”</a:t>
            </a:r>
          </a:p>
          <a:p>
            <a:r>
              <a:rPr lang="id-ID" sz="2000" dirty="0" smtClean="0"/>
              <a:t>SISTEM DUNIA merupakan kekuatan yang mengerakkan negara-negara di dunia (sistem ekonomi)</a:t>
            </a:r>
          </a:p>
          <a:p>
            <a:r>
              <a:rPr lang="id-ID" sz="2000" dirty="0" smtClean="0"/>
              <a:t>Sistem dunia tidak harus menguasai seluruh dunia atau harus ada kekuasaan pusat, negara2 dapat berdiri sendiri dengan pembagian kerja tertentu satu dengan yang lain dan dapat berkerjasama</a:t>
            </a:r>
            <a:endParaRPr lang="id-ID" sz="2000" dirty="0"/>
          </a:p>
        </p:txBody>
      </p:sp>
    </p:spTree>
    <p:extLst>
      <p:ext uri="{BB962C8B-B14F-4D97-AF65-F5344CB8AC3E}">
        <p14:creationId xmlns:p14="http://schemas.microsoft.com/office/powerpoint/2010/main" val="28150963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246529"/>
            <a:ext cx="8596668" cy="936812"/>
          </a:xfrm>
        </p:spPr>
        <p:txBody>
          <a:bodyPr>
            <a:normAutofit/>
          </a:bodyPr>
          <a:lstStyle/>
          <a:p>
            <a:r>
              <a:rPr lang="id-ID" sz="4000" dirty="0" smtClean="0">
                <a:latin typeface="Aharoni" panose="02010803020104030203" pitchFamily="2" charset="-79"/>
                <a:cs typeface="Aharoni" panose="02010803020104030203" pitchFamily="2" charset="-79"/>
              </a:rPr>
              <a:t>Pengklasifikasian negara2</a:t>
            </a:r>
            <a:endParaRPr lang="id-ID" sz="4000"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677333" y="1371600"/>
            <a:ext cx="11048501" cy="5150224"/>
          </a:xfrm>
        </p:spPr>
        <p:txBody>
          <a:bodyPr>
            <a:normAutofit/>
          </a:bodyPr>
          <a:lstStyle/>
          <a:p>
            <a:r>
              <a:rPr lang="id-ID" sz="2800" dirty="0" smtClean="0"/>
              <a:t>Negara pusat, negara kapitalis dominan yang mengeksploitasi negara pinggiran (periferi) dalam hal tenaga kerja dan bahan2 mentah</a:t>
            </a:r>
          </a:p>
          <a:p>
            <a:r>
              <a:rPr lang="id-ID" sz="2800" dirty="0" smtClean="0"/>
              <a:t>Negara semi pinggiran, mrp negara inti yg mengalami penurunan atau negara periferi yg berusaha meningkatkan posisi dalam sistem ekonomi dunia</a:t>
            </a:r>
          </a:p>
          <a:p>
            <a:r>
              <a:rPr lang="id-ID" sz="2800" dirty="0" smtClean="0"/>
              <a:t>Negara pinggiran, bergantung pada negara inti dalam hal modal, krn industri yg masih terbelakang, tidak memiliki pemerintah pusat yang kuat atau dikendalikan oleh negara-negara lain, bahan baku diekspor ke negara inti dan bergantung pada praktik yg koersif</a:t>
            </a:r>
            <a:endParaRPr lang="id-ID" sz="2800" dirty="0"/>
          </a:p>
        </p:txBody>
      </p:sp>
    </p:spTree>
    <p:extLst>
      <p:ext uri="{BB962C8B-B14F-4D97-AF65-F5344CB8AC3E}">
        <p14:creationId xmlns:p14="http://schemas.microsoft.com/office/powerpoint/2010/main" val="20506214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3887" y="219635"/>
            <a:ext cx="8596668" cy="573741"/>
          </a:xfrm>
        </p:spPr>
        <p:txBody>
          <a:bodyPr>
            <a:normAutofit fontScale="90000"/>
          </a:bodyPr>
          <a:lstStyle/>
          <a:p>
            <a:r>
              <a:rPr lang="id-ID" dirty="0" smtClean="0">
                <a:solidFill>
                  <a:schemeClr val="tx1"/>
                </a:solidFill>
                <a:latin typeface="Aharoni" panose="02010803020104030203" pitchFamily="2" charset="-79"/>
                <a:cs typeface="Aharoni" panose="02010803020104030203" pitchFamily="2" charset="-79"/>
              </a:rPr>
              <a:t>Model Tri Kutub</a:t>
            </a:r>
            <a:endParaRPr lang="id-ID" dirty="0">
              <a:solidFill>
                <a:schemeClr val="tx1"/>
              </a:solidFill>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309282" y="887507"/>
            <a:ext cx="11577918" cy="5755340"/>
          </a:xfrm>
        </p:spPr>
        <p:txBody>
          <a:bodyPr>
            <a:normAutofit fontScale="92500"/>
          </a:bodyPr>
          <a:lstStyle/>
          <a:p>
            <a:r>
              <a:rPr lang="id-ID" sz="2500" dirty="0" smtClean="0"/>
              <a:t>Dunia terlalu kompleks untuk dijelaskan dalam model dwi kutub, yaitu sentral (inti) dan pinggiran (periferi).</a:t>
            </a:r>
          </a:p>
          <a:p>
            <a:r>
              <a:rPr lang="id-ID" sz="2500" dirty="0" smtClean="0"/>
              <a:t>Banyak negera yang terletak di antara 2 posisi tsb yg tidak dapat dan tidak tepat untuk dikategorikan sebagai negara sentral maupun negara pinggiran</a:t>
            </a:r>
          </a:p>
          <a:p>
            <a:r>
              <a:rPr lang="id-ID" sz="2500" dirty="0" smtClean="0"/>
              <a:t>Pertama. Polarisari sistem dunia yg menjadi 2 kutub, dengan hanya sedikit yang memiliki status tinggi dan harus berhadapan dengan banyak status rendah, akan menyebabkan disintegrasi sistem dunia.</a:t>
            </a:r>
          </a:p>
          <a:p>
            <a:r>
              <a:rPr lang="id-ID" sz="2500" dirty="0" smtClean="0"/>
              <a:t>Kedua. Untuk membantu pembentukan iklim dan daerah ekonomis baru yang diperlukan para pemilik modal untuk memindahkan modal dari tempat yg sudah tidak efisien lagi ketempat baru yng sedang tumbuh. (Negara Semi Pinggiran)</a:t>
            </a:r>
          </a:p>
          <a:p>
            <a:r>
              <a:rPr lang="id-ID" sz="2500" dirty="0" smtClean="0"/>
              <a:t>Karakteristik negara semi pinggiran :</a:t>
            </a:r>
          </a:p>
          <a:p>
            <a:pPr lvl="1"/>
            <a:r>
              <a:rPr lang="id-ID" sz="2000" i="1" dirty="0" smtClean="0"/>
              <a:t>Memiliki posisi tawar menawar perdagangan yg berbeda dengan negara pinggiran</a:t>
            </a:r>
          </a:p>
          <a:p>
            <a:pPr lvl="1"/>
            <a:r>
              <a:rPr lang="id-ID" sz="2000" i="1" dirty="0" smtClean="0"/>
              <a:t>Memiliki kepentingan langsung untuk mengatur dan mengawasi pertumbuhan pasar dalam negeri</a:t>
            </a:r>
          </a:p>
        </p:txBody>
      </p:sp>
    </p:spTree>
    <p:extLst>
      <p:ext uri="{BB962C8B-B14F-4D97-AF65-F5344CB8AC3E}">
        <p14:creationId xmlns:p14="http://schemas.microsoft.com/office/powerpoint/2010/main" val="8710353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96471"/>
          </a:xfrm>
        </p:spPr>
        <p:txBody>
          <a:bodyPr/>
          <a:lstStyle/>
          <a:p>
            <a:r>
              <a:rPr lang="id-ID" dirty="0" smtClean="0">
                <a:solidFill>
                  <a:schemeClr val="tx1"/>
                </a:solidFill>
              </a:rPr>
              <a:t>Perkembangan pembangunan negara</a:t>
            </a:r>
            <a:endParaRPr lang="id-ID" dirty="0">
              <a:solidFill>
                <a:schemeClr val="tx1"/>
              </a:solidFill>
            </a:endParaRPr>
          </a:p>
        </p:txBody>
      </p:sp>
      <p:sp>
        <p:nvSpPr>
          <p:cNvPr id="3" name="Content Placeholder 2"/>
          <p:cNvSpPr>
            <a:spLocks noGrp="1"/>
          </p:cNvSpPr>
          <p:nvPr>
            <p:ph idx="1"/>
          </p:nvPr>
        </p:nvSpPr>
        <p:spPr>
          <a:xfrm>
            <a:off x="677333" y="1506071"/>
            <a:ext cx="10793007" cy="4921622"/>
          </a:xfrm>
        </p:spPr>
        <p:txBody>
          <a:bodyPr>
            <a:normAutofit/>
          </a:bodyPr>
          <a:lstStyle/>
          <a:p>
            <a:r>
              <a:rPr lang="id-ID" sz="2400" dirty="0" smtClean="0"/>
              <a:t>Setelah negara-negara Eropa hancur (Inggris, Belanda, Perancis), kini Amerika menjadi yang terkuat</a:t>
            </a:r>
          </a:p>
          <a:p>
            <a:r>
              <a:rPr lang="id-ID" sz="2400" dirty="0" smtClean="0"/>
              <a:t>Adanya krisis di negara sosialis. Perpecahan RRC dan Uni Soviet. Kegagalan revolusi kebudayaan, stagnasi ekonomi di negara-negara sosialis, dan mulainya negara sosialis menerima investasi modal asing yang kapitalistik. Fenomena yang menandai kegagalan revolusi Marxisme </a:t>
            </a:r>
          </a:p>
          <a:p>
            <a:r>
              <a:rPr lang="id-ID" sz="2400" dirty="0" smtClean="0"/>
              <a:t>Munculnya negara-negara industri baru, yaitu negara Asia Timur (Korsel, Taiwan, Singapura, Hongkong, Cina) merupakan contoh naiknya kelas negara pinggiran ke semi pinggiran dan mungkin akan menjadi pusat</a:t>
            </a:r>
          </a:p>
          <a:p>
            <a:r>
              <a:rPr lang="id-ID" sz="2400" dirty="0" smtClean="0"/>
              <a:t>Dll...</a:t>
            </a:r>
          </a:p>
          <a:p>
            <a:endParaRPr lang="id-ID" sz="2400" dirty="0"/>
          </a:p>
        </p:txBody>
      </p:sp>
    </p:spTree>
    <p:extLst>
      <p:ext uri="{BB962C8B-B14F-4D97-AF65-F5344CB8AC3E}">
        <p14:creationId xmlns:p14="http://schemas.microsoft.com/office/powerpoint/2010/main" val="17080123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00318"/>
            <a:ext cx="11008160" cy="909917"/>
          </a:xfrm>
        </p:spPr>
        <p:txBody>
          <a:bodyPr>
            <a:normAutofit/>
          </a:bodyPr>
          <a:lstStyle/>
          <a:p>
            <a:r>
              <a:rPr lang="id-ID" dirty="0" smtClean="0">
                <a:solidFill>
                  <a:schemeClr val="tx1"/>
                </a:solidFill>
                <a:latin typeface="Aharoni" panose="02010803020104030203" pitchFamily="2" charset="-79"/>
                <a:cs typeface="Aharoni" panose="02010803020104030203" pitchFamily="2" charset="-79"/>
              </a:rPr>
              <a:t>Tahap perkembangan ekonomi</a:t>
            </a:r>
            <a:endParaRPr lang="id-ID" dirty="0">
              <a:solidFill>
                <a:schemeClr val="tx1"/>
              </a:solidFill>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677334" y="1398493"/>
            <a:ext cx="11008160" cy="5069541"/>
          </a:xfrm>
        </p:spPr>
        <p:txBody>
          <a:bodyPr>
            <a:normAutofit/>
          </a:bodyPr>
          <a:lstStyle/>
          <a:p>
            <a:r>
              <a:rPr lang="id-ID" sz="2400" dirty="0" smtClean="0"/>
              <a:t>Tahap sistem mini. Unit-unit ekonomi relatif kecil dan hanya ditujukan untuk kebutuhan sendiri (subsisten) dengan pembagian kerja yg relatif kecil, serta berada dalam kerangka budaya tunggal</a:t>
            </a:r>
          </a:p>
          <a:p>
            <a:r>
              <a:rPr lang="id-ID" sz="2400" dirty="0" smtClean="0"/>
              <a:t>Tahap kekaisaran dunia. Kesatuan ekonomi jauh lebih besar dan menyeluruh, menggabungkan sejumlah besar sistem mini sebelumnya. Landasannya adalah ekonomi agraris. Pajak ketat dan wajib militer. Terlibat dalam peperangan dan penaklukan imperialis</a:t>
            </a:r>
          </a:p>
          <a:p>
            <a:r>
              <a:rPr lang="id-ID" sz="2400" dirty="0" smtClean="0"/>
              <a:t>Tahap ekonomi dunia. Kapitalisme sebagai sistem ekonomi dominan. Peran negara sebagai badan pengatur dan koordinasi aktivitas ekonomi mulai merosot dan digantikan oleh pasar. Fungsi negara menjaga kerangka aktivitas ekonomi, perdagangan bebas, dan hubungan perdagangan yang menguntungkan.</a:t>
            </a:r>
            <a:endParaRPr lang="id-ID" sz="2400" dirty="0"/>
          </a:p>
        </p:txBody>
      </p:sp>
    </p:spTree>
    <p:extLst>
      <p:ext uri="{BB962C8B-B14F-4D97-AF65-F5344CB8AC3E}">
        <p14:creationId xmlns:p14="http://schemas.microsoft.com/office/powerpoint/2010/main" val="32047098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29235"/>
          </a:xfrm>
        </p:spPr>
        <p:txBody>
          <a:bodyPr/>
          <a:lstStyle/>
          <a:p>
            <a:r>
              <a:rPr lang="id-ID" dirty="0" smtClean="0">
                <a:solidFill>
                  <a:schemeClr val="tx1"/>
                </a:solidFill>
                <a:latin typeface="Aharoni" panose="02010803020104030203" pitchFamily="2" charset="-79"/>
                <a:cs typeface="Aharoni" panose="02010803020104030203" pitchFamily="2" charset="-79"/>
              </a:rPr>
              <a:t>Naik-Turun Kelas</a:t>
            </a:r>
            <a:endParaRPr lang="id-ID" dirty="0">
              <a:solidFill>
                <a:schemeClr val="tx1"/>
              </a:solidFill>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677334" y="1721224"/>
            <a:ext cx="8596668" cy="4571999"/>
          </a:xfrm>
        </p:spPr>
        <p:txBody>
          <a:bodyPr/>
          <a:lstStyle/>
          <a:p>
            <a:r>
              <a:rPr lang="id-ID" sz="2400" dirty="0" smtClean="0"/>
              <a:t>Negara-negara bisa “naik atau turun kelas” (negara pusat ke semi pinggiran, pinggiran ke semi pinggiran, dan sebaliknya)</a:t>
            </a:r>
          </a:p>
          <a:p>
            <a:r>
              <a:rPr lang="id-ID" sz="2400" dirty="0" smtClean="0"/>
              <a:t>Naik turunnya kelas negara ditentukan oleh dinamika sistem dunia</a:t>
            </a:r>
          </a:p>
          <a:p>
            <a:r>
              <a:rPr lang="id-ID" sz="2400" dirty="0" smtClean="0"/>
              <a:t>Contoh</a:t>
            </a:r>
          </a:p>
          <a:p>
            <a:pPr lvl="1"/>
            <a:r>
              <a:rPr lang="id-ID" sz="2000" i="1" dirty="0" smtClean="0"/>
              <a:t>Sebelum PD II, negara2 Eropa ( Inggris, Belanda, Perancis) merupakan negara pusat yang dominan dalam sistem dunia</a:t>
            </a:r>
          </a:p>
          <a:p>
            <a:pPr lvl="1"/>
            <a:r>
              <a:rPr lang="id-ID" sz="2000" i="1" dirty="0" smtClean="0"/>
              <a:t>Setelah PD II, muncul AS </a:t>
            </a:r>
            <a:r>
              <a:rPr lang="id-ID" sz="2000" i="1" smtClean="0"/>
              <a:t>sebagai </a:t>
            </a:r>
            <a:r>
              <a:rPr lang="id-ID" sz="2000" i="1" smtClean="0"/>
              <a:t>negara </a:t>
            </a:r>
            <a:r>
              <a:rPr lang="id-ID" sz="2000" i="1" dirty="0" smtClean="0"/>
              <a:t>terkuat setelah negara-negara Eropa hancur </a:t>
            </a:r>
            <a:endParaRPr lang="id-ID" sz="2000" i="1" dirty="0"/>
          </a:p>
        </p:txBody>
      </p:sp>
    </p:spTree>
    <p:extLst>
      <p:ext uri="{BB962C8B-B14F-4D97-AF65-F5344CB8AC3E}">
        <p14:creationId xmlns:p14="http://schemas.microsoft.com/office/powerpoint/2010/main" val="33105673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273424"/>
            <a:ext cx="10819901" cy="667871"/>
          </a:xfrm>
        </p:spPr>
        <p:txBody>
          <a:bodyPr/>
          <a:lstStyle/>
          <a:p>
            <a:r>
              <a:rPr lang="id-ID" dirty="0" smtClean="0">
                <a:latin typeface="Aharoni" panose="02010803020104030203" pitchFamily="2" charset="-79"/>
                <a:cs typeface="Aharoni" panose="02010803020104030203" pitchFamily="2" charset="-79"/>
              </a:rPr>
              <a:t>Strategi proses kenaikan kelas</a:t>
            </a:r>
            <a:endParaRPr lang="id-ID"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389965" y="941295"/>
            <a:ext cx="11443447" cy="5714999"/>
          </a:xfrm>
        </p:spPr>
        <p:txBody>
          <a:bodyPr>
            <a:noAutofit/>
          </a:bodyPr>
          <a:lstStyle/>
          <a:p>
            <a:r>
              <a:rPr lang="id-ID" sz="2000" b="1" dirty="0" smtClean="0"/>
              <a:t>Dengan merebut kesempatan yang datang</a:t>
            </a:r>
          </a:p>
          <a:p>
            <a:pPr marL="444500" indent="-444500">
              <a:buNone/>
            </a:pPr>
            <a:r>
              <a:rPr lang="id-ID" sz="2000" dirty="0"/>
              <a:t>	</a:t>
            </a:r>
            <a:r>
              <a:rPr lang="id-ID" sz="2000" dirty="0" smtClean="0"/>
              <a:t>dilakukan dengan cara merebut kesempatan yang datang. Kondisi terjadinya ketidakseimbangan perdagangan negara pusat dan pinggiran, yang terjadi “ HARGA BARANG MENTAH SANGAT MURAH DAN HARGA BARANG INDUSTRI/ OLAHAN SANGAT MAHAL”, akibatnya “ NEGARA PINGGIRAN TIDAK BISA IMPOR BARANG INDUSTRI OLAHAN”. Tindakan yg harus dilakukan :</a:t>
            </a:r>
          </a:p>
          <a:p>
            <a:pPr marL="806450" indent="-442913">
              <a:buFont typeface="+mj-lt"/>
              <a:buAutoNum type="arabicPeriod"/>
            </a:pPr>
            <a:r>
              <a:rPr lang="id-ID" sz="2000" dirty="0" smtClean="0"/>
              <a:t>Industrialisasi di negara sendiri, sbg substitusi barang2 impor tersebut</a:t>
            </a:r>
          </a:p>
          <a:p>
            <a:pPr marL="806450" indent="-442913">
              <a:buFont typeface="+mj-lt"/>
              <a:buAutoNum type="arabicPeriod"/>
            </a:pPr>
            <a:r>
              <a:rPr lang="id-ID" sz="2000" dirty="0" smtClean="0"/>
              <a:t>Mengoptimalkan potensi dalam negeri dan pembatasan barang produksi</a:t>
            </a:r>
          </a:p>
          <a:p>
            <a:r>
              <a:rPr lang="id-ID" sz="2000" b="1" dirty="0" smtClean="0"/>
              <a:t>Melalui undangan</a:t>
            </a:r>
          </a:p>
          <a:p>
            <a:pPr marL="806450" indent="-442913">
              <a:buFont typeface="+mj-lt"/>
              <a:buAutoNum type="arabicPeriod"/>
            </a:pPr>
            <a:r>
              <a:rPr lang="id-ID" sz="2000" dirty="0" smtClean="0"/>
              <a:t>Keterbatasan SDM dan wilayah di pusat, maka pusat melakukan ekspansi perusahaan multinasional di negara lain</a:t>
            </a:r>
          </a:p>
          <a:p>
            <a:pPr marL="806450" indent="-442913">
              <a:buFont typeface="+mj-lt"/>
              <a:buAutoNum type="arabicPeriod"/>
            </a:pPr>
            <a:r>
              <a:rPr lang="id-ID" sz="2000" dirty="0" smtClean="0"/>
              <a:t>Membutuhkan mitra dari negara lain, termasuk dengan mendirikan perusahaan/ pabrik sebagai cabang, negara pinggiran akan menerima tawaran ini, dengan alasan 1) banyak perusahaan yang didirikan, sekalipun tetap milik negara luar, 2) SDM banyak yang tertampung menjadi tenaga kerja, 3) mendapatkan sebagian profit (negara pinggiran naik kelas menjadi </a:t>
            </a:r>
            <a:r>
              <a:rPr lang="id-ID" sz="2000" smtClean="0"/>
              <a:t>semi pinggiran)</a:t>
            </a:r>
            <a:endParaRPr lang="id-ID" sz="2000" dirty="0" smtClean="0"/>
          </a:p>
        </p:txBody>
      </p:sp>
    </p:spTree>
    <p:extLst>
      <p:ext uri="{BB962C8B-B14F-4D97-AF65-F5344CB8AC3E}">
        <p14:creationId xmlns:p14="http://schemas.microsoft.com/office/powerpoint/2010/main" val="1534465430"/>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282</TotalTime>
  <Words>820</Words>
  <Application>Microsoft Office PowerPoint</Application>
  <PresentationFormat>Widescreen</PresentationFormat>
  <Paragraphs>73</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Aharoni</vt:lpstr>
      <vt:lpstr>Arial</vt:lpstr>
      <vt:lpstr>Trebuchet MS</vt:lpstr>
      <vt:lpstr>Wingdings 3</vt:lpstr>
      <vt:lpstr>Facet</vt:lpstr>
      <vt:lpstr>TEORI SISTEM DUNIA</vt:lpstr>
      <vt:lpstr>PowerPoint Presentation</vt:lpstr>
      <vt:lpstr>Immanuel Wallerstein</vt:lpstr>
      <vt:lpstr>Pengklasifikasian negara2</vt:lpstr>
      <vt:lpstr>Model Tri Kutub</vt:lpstr>
      <vt:lpstr>Perkembangan pembangunan negara</vt:lpstr>
      <vt:lpstr>Tahap perkembangan ekonomi</vt:lpstr>
      <vt:lpstr>Naik-Turun Kelas</vt:lpstr>
      <vt:lpstr>Strategi proses kenaikan kelas</vt:lpstr>
      <vt:lpstr>Lanjutan . . .</vt:lpstr>
      <vt:lpstr>Perbandingan teori ketergantungan &amp; teori sistem dunia</vt:lpstr>
      <vt:lpstr>KRITIK</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TEORI SISTEM DUNIA</dc:title>
  <dc:creator>USER</dc:creator>
  <cp:lastModifiedBy>USER</cp:lastModifiedBy>
  <cp:revision>23</cp:revision>
  <dcterms:created xsi:type="dcterms:W3CDTF">2019-11-11T00:49:33Z</dcterms:created>
  <dcterms:modified xsi:type="dcterms:W3CDTF">2019-11-13T02:29:19Z</dcterms:modified>
</cp:coreProperties>
</file>