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45" r:id="rId3"/>
    <p:sldId id="342" r:id="rId4"/>
    <p:sldId id="343" r:id="rId5"/>
    <p:sldId id="346" r:id="rId6"/>
    <p:sldId id="347" r:id="rId7"/>
    <p:sldId id="348" r:id="rId8"/>
    <p:sldId id="349" r:id="rId9"/>
    <p:sldId id="350" r:id="rId10"/>
    <p:sldId id="351" r:id="rId11"/>
    <p:sldId id="352" r:id="rId12"/>
    <p:sldId id="353" r:id="rId13"/>
    <p:sldId id="354" r:id="rId14"/>
    <p:sldId id="355" r:id="rId15"/>
    <p:sldId id="344" r:id="rId16"/>
    <p:sldId id="357" r:id="rId17"/>
    <p:sldId id="358" r:id="rId18"/>
    <p:sldId id="356" r:id="rId19"/>
    <p:sldId id="359" r:id="rId20"/>
    <p:sldId id="361" r:id="rId21"/>
    <p:sldId id="362" r:id="rId22"/>
    <p:sldId id="363" r:id="rId23"/>
    <p:sldId id="364" r:id="rId24"/>
    <p:sldId id="365" r:id="rId25"/>
    <p:sldId id="366"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 id="385" r:id="rId41"/>
    <p:sldId id="386" r:id="rId42"/>
    <p:sldId id="388" r:id="rId43"/>
    <p:sldId id="389" r:id="rId44"/>
    <p:sldId id="390" r:id="rId45"/>
    <p:sldId id="391" r:id="rId46"/>
    <p:sldId id="392" r:id="rId47"/>
    <p:sldId id="393" r:id="rId48"/>
    <p:sldId id="394" r:id="rId49"/>
    <p:sldId id="396" r:id="rId50"/>
    <p:sldId id="395" r:id="rId51"/>
    <p:sldId id="397" r:id="rId52"/>
    <p:sldId id="398" r:id="rId53"/>
    <p:sldId id="400" r:id="rId54"/>
    <p:sldId id="399" r:id="rId55"/>
    <p:sldId id="401" r:id="rId56"/>
    <p:sldId id="402" r:id="rId57"/>
    <p:sldId id="403" r:id="rId58"/>
    <p:sldId id="404" r:id="rId59"/>
    <p:sldId id="405" r:id="rId60"/>
    <p:sldId id="406" r:id="rId61"/>
    <p:sldId id="40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15E1ADA-238D-4A35-ADE0-1CAEF1D575A5}" type="datetimeFigureOut">
              <a:rPr lang="en-US" smtClean="0"/>
              <a:pPr/>
              <a:t>9/24/2015</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E4D686B-A7D2-42C4-B8A1-8FC3B17C77E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E1ADA-238D-4A35-ADE0-1CAEF1D575A5}" type="datetimeFigureOut">
              <a:rPr lang="en-US" smtClean="0"/>
              <a:pPr/>
              <a:t>9/24/2015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D686B-A7D2-42C4-B8A1-8FC3B17C77E8}" type="slidenum">
              <a:rPr lang="en-US" smtClean="0"/>
              <a:pPr/>
              <a:t>‹#›</a:t>
            </a:fld>
            <a:endParaRPr lang="en-US" dirty="0"/>
          </a:p>
        </p:txBody>
      </p:sp>
    </p:spTree>
  </p:cSld>
  <p:clrMapOvr>
    <a:masterClrMapping/>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E1ADA-238D-4A35-ADE0-1CAEF1D575A5}" type="datetimeFigureOut">
              <a:rPr lang="en-US" smtClean="0"/>
              <a:pPr/>
              <a:t>9/24/2015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D686B-A7D2-42C4-B8A1-8FC3B17C77E8}" type="slidenum">
              <a:rPr lang="en-US" smtClean="0"/>
              <a:pPr/>
              <a:t>‹#›</a:t>
            </a:fld>
            <a:endParaRPr lang="en-US" dirty="0"/>
          </a:p>
        </p:txBody>
      </p:sp>
    </p:spTree>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15E1ADA-238D-4A35-ADE0-1CAEF1D575A5}" type="datetimeFigureOut">
              <a:rPr lang="en-US" smtClean="0"/>
              <a:pPr/>
              <a:t>9/24/2015</a:t>
            </a:fld>
            <a:endParaRPr lang="en-US" dirty="0"/>
          </a:p>
        </p:txBody>
      </p:sp>
      <p:sp>
        <p:nvSpPr>
          <p:cNvPr id="9" name="Slide Number Placeholder 8"/>
          <p:cNvSpPr>
            <a:spLocks noGrp="1"/>
          </p:cNvSpPr>
          <p:nvPr>
            <p:ph type="sldNum" sz="quarter" idx="15"/>
          </p:nvPr>
        </p:nvSpPr>
        <p:spPr/>
        <p:txBody>
          <a:bodyPr rtlCol="0"/>
          <a:lstStyle/>
          <a:p>
            <a:fld id="{1E4D686B-A7D2-42C4-B8A1-8FC3B17C77E8}"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15E1ADA-238D-4A35-ADE0-1CAEF1D575A5}" type="datetimeFigureOut">
              <a:rPr lang="en-US" smtClean="0"/>
              <a:pPr/>
              <a:t>9/24/2015</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1E4D686B-A7D2-42C4-B8A1-8FC3B17C77E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15E1ADA-238D-4A35-ADE0-1CAEF1D575A5}" type="datetimeFigureOut">
              <a:rPr lang="en-US" smtClean="0"/>
              <a:pPr/>
              <a:t>9/24/2015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4D686B-A7D2-42C4-B8A1-8FC3B17C77E8}"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15E1ADA-238D-4A35-ADE0-1CAEF1D575A5}" type="datetimeFigureOut">
              <a:rPr lang="en-US" smtClean="0"/>
              <a:pPr/>
              <a:t>9/24/2015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4D686B-A7D2-42C4-B8A1-8FC3B17C77E8}"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15E1ADA-238D-4A35-ADE0-1CAEF1D575A5}" type="datetimeFigureOut">
              <a:rPr lang="en-US" smtClean="0"/>
              <a:pPr/>
              <a:t>9/24/2015</a:t>
            </a:fld>
            <a:endParaRPr lang="en-US" dirty="0"/>
          </a:p>
        </p:txBody>
      </p:sp>
      <p:sp>
        <p:nvSpPr>
          <p:cNvPr id="7" name="Slide Number Placeholder 6"/>
          <p:cNvSpPr>
            <a:spLocks noGrp="1"/>
          </p:cNvSpPr>
          <p:nvPr>
            <p:ph type="sldNum" sz="quarter" idx="11"/>
          </p:nvPr>
        </p:nvSpPr>
        <p:spPr/>
        <p:txBody>
          <a:bodyPr rtlCol="0"/>
          <a:lstStyle/>
          <a:p>
            <a:fld id="{1E4D686B-A7D2-42C4-B8A1-8FC3B17C77E8}"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E1ADA-238D-4A35-ADE0-1CAEF1D575A5}" type="datetimeFigureOut">
              <a:rPr lang="en-US" smtClean="0"/>
              <a:pPr/>
              <a:t>9/24/2015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4D686B-A7D2-42C4-B8A1-8FC3B17C77E8}" type="slidenum">
              <a:rPr lang="en-US" smtClean="0"/>
              <a:pPr/>
              <a:t>‹#›</a:t>
            </a:fld>
            <a:endParaRPr lang="en-US" dirty="0"/>
          </a:p>
        </p:txBody>
      </p:sp>
    </p:spTree>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15E1ADA-238D-4A35-ADE0-1CAEF1D575A5}" type="datetimeFigureOut">
              <a:rPr lang="en-US" smtClean="0"/>
              <a:pPr/>
              <a:t>9/24/2015</a:t>
            </a:fld>
            <a:endParaRPr lang="en-US" dirty="0"/>
          </a:p>
        </p:txBody>
      </p:sp>
      <p:sp>
        <p:nvSpPr>
          <p:cNvPr id="22" name="Slide Number Placeholder 21"/>
          <p:cNvSpPr>
            <a:spLocks noGrp="1"/>
          </p:cNvSpPr>
          <p:nvPr>
            <p:ph type="sldNum" sz="quarter" idx="15"/>
          </p:nvPr>
        </p:nvSpPr>
        <p:spPr/>
        <p:txBody>
          <a:bodyPr rtlCol="0"/>
          <a:lstStyle/>
          <a:p>
            <a:fld id="{1E4D686B-A7D2-42C4-B8A1-8FC3B17C77E8}"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15E1ADA-238D-4A35-ADE0-1CAEF1D575A5}" type="datetimeFigureOut">
              <a:rPr lang="en-US" smtClean="0"/>
              <a:pPr/>
              <a:t>9/24/2015</a:t>
            </a:fld>
            <a:endParaRPr lang="en-US" dirty="0"/>
          </a:p>
        </p:txBody>
      </p:sp>
      <p:sp>
        <p:nvSpPr>
          <p:cNvPr id="18" name="Slide Number Placeholder 17"/>
          <p:cNvSpPr>
            <a:spLocks noGrp="1"/>
          </p:cNvSpPr>
          <p:nvPr>
            <p:ph type="sldNum" sz="quarter" idx="11"/>
          </p:nvPr>
        </p:nvSpPr>
        <p:spPr/>
        <p:txBody>
          <a:bodyPr rtlCol="0"/>
          <a:lstStyle/>
          <a:p>
            <a:fld id="{1E4D686B-A7D2-42C4-B8A1-8FC3B17C77E8}"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15E1ADA-238D-4A35-ADE0-1CAEF1D575A5}" type="datetimeFigureOut">
              <a:rPr lang="en-US" smtClean="0"/>
              <a:pPr/>
              <a:t>9/24/2015</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E4D686B-A7D2-42C4-B8A1-8FC3B17C77E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strips dir="ru"/>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910" y="1357298"/>
            <a:ext cx="8358246" cy="2571768"/>
          </a:xfrm>
        </p:spPr>
        <p:txBody>
          <a:bodyPr>
            <a:noAutofit/>
          </a:bodyPr>
          <a:lstStyle/>
          <a:p>
            <a:r>
              <a:rPr lang="en-US" sz="6400" dirty="0" smtClean="0">
                <a:solidFill>
                  <a:srgbClr val="C00000"/>
                </a:solidFill>
              </a:rPr>
              <a:t>Techniques of Scoring Students’ Learning</a:t>
            </a:r>
            <a:endParaRPr lang="en-US" sz="6400" dirty="0">
              <a:solidFill>
                <a:srgbClr val="C00000"/>
              </a:solidFill>
            </a:endParaRPr>
          </a:p>
        </p:txBody>
      </p:sp>
    </p:spTree>
  </p:cSld>
  <p:clrMapOvr>
    <a:masterClrMapping/>
  </p:clrMapOvr>
  <p:transition>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7467600" cy="714372"/>
          </a:xfrm>
        </p:spPr>
        <p:txBody>
          <a:bodyPr>
            <a:normAutofit/>
          </a:bodyPr>
          <a:lstStyle/>
          <a:p>
            <a:r>
              <a:rPr lang="en-US" sz="3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of scoring</a:t>
            </a:r>
            <a:endParaRPr lang="en-US" sz="36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
          </p:nvPr>
        </p:nvSpPr>
        <p:spPr>
          <a:xfrm>
            <a:off x="1176366" y="1357298"/>
            <a:ext cx="7467600" cy="5116654"/>
          </a:xfrm>
        </p:spPr>
        <p:txBody>
          <a:bodyPr/>
          <a:lstStyle/>
          <a:p>
            <a:pPr marL="0" indent="0">
              <a:buNone/>
            </a:pPr>
            <a:r>
              <a:rPr lang="id-ID" dirty="0" smtClean="0"/>
              <a:t>A multiple choice test consists of 40 items with four alternatives for every single items. Amir answered correctly 20 of 40 items, answered incorrectly 12 of 40 items and there were 8 items which were not answered by</a:t>
            </a:r>
            <a:r>
              <a:rPr lang="en-US" dirty="0" smtClean="0"/>
              <a:t> Amir</a:t>
            </a:r>
            <a:r>
              <a:rPr lang="id-ID" dirty="0" smtClean="0"/>
              <a:t>. </a:t>
            </a:r>
            <a:r>
              <a:rPr lang="en-US" dirty="0" smtClean="0"/>
              <a:t> </a:t>
            </a:r>
            <a:r>
              <a:rPr lang="id-ID" dirty="0" smtClean="0"/>
              <a:t>What’s score achieved by Amir?</a:t>
            </a:r>
            <a:endParaRPr lang="en-US" dirty="0" smtClean="0"/>
          </a:p>
          <a:p>
            <a:pPr marL="0" indent="0">
              <a:buNone/>
            </a:pPr>
            <a:endParaRPr lang="en-US" dirty="0" smtClean="0"/>
          </a:p>
          <a:p>
            <a:pPr marL="0" indent="0">
              <a:buNone/>
            </a:pPr>
            <a:endParaRPr lang="en-US" dirty="0"/>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355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42911" y="3924307"/>
            <a:ext cx="5086543" cy="790577"/>
          </a:xfrm>
          <a:prstGeom prst="rect">
            <a:avLst/>
          </a:prstGeom>
          <a:noFill/>
        </p:spPr>
      </p:pic>
      <p:sp>
        <p:nvSpPr>
          <p:cNvPr id="235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355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76858" y="5010164"/>
            <a:ext cx="723572" cy="446459"/>
          </a:xfrm>
          <a:prstGeom prst="rect">
            <a:avLst/>
          </a:prstGeom>
          <a:noFill/>
        </p:spPr>
      </p:pic>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41325" indent="-441325"/>
            <a:r>
              <a:rPr lang="en-US" sz="32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 Scoring with different item weights</a:t>
            </a:r>
            <a:endParaRPr lang="en-US" sz="32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
          </p:nvPr>
        </p:nvSpPr>
        <p:spPr>
          <a:xfrm>
            <a:off x="1000100" y="1600200"/>
            <a:ext cx="7467600" cy="5043510"/>
          </a:xfrm>
        </p:spPr>
        <p:txBody>
          <a:bodyPr>
            <a:normAutofit fontScale="92500"/>
          </a:bodyPr>
          <a:lstStyle/>
          <a:p>
            <a:r>
              <a:rPr lang="en-US" dirty="0" smtClean="0"/>
              <a:t>It refers to the process of providing score with a consideration to the different weights or points for each item group. </a:t>
            </a:r>
          </a:p>
          <a:p>
            <a:r>
              <a:rPr lang="en-US" dirty="0" smtClean="0"/>
              <a:t>The weight of items usually in accordance with the students’ cognitive levels (knowledge, comprehension, application, analysis, evaluation, creation).  </a:t>
            </a:r>
          </a:p>
          <a:p>
            <a:r>
              <a:rPr lang="en-US" dirty="0" smtClean="0"/>
              <a:t>The scoring formula: </a:t>
            </a:r>
          </a:p>
          <a:p>
            <a:endParaRPr lang="en-US" dirty="0" smtClean="0"/>
          </a:p>
          <a:p>
            <a:pPr>
              <a:buNone/>
            </a:pPr>
            <a:endParaRPr lang="en-US" dirty="0" smtClean="0"/>
          </a:p>
          <a:p>
            <a:pPr>
              <a:buNone/>
            </a:pPr>
            <a:r>
              <a:rPr lang="en-US" b="1" dirty="0" smtClean="0"/>
              <a:t>   B</a:t>
            </a:r>
            <a:r>
              <a:rPr lang="en-US" b="1" baseline="-25000" dirty="0" smtClean="0"/>
              <a:t>i </a:t>
            </a:r>
            <a:r>
              <a:rPr lang="en-US" dirty="0" smtClean="0"/>
              <a:t> : </a:t>
            </a:r>
            <a:r>
              <a:rPr lang="id-ID" dirty="0" smtClean="0"/>
              <a:t>The n</a:t>
            </a:r>
            <a:r>
              <a:rPr lang="en-US" dirty="0" smtClean="0"/>
              <a:t>umber of items answered correctly</a:t>
            </a:r>
          </a:p>
          <a:p>
            <a:pPr>
              <a:buNone/>
            </a:pPr>
            <a:r>
              <a:rPr lang="en-US" b="1" dirty="0" smtClean="0"/>
              <a:t>   b</a:t>
            </a:r>
            <a:r>
              <a:rPr lang="en-US" b="1" baseline="-25000" dirty="0" smtClean="0"/>
              <a:t>i </a:t>
            </a:r>
            <a:r>
              <a:rPr lang="en-US" b="1" dirty="0" smtClean="0"/>
              <a:t> </a:t>
            </a:r>
            <a:r>
              <a:rPr lang="en-US" dirty="0" smtClean="0"/>
              <a:t>: Weight or point for every single item</a:t>
            </a:r>
          </a:p>
          <a:p>
            <a:pPr marL="898525" indent="-898525">
              <a:buNone/>
            </a:pPr>
            <a:r>
              <a:rPr lang="en-US" b="1" dirty="0" smtClean="0"/>
              <a:t>   S</a:t>
            </a:r>
            <a:r>
              <a:rPr lang="en-US" b="1" baseline="-25000" dirty="0" smtClean="0"/>
              <a:t>t</a:t>
            </a:r>
            <a:r>
              <a:rPr lang="en-US" b="1" dirty="0" smtClean="0"/>
              <a:t>  </a:t>
            </a:r>
            <a:r>
              <a:rPr lang="en-US" dirty="0" smtClean="0"/>
              <a:t>: Theoretical scores (maximum scores that might be achieved if all items are answered correctly)</a:t>
            </a:r>
          </a:p>
          <a:p>
            <a:endParaRPr lang="en-US" dirty="0" smtClean="0"/>
          </a:p>
          <a:p>
            <a:endParaRPr lang="en-US"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457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43099" y="4214818"/>
            <a:ext cx="2986091" cy="858078"/>
          </a:xfrm>
          <a:prstGeom prst="rect">
            <a:avLst/>
          </a:prstGeom>
          <a:noFill/>
        </p:spPr>
      </p:pic>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264"/>
            <a:ext cx="7467600" cy="560406"/>
          </a:xfrm>
        </p:spPr>
        <p:txBody>
          <a:bodyPr>
            <a:normAutofit fontScale="90000"/>
          </a:bodyPr>
          <a:lstStyle/>
          <a:p>
            <a:r>
              <a:rPr lang="en-US" sz="3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of scoring </a:t>
            </a:r>
            <a:endParaRPr lang="en-US" sz="36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
          </p:nvPr>
        </p:nvSpPr>
        <p:spPr>
          <a:xfrm>
            <a:off x="962052" y="1071546"/>
            <a:ext cx="7467600" cy="5402406"/>
          </a:xfrm>
        </p:spPr>
        <p:txBody>
          <a:bodyPr>
            <a:normAutofit/>
          </a:bodyPr>
          <a:lstStyle/>
          <a:p>
            <a:pPr marL="0" indent="0">
              <a:buNone/>
            </a:pPr>
            <a:r>
              <a:rPr lang="id-ID" sz="2600" dirty="0" smtClean="0"/>
              <a:t>A 40 item-English test consists of six different levels of the cognitive domains and</a:t>
            </a:r>
            <a:r>
              <a:rPr lang="en-US" sz="2600" dirty="0" smtClean="0"/>
              <a:t> </a:t>
            </a:r>
            <a:r>
              <a:rPr lang="en-US" sz="2600" dirty="0"/>
              <a:t>is weighted as follows</a:t>
            </a:r>
            <a:r>
              <a:rPr lang="en-US" sz="2600" dirty="0" smtClean="0"/>
              <a:t>:</a:t>
            </a:r>
            <a:r>
              <a:rPr lang="id-ID" sz="2600" dirty="0" smtClean="0"/>
              <a:t>  </a:t>
            </a:r>
            <a:r>
              <a:rPr lang="en-US" sz="2600" dirty="0"/>
              <a:t>1 </a:t>
            </a:r>
            <a:r>
              <a:rPr lang="id-ID" sz="2600" dirty="0" smtClean="0"/>
              <a:t>point</a:t>
            </a:r>
            <a:r>
              <a:rPr lang="en-US" sz="2600" dirty="0" smtClean="0"/>
              <a:t> </a:t>
            </a:r>
            <a:r>
              <a:rPr lang="id-ID" sz="2600" dirty="0" smtClean="0"/>
              <a:t>for </a:t>
            </a:r>
            <a:r>
              <a:rPr lang="en-US" sz="2600" i="1" dirty="0" smtClean="0"/>
              <a:t>knowledge</a:t>
            </a:r>
            <a:r>
              <a:rPr lang="id-ID" sz="2600" dirty="0" smtClean="0"/>
              <a:t> domain</a:t>
            </a:r>
            <a:r>
              <a:rPr lang="en-US" sz="2600" dirty="0" smtClean="0"/>
              <a:t>, </a:t>
            </a:r>
            <a:r>
              <a:rPr lang="id-ID" sz="2600" dirty="0" smtClean="0"/>
              <a:t>2 for </a:t>
            </a:r>
            <a:r>
              <a:rPr lang="id-ID" sz="2600" i="1" dirty="0" smtClean="0"/>
              <a:t>understanding</a:t>
            </a:r>
            <a:r>
              <a:rPr lang="en-US" sz="2600" dirty="0" smtClean="0"/>
              <a:t> </a:t>
            </a:r>
            <a:r>
              <a:rPr lang="id-ID" sz="2600" dirty="0" smtClean="0"/>
              <a:t>domain</a:t>
            </a:r>
            <a:r>
              <a:rPr lang="en-US" sz="2600" dirty="0" smtClean="0"/>
              <a:t>, </a:t>
            </a:r>
            <a:r>
              <a:rPr lang="en-US" sz="2600" dirty="0"/>
              <a:t>3 </a:t>
            </a:r>
            <a:r>
              <a:rPr lang="id-ID" sz="2600" dirty="0" smtClean="0"/>
              <a:t>for </a:t>
            </a:r>
            <a:r>
              <a:rPr lang="id-ID" sz="2600" i="1" dirty="0" smtClean="0"/>
              <a:t>application</a:t>
            </a:r>
            <a:r>
              <a:rPr lang="en-US" sz="2600" dirty="0" smtClean="0"/>
              <a:t>, </a:t>
            </a:r>
            <a:r>
              <a:rPr lang="id-ID" sz="2600" dirty="0" smtClean="0"/>
              <a:t>4 for </a:t>
            </a:r>
            <a:r>
              <a:rPr lang="en-US" sz="2600" i="1" dirty="0" smtClean="0"/>
              <a:t>analysis</a:t>
            </a:r>
            <a:r>
              <a:rPr lang="en-US" sz="2600" dirty="0" smtClean="0"/>
              <a:t>, </a:t>
            </a:r>
            <a:r>
              <a:rPr lang="en-US" sz="2600" dirty="0"/>
              <a:t>5 </a:t>
            </a:r>
            <a:r>
              <a:rPr lang="id-ID" sz="2600" dirty="0" smtClean="0"/>
              <a:t>for </a:t>
            </a:r>
            <a:r>
              <a:rPr lang="en-US" sz="2600" i="1" dirty="0" smtClean="0"/>
              <a:t>synthesis</a:t>
            </a:r>
            <a:r>
              <a:rPr lang="en-US" sz="2600" dirty="0"/>
              <a:t>, and </a:t>
            </a:r>
            <a:r>
              <a:rPr lang="id-ID" sz="2600" dirty="0" smtClean="0"/>
              <a:t>6 for </a:t>
            </a:r>
            <a:r>
              <a:rPr lang="en-US" sz="2600" i="1" dirty="0" smtClean="0"/>
              <a:t>evaluation</a:t>
            </a:r>
            <a:r>
              <a:rPr lang="en-US" sz="2600" dirty="0" smtClean="0"/>
              <a:t>.</a:t>
            </a:r>
            <a:r>
              <a:rPr lang="id-ID" sz="2600" dirty="0" smtClean="0"/>
              <a:t> </a:t>
            </a:r>
            <a:r>
              <a:rPr lang="en-US" sz="2600" dirty="0"/>
              <a:t>Yoyo can answer correctly 8 </a:t>
            </a:r>
            <a:r>
              <a:rPr lang="id-ID" sz="2600" dirty="0" smtClean="0"/>
              <a:t>items of 12 </a:t>
            </a:r>
            <a:r>
              <a:rPr lang="en-US" sz="2600" dirty="0" smtClean="0"/>
              <a:t>items </a:t>
            </a:r>
            <a:r>
              <a:rPr lang="id-ID" sz="2600" dirty="0" smtClean="0"/>
              <a:t>for </a:t>
            </a:r>
            <a:r>
              <a:rPr lang="en-US" sz="2600" i="1" dirty="0" smtClean="0"/>
              <a:t>knowledge</a:t>
            </a:r>
            <a:r>
              <a:rPr lang="en-US" sz="2600" dirty="0" smtClean="0"/>
              <a:t> </a:t>
            </a:r>
            <a:r>
              <a:rPr lang="id-ID" sz="2600" dirty="0" smtClean="0"/>
              <a:t>domain</a:t>
            </a:r>
            <a:r>
              <a:rPr lang="id-ID" sz="2600" dirty="0"/>
              <a:t>;</a:t>
            </a:r>
            <a:r>
              <a:rPr lang="en-US" sz="2600" dirty="0" smtClean="0"/>
              <a:t> </a:t>
            </a:r>
            <a:r>
              <a:rPr lang="en-US" sz="2600" dirty="0"/>
              <a:t>12 </a:t>
            </a:r>
            <a:r>
              <a:rPr lang="en-US" sz="2600" dirty="0" smtClean="0"/>
              <a:t>of </a:t>
            </a:r>
            <a:r>
              <a:rPr lang="en-US" sz="2600" dirty="0"/>
              <a:t>20 items </a:t>
            </a:r>
            <a:r>
              <a:rPr lang="id-ID" sz="2600" dirty="0" smtClean="0"/>
              <a:t>for </a:t>
            </a:r>
            <a:r>
              <a:rPr lang="id-ID" sz="2600" i="1" dirty="0" smtClean="0"/>
              <a:t>understanding</a:t>
            </a:r>
            <a:r>
              <a:rPr lang="id-ID" sz="2600" dirty="0" smtClean="0"/>
              <a:t> domain are correct;</a:t>
            </a:r>
            <a:r>
              <a:rPr lang="en-US" sz="2600" dirty="0" smtClean="0"/>
              <a:t> </a:t>
            </a:r>
            <a:r>
              <a:rPr lang="en-US" sz="2600" dirty="0"/>
              <a:t>2 </a:t>
            </a:r>
            <a:r>
              <a:rPr lang="id-ID" sz="2600" dirty="0" smtClean="0"/>
              <a:t>items of 4 items for </a:t>
            </a:r>
            <a:r>
              <a:rPr lang="id-ID" sz="2600" i="1" dirty="0" smtClean="0"/>
              <a:t>application</a:t>
            </a:r>
            <a:r>
              <a:rPr lang="id-ID" sz="2600" dirty="0" smtClean="0"/>
              <a:t> domain are correct; </a:t>
            </a:r>
            <a:r>
              <a:rPr lang="en-US" sz="2600" dirty="0" smtClean="0"/>
              <a:t>1 </a:t>
            </a:r>
            <a:r>
              <a:rPr lang="id-ID" sz="2600" dirty="0" smtClean="0"/>
              <a:t>item of 2 items for </a:t>
            </a:r>
            <a:r>
              <a:rPr lang="id-ID" sz="2600" i="1" dirty="0" smtClean="0"/>
              <a:t>analysis</a:t>
            </a:r>
            <a:r>
              <a:rPr lang="id-ID" sz="2600" dirty="0" smtClean="0"/>
              <a:t> domain is correct; </a:t>
            </a:r>
            <a:r>
              <a:rPr lang="en-US" sz="2600" dirty="0" smtClean="0"/>
              <a:t>1 </a:t>
            </a:r>
            <a:r>
              <a:rPr lang="id-ID" sz="2600" dirty="0" smtClean="0"/>
              <a:t>item of </a:t>
            </a:r>
            <a:r>
              <a:rPr lang="en-US" sz="2600" dirty="0" smtClean="0"/>
              <a:t>the </a:t>
            </a:r>
            <a:r>
              <a:rPr lang="en-US" sz="2600" i="1" dirty="0"/>
              <a:t>synthesis</a:t>
            </a:r>
            <a:r>
              <a:rPr lang="en-US" sz="2600" dirty="0"/>
              <a:t> </a:t>
            </a:r>
            <a:r>
              <a:rPr lang="id-ID" sz="2600" dirty="0" smtClean="0"/>
              <a:t>domain is correct; and 1 item for </a:t>
            </a:r>
            <a:r>
              <a:rPr lang="id-ID" sz="2600" i="1" dirty="0" smtClean="0"/>
              <a:t>evaluation</a:t>
            </a:r>
            <a:r>
              <a:rPr lang="id-ID" sz="2600" dirty="0" smtClean="0"/>
              <a:t> domain is also correct</a:t>
            </a:r>
            <a:r>
              <a:rPr lang="en-US" sz="2600" dirty="0" smtClean="0"/>
              <a:t>. </a:t>
            </a:r>
            <a:r>
              <a:rPr lang="en-US" sz="2600" dirty="0"/>
              <a:t>What is the score obtained by Yoyo</a:t>
            </a:r>
            <a:r>
              <a:rPr lang="en-US" sz="2600" dirty="0" smtClean="0"/>
              <a:t>?</a:t>
            </a:r>
            <a:r>
              <a:rPr lang="id-ID" sz="2600" dirty="0" smtClean="0"/>
              <a:t> </a:t>
            </a:r>
          </a:p>
        </p:txBody>
      </p:sp>
    </p:spTree>
  </p:cSld>
  <p:clrMapOvr>
    <a:masterClrMapping/>
  </p:clrMapOvr>
  <p:transition>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 make it easier to score,  draw a table as the following:</a:t>
            </a:r>
            <a:endPar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Content Placeholder 3"/>
          <p:cNvGraphicFramePr>
            <a:graphicFrameLocks noGrp="1"/>
          </p:cNvGraphicFramePr>
          <p:nvPr>
            <p:ph sz="quarter" idx="1"/>
          </p:nvPr>
        </p:nvGraphicFramePr>
        <p:xfrm>
          <a:off x="747738" y="1643050"/>
          <a:ext cx="7467600" cy="2988002"/>
        </p:xfrm>
        <a:graphic>
          <a:graphicData uri="http://schemas.openxmlformats.org/drawingml/2006/table">
            <a:tbl>
              <a:tblPr firstRow="1" bandRow="1">
                <a:tableStyleId>{5C22544A-7EE6-4342-B048-85BDC9FD1C3A}</a:tableStyleId>
              </a:tblPr>
              <a:tblGrid>
                <a:gridCol w="1543032"/>
                <a:gridCol w="1444008"/>
                <a:gridCol w="1699264"/>
                <a:gridCol w="1709726"/>
                <a:gridCol w="1071570"/>
              </a:tblGrid>
              <a:tr h="722690">
                <a:tc>
                  <a:txBody>
                    <a:bodyPr/>
                    <a:lstStyle/>
                    <a:p>
                      <a:pPr algn="ctr"/>
                      <a:r>
                        <a:rPr lang="en-US" sz="1400" b="0" dirty="0" smtClean="0"/>
                        <a:t>Cognitive domains </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Number of items </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Item weight (</a:t>
                      </a:r>
                      <a:r>
                        <a:rPr kumimoji="0" lang="en-US" sz="1400" b="0" kern="1200" dirty="0" smtClean="0">
                          <a:solidFill>
                            <a:schemeClr val="lt1"/>
                          </a:solidFill>
                          <a:latin typeface="+mn-lt"/>
                          <a:ea typeface="+mn-ea"/>
                          <a:cs typeface="+mn-cs"/>
                        </a:rPr>
                        <a:t>b</a:t>
                      </a:r>
                      <a:r>
                        <a:rPr kumimoji="0" lang="en-US" sz="1400" b="0" kern="1200" baseline="-25000" dirty="0" smtClean="0">
                          <a:solidFill>
                            <a:schemeClr val="lt1"/>
                          </a:solidFill>
                          <a:latin typeface="+mn-lt"/>
                          <a:ea typeface="+mn-ea"/>
                          <a:cs typeface="+mn-cs"/>
                        </a:rPr>
                        <a:t>i </a:t>
                      </a:r>
                      <a:r>
                        <a:rPr lang="en-US" sz="1400" b="0" dirty="0" smtClean="0"/>
                        <a:t>) </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Num.</a:t>
                      </a:r>
                      <a:r>
                        <a:rPr lang="en-US" sz="1400" b="0" baseline="0" dirty="0" smtClean="0"/>
                        <a:t> of item x </a:t>
                      </a:r>
                      <a:r>
                        <a:rPr kumimoji="0" lang="en-US" sz="1400" b="0" kern="1200" dirty="0" smtClean="0">
                          <a:solidFill>
                            <a:schemeClr val="lt1"/>
                          </a:solidFill>
                          <a:latin typeface="+mn-lt"/>
                          <a:ea typeface="+mn-ea"/>
                          <a:cs typeface="+mn-cs"/>
                        </a:rPr>
                        <a:t>b</a:t>
                      </a:r>
                      <a:r>
                        <a:rPr kumimoji="0" lang="en-US" sz="1400" b="0" kern="1200" baseline="-25000" dirty="0" smtClean="0">
                          <a:solidFill>
                            <a:schemeClr val="lt1"/>
                          </a:solidFill>
                          <a:latin typeface="+mn-lt"/>
                          <a:ea typeface="+mn-ea"/>
                          <a:cs typeface="+mn-cs"/>
                        </a:rPr>
                        <a:t>i</a:t>
                      </a:r>
                      <a:endParaRPr kumimoji="0" lang="en-US" sz="1400" b="0" kern="1200" dirty="0" smtClean="0">
                        <a:solidFill>
                          <a:schemeClr val="lt1"/>
                        </a:solidFill>
                        <a:latin typeface="+mn-lt"/>
                        <a:ea typeface="+mn-ea"/>
                        <a:cs typeface="+mn-cs"/>
                      </a:endParaRPr>
                    </a:p>
                    <a:p>
                      <a:pPr algn="ct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chemeClr val="lt1"/>
                          </a:solidFill>
                          <a:latin typeface="+mn-lt"/>
                          <a:ea typeface="+mn-ea"/>
                          <a:cs typeface="+mn-cs"/>
                        </a:rPr>
                        <a:t>B</a:t>
                      </a:r>
                      <a:r>
                        <a:rPr kumimoji="0" lang="en-US" sz="1400" b="0" kern="1200" baseline="-25000" dirty="0" smtClean="0">
                          <a:solidFill>
                            <a:schemeClr val="lt1"/>
                          </a:solidFill>
                          <a:latin typeface="+mn-lt"/>
                          <a:ea typeface="+mn-ea"/>
                          <a:cs typeface="+mn-cs"/>
                        </a:rPr>
                        <a:t>i</a:t>
                      </a:r>
                      <a:endParaRPr kumimoji="0" lang="en-US" sz="1400" b="0" kern="1200" dirty="0" smtClean="0">
                        <a:solidFill>
                          <a:schemeClr val="lt1"/>
                        </a:solidFill>
                        <a:latin typeface="+mn-lt"/>
                        <a:ea typeface="+mn-ea"/>
                        <a:cs typeface="+mn-cs"/>
                      </a:endParaRPr>
                    </a:p>
                    <a:p>
                      <a:pPr algn="ct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616">
                <a:tc>
                  <a:txBody>
                    <a:bodyPr/>
                    <a:lstStyle/>
                    <a:p>
                      <a:r>
                        <a:rPr lang="en-US" sz="1400" b="0" dirty="0" smtClean="0"/>
                        <a:t>Knowledge</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12</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1</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12</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8</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616">
                <a:tc>
                  <a:txBody>
                    <a:bodyPr/>
                    <a:lstStyle/>
                    <a:p>
                      <a:r>
                        <a:rPr lang="en-US" sz="1400" b="0" dirty="0" smtClean="0"/>
                        <a:t>Comprehension</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20</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2</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40</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12</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616">
                <a:tc>
                  <a:txBody>
                    <a:bodyPr/>
                    <a:lstStyle/>
                    <a:p>
                      <a:r>
                        <a:rPr lang="en-US" sz="1400" b="0" dirty="0" smtClean="0"/>
                        <a:t>Application </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4</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3</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12</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2</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616">
                <a:tc>
                  <a:txBody>
                    <a:bodyPr/>
                    <a:lstStyle/>
                    <a:p>
                      <a:r>
                        <a:rPr lang="en-US" sz="1400" b="0" dirty="0" smtClean="0"/>
                        <a:t>Analysis </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2</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4</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8</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1</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616">
                <a:tc>
                  <a:txBody>
                    <a:bodyPr/>
                    <a:lstStyle/>
                    <a:p>
                      <a:r>
                        <a:rPr lang="en-US" sz="1400" b="0" dirty="0" smtClean="0"/>
                        <a:t>Synthesis </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1</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5</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5</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1</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616">
                <a:tc>
                  <a:txBody>
                    <a:bodyPr/>
                    <a:lstStyle/>
                    <a:p>
                      <a:r>
                        <a:rPr lang="en-US" sz="1400" b="0" dirty="0" smtClean="0"/>
                        <a:t>Evaluation </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1</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6</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6</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1</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616">
                <a:tc>
                  <a:txBody>
                    <a:bodyPr/>
                    <a:lstStyle/>
                    <a:p>
                      <a:r>
                        <a:rPr lang="en-US" sz="1400" b="0" dirty="0" smtClean="0"/>
                        <a:t>Total </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40</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 </a:t>
                      </a:r>
                      <a:r>
                        <a:rPr kumimoji="0" lang="en-US" sz="1400" b="0" kern="1200" dirty="0" smtClean="0">
                          <a:solidFill>
                            <a:schemeClr val="dk1"/>
                          </a:solidFill>
                          <a:latin typeface="+mn-lt"/>
                          <a:ea typeface="+mn-ea"/>
                          <a:cs typeface="+mn-cs"/>
                        </a:rPr>
                        <a:t>S</a:t>
                      </a:r>
                      <a:r>
                        <a:rPr kumimoji="0" lang="en-US" sz="1400" b="0" kern="1200" baseline="-25000" dirty="0" smtClean="0">
                          <a:solidFill>
                            <a:schemeClr val="dk1"/>
                          </a:solidFill>
                          <a:latin typeface="+mn-lt"/>
                          <a:ea typeface="+mn-ea"/>
                          <a:cs typeface="+mn-cs"/>
                        </a:rPr>
                        <a:t>t </a:t>
                      </a:r>
                      <a:r>
                        <a:rPr lang="en-US" sz="1400" b="0" dirty="0" smtClean="0"/>
                        <a:t>= 83</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25</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560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85786" y="4929198"/>
            <a:ext cx="7113401" cy="571504"/>
          </a:xfrm>
          <a:prstGeom prst="rect">
            <a:avLst/>
          </a:prstGeom>
          <a:noFill/>
        </p:spPr>
      </p:pic>
      <p:sp>
        <p:nvSpPr>
          <p:cNvPr id="256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560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28728" y="5713766"/>
            <a:ext cx="1021083" cy="335881"/>
          </a:xfrm>
          <a:prstGeom prst="rect">
            <a:avLst/>
          </a:prstGeom>
          <a:noFill/>
        </p:spPr>
      </p:pic>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76300" y="714356"/>
            <a:ext cx="7467600" cy="5759596"/>
          </a:xfrm>
        </p:spPr>
        <p:txBody>
          <a:bodyPr/>
          <a:lstStyle/>
          <a:p>
            <a:r>
              <a:rPr lang="sv-SE" dirty="0" smtClean="0"/>
              <a:t>Latihan 1</a:t>
            </a:r>
          </a:p>
          <a:p>
            <a:pPr>
              <a:buNone/>
            </a:pPr>
            <a:r>
              <a:rPr lang="sv-SE" dirty="0" smtClean="0"/>
              <a:t>    Coba Anda tentukan kembali berapakah skor yang diperoleh Yoyok apabila bobot pada setiap komponen dirubah menjadi sebagai berikut: </a:t>
            </a:r>
            <a:r>
              <a:rPr lang="nb-NO" dirty="0" smtClean="0"/>
              <a:t>pengetahuan diberi bobot 0,5; pemahaman bobot 1, penerapan, analisis, dan sintesis </a:t>
            </a:r>
            <a:r>
              <a:rPr lang="en-US" dirty="0" smtClean="0"/>
              <a:t>masing-masing diberi bobot 2, serta evaluasi 3. Tentukan juga berapakah skor teoritis perangkat tes tersebut!</a:t>
            </a:r>
          </a:p>
          <a:p>
            <a:pPr>
              <a:buNone/>
            </a:pPr>
            <a:endParaRPr lang="en-US" dirty="0" smtClean="0"/>
          </a:p>
          <a:p>
            <a:r>
              <a:rPr lang="en-US" dirty="0" smtClean="0"/>
              <a:t>Latihan 2</a:t>
            </a:r>
          </a:p>
          <a:p>
            <a:pPr>
              <a:buNone/>
            </a:pPr>
            <a:r>
              <a:rPr lang="en-US" dirty="0" smtClean="0"/>
              <a:t>   Tentukan berapakah skor yang diperoleh Yoyok apabila </a:t>
            </a:r>
            <a:r>
              <a:rPr lang="fi-FI" dirty="0" smtClean="0"/>
              <a:t>menggunakan penskoran tanpa ada koreksi.</a:t>
            </a:r>
            <a:endParaRPr lang="en-US" dirty="0"/>
          </a:p>
        </p:txBody>
      </p:sp>
    </p:spTree>
  </p:cSld>
  <p:clrMapOvr>
    <a:masterClrMapping/>
  </p:clrMapOvr>
  <p:transition>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60390"/>
            <a:ext cx="7467600" cy="582594"/>
          </a:xfrm>
        </p:spPr>
        <p:txBody>
          <a:bodyPr>
            <a:noAutofit/>
          </a:bodyPr>
          <a:lstStyle/>
          <a:p>
            <a:pPr marL="441325" indent="-441325"/>
            <a:r>
              <a:rPr lang="en-US" sz="32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Scoring techniques for essay test </a:t>
            </a:r>
            <a:endParaRPr lang="en-US" sz="32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
          </p:nvPr>
        </p:nvSpPr>
        <p:spPr>
          <a:xfrm>
            <a:off x="714348" y="1241304"/>
            <a:ext cx="7467600" cy="5402406"/>
          </a:xfrm>
        </p:spPr>
        <p:txBody>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Weigh</a:t>
            </a:r>
            <a:r>
              <a:rPr lang="id-ID"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ting</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system is usually used in providing the raw scores for essay test.</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There are two ways of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weigh</a:t>
            </a:r>
            <a:r>
              <a:rPr lang="id-ID"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t>
            </a: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ing</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essay test:</a:t>
            </a:r>
          </a:p>
          <a:p>
            <a:pPr>
              <a:buNone/>
            </a:pP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Table 3"/>
          <p:cNvGraphicFramePr>
            <a:graphicFrameLocks noGrp="1"/>
          </p:cNvGraphicFramePr>
          <p:nvPr/>
        </p:nvGraphicFramePr>
        <p:xfrm>
          <a:off x="904892" y="2503494"/>
          <a:ext cx="6096000" cy="1854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sz="1600" dirty="0" smtClean="0"/>
                        <a:t>No. of items</a:t>
                      </a:r>
                      <a:endParaRPr lang="en-US" sz="16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dirty="0" smtClean="0"/>
                        <a:t>Dif. Level</a:t>
                      </a:r>
                      <a:endParaRPr lang="en-US" sz="16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dirty="0" smtClean="0"/>
                        <a:t>Answers </a:t>
                      </a:r>
                      <a:endParaRPr lang="en-US" sz="16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dirty="0" smtClean="0"/>
                        <a:t>Scores (X)</a:t>
                      </a:r>
                      <a:endParaRPr lang="en-US" sz="16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70840">
                <a:tc>
                  <a:txBody>
                    <a:bodyPr/>
                    <a:lstStyle/>
                    <a:p>
                      <a:pPr algn="ctr"/>
                      <a:r>
                        <a:rPr lang="en-US" sz="1600" b="1" dirty="0" smtClean="0"/>
                        <a:t>1.</a:t>
                      </a:r>
                      <a:endParaRPr lang="en-US" sz="16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b="1" dirty="0" smtClean="0"/>
                        <a:t>Easy</a:t>
                      </a:r>
                      <a:endParaRPr lang="en-US" sz="16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b="1" dirty="0" smtClean="0"/>
                        <a:t>True</a:t>
                      </a:r>
                      <a:r>
                        <a:rPr lang="en-US" sz="1600" b="1" baseline="0" dirty="0" smtClean="0"/>
                        <a:t> </a:t>
                      </a:r>
                      <a:endParaRPr lang="en-US" sz="16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b="1" dirty="0" smtClean="0"/>
                        <a:t>6</a:t>
                      </a:r>
                      <a:endParaRPr lang="en-US" sz="16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70840">
                <a:tc>
                  <a:txBody>
                    <a:bodyPr/>
                    <a:lstStyle/>
                    <a:p>
                      <a:pPr algn="ctr"/>
                      <a:r>
                        <a:rPr lang="en-US" sz="1600" b="1" dirty="0" smtClean="0"/>
                        <a:t>2.</a:t>
                      </a:r>
                      <a:endParaRPr lang="en-US" sz="16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b="1" dirty="0" smtClean="0"/>
                        <a:t>Moderate </a:t>
                      </a:r>
                      <a:endParaRPr lang="en-US" sz="16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b="1" dirty="0" smtClean="0"/>
                        <a:t>True</a:t>
                      </a:r>
                      <a:r>
                        <a:rPr lang="en-US" sz="1600" b="1" baseline="0" dirty="0" smtClean="0"/>
                        <a:t> </a:t>
                      </a:r>
                      <a:endParaRPr lang="en-US" sz="16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b="1" dirty="0" smtClean="0"/>
                        <a:t>7</a:t>
                      </a:r>
                      <a:endParaRPr lang="en-US" sz="16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70840">
                <a:tc>
                  <a:txBody>
                    <a:bodyPr/>
                    <a:lstStyle/>
                    <a:p>
                      <a:pPr algn="ctr"/>
                      <a:r>
                        <a:rPr lang="en-US" sz="1600" b="1" dirty="0" smtClean="0"/>
                        <a:t>3.</a:t>
                      </a:r>
                      <a:endParaRPr lang="en-US" sz="16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b="1" dirty="0" smtClean="0"/>
                        <a:t>Difficult</a:t>
                      </a:r>
                      <a:endParaRPr lang="en-US" sz="16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b="1" dirty="0" smtClean="0"/>
                        <a:t>True</a:t>
                      </a:r>
                      <a:endParaRPr lang="en-US" sz="16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b="1" dirty="0" smtClean="0"/>
                        <a:t>10</a:t>
                      </a:r>
                      <a:endParaRPr lang="en-US" sz="16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70840">
                <a:tc gridSpan="3">
                  <a:txBody>
                    <a:bodyPr/>
                    <a:lstStyle/>
                    <a:p>
                      <a:pPr algn="ctr"/>
                      <a:r>
                        <a:rPr lang="en-US" sz="1600" b="1" dirty="0" smtClean="0"/>
                        <a:t>Total scores</a:t>
                      </a:r>
                      <a:endParaRPr lang="en-US" sz="16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a:txBody>
                    <a:bodyPr/>
                    <a:lstStyle/>
                    <a:p>
                      <a:pPr algn="ctr"/>
                      <a:r>
                        <a:rPr lang="en-US" sz="1600" b="1" dirty="0" smtClean="0"/>
                        <a:t>23</a:t>
                      </a:r>
                      <a:endParaRPr lang="en-US" sz="16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7143768" y="2500306"/>
            <a:ext cx="1357322" cy="18573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9050">
                <a:solidFill>
                  <a:schemeClr val="tx1"/>
                </a:solidFill>
              </a:ln>
              <a:solidFill>
                <a:schemeClr val="bg1"/>
              </a:solidFill>
            </a:endParaRPr>
          </a:p>
        </p:txBody>
      </p:sp>
      <p:sp>
        <p:nvSpPr>
          <p:cNvPr id="1026" name="Rectangle 2"/>
          <p:cNvSpPr>
            <a:spLocks noChangeArrowheads="1"/>
          </p:cNvSpPr>
          <p:nvPr/>
        </p:nvSpPr>
        <p:spPr bwMode="auto">
          <a:xfrm>
            <a:off x="0" y="11428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191402" y="2571744"/>
            <a:ext cx="1238250" cy="409575"/>
          </a:xfrm>
          <a:prstGeom prst="rect">
            <a:avLst/>
          </a:prstGeom>
          <a:noFill/>
        </p:spPr>
      </p:pic>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030"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96177" y="3914781"/>
            <a:ext cx="1133475" cy="371475"/>
          </a:xfrm>
          <a:prstGeom prst="rect">
            <a:avLst/>
          </a:prstGeom>
          <a:noFill/>
        </p:spPr>
      </p:pic>
      <p:sp>
        <p:nvSpPr>
          <p:cNvPr id="1034" name="Rectangle 10"/>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035" name="Picture 1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15206" y="3000372"/>
            <a:ext cx="1214446" cy="342900"/>
          </a:xfrm>
          <a:prstGeom prst="rect">
            <a:avLst/>
          </a:prstGeom>
          <a:noFill/>
        </p:spPr>
      </p:pic>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037" name="Picture 1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215206" y="3429000"/>
            <a:ext cx="1285884" cy="342900"/>
          </a:xfrm>
          <a:prstGeom prst="rect">
            <a:avLst/>
          </a:prstGeom>
          <a:noFill/>
        </p:spPr>
      </p:pic>
      <p:graphicFrame>
        <p:nvGraphicFramePr>
          <p:cNvPr id="21" name="Table 20"/>
          <p:cNvGraphicFramePr>
            <a:graphicFrameLocks noGrp="1"/>
          </p:cNvGraphicFramePr>
          <p:nvPr>
            <p:extLst>
              <p:ext uri="{D42A27DB-BD31-4B8C-83A1-F6EECF244321}">
                <p14:modId xmlns:p14="http://schemas.microsoft.com/office/powerpoint/2010/main" xmlns="" val="71834743"/>
              </p:ext>
            </p:extLst>
          </p:nvPr>
        </p:nvGraphicFramePr>
        <p:xfrm>
          <a:off x="904892" y="4646634"/>
          <a:ext cx="6096000" cy="1737360"/>
        </p:xfrm>
        <a:graphic>
          <a:graphicData uri="http://schemas.openxmlformats.org/drawingml/2006/table">
            <a:tbl>
              <a:tblPr firstRow="1" bandRow="1">
                <a:tableStyleId>{5C22544A-7EE6-4342-B048-85BDC9FD1C3A}</a:tableStyleId>
              </a:tblPr>
              <a:tblGrid>
                <a:gridCol w="928694"/>
                <a:gridCol w="1103306"/>
                <a:gridCol w="1016000"/>
                <a:gridCol w="1016000"/>
                <a:gridCol w="1016000"/>
                <a:gridCol w="1016000"/>
              </a:tblGrid>
              <a:tr h="514507">
                <a:tc>
                  <a:txBody>
                    <a:bodyPr/>
                    <a:lstStyle/>
                    <a:p>
                      <a:pPr algn="ctr"/>
                      <a:r>
                        <a:rPr lang="en-US" sz="1400" dirty="0" smtClean="0"/>
                        <a:t>No. of items</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dirty="0" smtClean="0"/>
                        <a:t>Dif. level</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dirty="0" smtClean="0"/>
                        <a:t>Answers </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dirty="0" smtClean="0"/>
                        <a:t>Scores (X)</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dirty="0" smtClean="0"/>
                        <a:t>Weight </a:t>
                      </a:r>
                    </a:p>
                    <a:p>
                      <a:pPr algn="ctr"/>
                      <a:r>
                        <a:rPr lang="en-US" sz="1400" dirty="0" smtClean="0"/>
                        <a:t>(B)</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dirty="0" smtClean="0"/>
                        <a:t>XB</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2651">
                <a:tc>
                  <a:txBody>
                    <a:bodyPr/>
                    <a:lstStyle/>
                    <a:p>
                      <a:pPr algn="ctr"/>
                      <a:r>
                        <a:rPr lang="en-US" sz="1400" b="1" dirty="0" smtClean="0"/>
                        <a:t>1.</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b="1" dirty="0" smtClean="0"/>
                        <a:t>Easy</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b="1" dirty="0" smtClean="0"/>
                        <a:t>True</a:t>
                      </a:r>
                      <a:r>
                        <a:rPr lang="en-US" sz="1400" b="1" baseline="0" dirty="0" smtClean="0"/>
                        <a:t> </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b="1" dirty="0" smtClean="0"/>
                        <a:t>10</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b="1" dirty="0" smtClean="0"/>
                        <a:t>3</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b="1" dirty="0" smtClean="0"/>
                        <a:t>30</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2651">
                <a:tc>
                  <a:txBody>
                    <a:bodyPr/>
                    <a:lstStyle/>
                    <a:p>
                      <a:pPr algn="ctr"/>
                      <a:r>
                        <a:rPr lang="en-US" sz="1400" b="1" dirty="0" smtClean="0"/>
                        <a:t>2.</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b="1" dirty="0" smtClean="0"/>
                        <a:t>Moderate</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b="1" dirty="0" smtClean="0"/>
                        <a:t>True</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b="1" dirty="0" smtClean="0"/>
                        <a:t>10</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b="1" dirty="0" smtClean="0"/>
                        <a:t>4</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b="1" dirty="0" smtClean="0"/>
                        <a:t>40</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2651">
                <a:tc>
                  <a:txBody>
                    <a:bodyPr/>
                    <a:lstStyle/>
                    <a:p>
                      <a:pPr algn="ctr"/>
                      <a:r>
                        <a:rPr lang="en-US" sz="1400" b="1" dirty="0" smtClean="0"/>
                        <a:t>3.</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b="1" dirty="0" smtClean="0"/>
                        <a:t>Difficult</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b="1" dirty="0" smtClean="0"/>
                        <a:t>True</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b="1" dirty="0" smtClean="0"/>
                        <a:t>10</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b="1" dirty="0" smtClean="0"/>
                        <a:t>5</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b="1" dirty="0" smtClean="0"/>
                        <a:t>50</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2651">
                <a:tc gridSpan="3">
                  <a:txBody>
                    <a:bodyPr/>
                    <a:lstStyle/>
                    <a:p>
                      <a:pPr algn="ctr"/>
                      <a:r>
                        <a:rPr lang="en-US" sz="1400" b="1" dirty="0" smtClean="0"/>
                        <a:t>Total scores</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a:txBody>
                    <a:bodyPr/>
                    <a:lstStyle/>
                    <a:p>
                      <a:pPr algn="ct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b="1" dirty="0" smtClean="0"/>
                        <a:t>12</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b="1" dirty="0" smtClean="0"/>
                        <a:t>120</a:t>
                      </a:r>
                      <a:endParaRPr lang="en-US" sz="14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22" name="Rectangle 21"/>
          <p:cNvSpPr/>
          <p:nvPr/>
        </p:nvSpPr>
        <p:spPr>
          <a:xfrm>
            <a:off x="7143768" y="4572008"/>
            <a:ext cx="1357322" cy="18573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indent="-269875"/>
            <a:r>
              <a:rPr lang="en-US" sz="1100" b="1" dirty="0" smtClean="0">
                <a:solidFill>
                  <a:schemeClr val="tx1"/>
                </a:solidFill>
                <a:latin typeface="Times New Roman" pitchFamily="18" charset="0"/>
                <a:cs typeface="Times New Roman" pitchFamily="18" charset="0"/>
              </a:rPr>
              <a:t>X  = Score for each item</a:t>
            </a:r>
          </a:p>
          <a:p>
            <a:pPr marL="269875" indent="-269875"/>
            <a:r>
              <a:rPr lang="en-US" sz="1100" b="1" dirty="0" smtClean="0">
                <a:solidFill>
                  <a:schemeClr val="tx1"/>
                </a:solidFill>
                <a:latin typeface="Times New Roman" pitchFamily="18" charset="0"/>
                <a:cs typeface="Times New Roman" pitchFamily="18" charset="0"/>
              </a:rPr>
              <a:t>B = Weight for each item</a:t>
            </a:r>
          </a:p>
          <a:p>
            <a:pPr marL="269875" indent="-269875"/>
            <a:endParaRPr lang="en-US" sz="1100" b="1" dirty="0">
              <a:solidFill>
                <a:schemeClr val="tx1"/>
              </a:solidFill>
              <a:latin typeface="Times New Roman" pitchFamily="18" charset="0"/>
              <a:cs typeface="Times New Roman" pitchFamily="18" charset="0"/>
            </a:endParaRPr>
          </a:p>
        </p:txBody>
      </p:sp>
      <p:sp>
        <p:nvSpPr>
          <p:cNvPr id="104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039" name="Picture 1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300937" y="4662499"/>
            <a:ext cx="771525" cy="409575"/>
          </a:xfrm>
          <a:prstGeom prst="rect">
            <a:avLst/>
          </a:prstGeom>
          <a:noFill/>
        </p:spPr>
      </p:pic>
      <p:sp>
        <p:nvSpPr>
          <p:cNvPr id="104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043" name="Picture 1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281889" y="5857892"/>
            <a:ext cx="1076325" cy="500066"/>
          </a:xfrm>
          <a:prstGeom prst="rect">
            <a:avLst/>
          </a:prstGeom>
          <a:noFill/>
        </p:spPr>
      </p:pic>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7467600" cy="631844"/>
          </a:xfrm>
        </p:spPr>
        <p:txBody>
          <a:bodyPr>
            <a:noAutofit/>
          </a:bodyPr>
          <a:lstStyle/>
          <a:p>
            <a:r>
              <a:rPr lang="en-US" sz="3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Weighting for composite items</a:t>
            </a:r>
            <a:endParaRPr lang="en-US" sz="36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
          </p:nvPr>
        </p:nvSpPr>
        <p:spPr>
          <a:xfrm>
            <a:off x="1104928" y="1285860"/>
            <a:ext cx="7467600" cy="5188092"/>
          </a:xfrm>
        </p:spPr>
        <p:txBody>
          <a:bodyPr>
            <a:normAutofit lnSpcReduction="10000"/>
          </a:bodyPr>
          <a:lstStyle/>
          <a:p>
            <a:r>
              <a:rPr lang="en-US" dirty="0" smtClean="0"/>
              <a:t>There is sometimes the test group as a combination between multiple choice and essay test.</a:t>
            </a:r>
          </a:p>
          <a:p>
            <a:r>
              <a:rPr lang="en-US" dirty="0" smtClean="0"/>
              <a:t>A test consists of n</a:t>
            </a:r>
            <a:r>
              <a:rPr lang="en-US" baseline="-25000" dirty="0" smtClean="0"/>
              <a:t>1</a:t>
            </a:r>
            <a:r>
              <a:rPr lang="en-US" dirty="0" smtClean="0"/>
              <a:t> multiple choice items and n</a:t>
            </a:r>
            <a:r>
              <a:rPr lang="en-US" baseline="-25000" dirty="0" smtClean="0"/>
              <a:t>2</a:t>
            </a:r>
            <a:r>
              <a:rPr lang="en-US" dirty="0" smtClean="0"/>
              <a:t> essay items. The weight for multiple choice items is b</a:t>
            </a:r>
            <a:r>
              <a:rPr lang="en-US" baseline="-25000" dirty="0" smtClean="0"/>
              <a:t>1</a:t>
            </a:r>
            <a:r>
              <a:rPr lang="en-US" dirty="0" smtClean="0"/>
              <a:t> and the weight for essay items is b</a:t>
            </a:r>
            <a:r>
              <a:rPr lang="en-US" baseline="-25000" dirty="0" smtClean="0"/>
              <a:t>2</a:t>
            </a:r>
            <a:r>
              <a:rPr lang="en-US" dirty="0" smtClean="0"/>
              <a:t>. If</a:t>
            </a:r>
            <a:br>
              <a:rPr lang="en-US" dirty="0" smtClean="0"/>
            </a:br>
            <a:r>
              <a:rPr lang="en-US" dirty="0" smtClean="0"/>
              <a:t>students answered correctly n</a:t>
            </a:r>
            <a:r>
              <a:rPr lang="en-US" baseline="-25000" dirty="0" smtClean="0"/>
              <a:t>1</a:t>
            </a:r>
            <a:r>
              <a:rPr lang="en-US" dirty="0" smtClean="0"/>
              <a:t> for multiple choice test, and answered correctly n</a:t>
            </a:r>
            <a:r>
              <a:rPr lang="en-US" baseline="-25000" dirty="0" smtClean="0"/>
              <a:t>2</a:t>
            </a:r>
            <a:r>
              <a:rPr lang="en-US" dirty="0" smtClean="0"/>
              <a:t> for essay test, so the student’s score is:</a:t>
            </a:r>
          </a:p>
          <a:p>
            <a:endParaRPr lang="en-US" dirty="0" smtClean="0"/>
          </a:p>
          <a:p>
            <a:endParaRPr lang="en-US" dirty="0" smtClean="0"/>
          </a:p>
          <a:p>
            <a:pPr>
              <a:buNone/>
            </a:pPr>
            <a:endParaRPr lang="en-US" dirty="0" smtClean="0"/>
          </a:p>
          <a:p>
            <a:pPr>
              <a:buNone/>
            </a:pPr>
            <a:r>
              <a:rPr lang="en-US" dirty="0" smtClean="0"/>
              <a:t>     b</a:t>
            </a:r>
            <a:r>
              <a:rPr lang="en-US" baseline="-25000" dirty="0" smtClean="0"/>
              <a:t>1 </a:t>
            </a:r>
            <a:r>
              <a:rPr lang="en-US" dirty="0" smtClean="0"/>
              <a:t>=  Weight for test 1 (multiple choice)</a:t>
            </a:r>
          </a:p>
          <a:p>
            <a:pPr>
              <a:buNone/>
            </a:pPr>
            <a:r>
              <a:rPr lang="en-US" dirty="0" smtClean="0"/>
              <a:t>     b</a:t>
            </a:r>
            <a:r>
              <a:rPr lang="en-US" baseline="-25000" dirty="0" smtClean="0"/>
              <a:t>2 </a:t>
            </a:r>
            <a:r>
              <a:rPr lang="en-US" dirty="0" smtClean="0"/>
              <a:t>=  Weight for test 2 (essay)</a:t>
            </a:r>
          </a:p>
          <a:p>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34300" y="4714884"/>
            <a:ext cx="4066460" cy="576263"/>
          </a:xfrm>
          <a:prstGeom prst="rect">
            <a:avLst/>
          </a:prstGeom>
          <a:noFill/>
        </p:spPr>
      </p:pic>
    </p:spTree>
  </p:cSld>
  <p:clrMapOvr>
    <a:masterClrMapping/>
  </p:clrMapOvr>
  <p:transition>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p:spPr>
        <p:txBody>
          <a:bodyPr>
            <a:normAutofit/>
          </a:bodyPr>
          <a:lstStyle/>
          <a:p>
            <a:r>
              <a:rPr lang="en-US" sz="32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of scoring</a:t>
            </a:r>
            <a:endParaRPr lang="en-US" sz="32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
          </p:nvPr>
        </p:nvSpPr>
        <p:spPr>
          <a:xfrm>
            <a:off x="890614" y="1285860"/>
            <a:ext cx="7467600" cy="5188092"/>
          </a:xfrm>
        </p:spPr>
        <p:txBody>
          <a:bodyPr>
            <a:normAutofit/>
          </a:bodyPr>
          <a:lstStyle/>
          <a:p>
            <a:pPr>
              <a:buNone/>
            </a:pPr>
            <a:r>
              <a:rPr lang="en-US" dirty="0" smtClean="0"/>
              <a:t>   Suatu tes terdiri dari 20 bentuk pilihan ganda dengan 4 pilihan, dan 4 buah soal bentuk uraian. Titi dapat menjawab benar soal pilihan ganda 16 butir dan salah 4 butir, sedang bentuk uraian bisa dijawab benar 20 dari skor  maksimum 40. Apabila bobot pilihan ganda adalah 0,40 dan bentuk uraian 0,60, maka skor yang diperoleh Titi dapat dihitung sebagai berikut.</a:t>
            </a:r>
          </a:p>
          <a:p>
            <a:pPr marL="536575" indent="-536575">
              <a:buNone/>
            </a:pPr>
            <a:r>
              <a:rPr lang="en-US" dirty="0" smtClean="0"/>
              <a:t>   a. Skor pilihan ganda tanpa koreksi jawaban dugaan : (16/20)x100 = 80</a:t>
            </a:r>
          </a:p>
          <a:p>
            <a:pPr>
              <a:buNone/>
            </a:pPr>
            <a:r>
              <a:rPr lang="sv-SE" dirty="0" smtClean="0"/>
              <a:t>   b. Skor bentuk uraian adalah : (20/40)x100 = 50</a:t>
            </a:r>
          </a:p>
          <a:p>
            <a:pPr>
              <a:buNone/>
            </a:pPr>
            <a:r>
              <a:rPr lang="sv-SE" dirty="0" smtClean="0"/>
              <a:t>   c. Skor akhir adalah : 0,4 x (80) + 0,6 x (50) = 62</a:t>
            </a:r>
            <a:endParaRPr lang="en-US" dirty="0"/>
          </a:p>
        </p:txBody>
      </p:sp>
    </p:spTree>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300" y="989018"/>
            <a:ext cx="7467600" cy="796908"/>
          </a:xfrm>
        </p:spPr>
        <p:txBody>
          <a:bodyPr>
            <a:normAutofit fontScale="90000"/>
          </a:bodyPr>
          <a:lstStyle/>
          <a:p>
            <a:r>
              <a:rPr lang="en-US" sz="31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Converting the Scores with criterion-referenced approach (CRA)</a:t>
            </a:r>
            <a:r>
              <a:rPr lang="en-US" sz="3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smtClean="0"/>
              <a:t> </a:t>
            </a:r>
            <a:br>
              <a:rPr lang="en-US" dirty="0" smtClean="0"/>
            </a:br>
            <a:endParaRPr lang="en-US" dirty="0"/>
          </a:p>
        </p:txBody>
      </p:sp>
      <p:pic>
        <p:nvPicPr>
          <p:cNvPr id="27650" name="Picture 2" descr="https://encrypted-tbn0.google.com/images?q=tbn:ANd9GcRO6WeK8Ge2G8n1VpTJngsPeB_CmitWk59u734bhcJXp6a2oMWJ"/>
          <p:cNvPicPr>
            <a:picLocks noChangeAspect="1" noChangeArrowheads="1"/>
          </p:cNvPicPr>
          <p:nvPr/>
        </p:nvPicPr>
        <p:blipFill>
          <a:blip r:embed="rId2"/>
          <a:srcRect/>
          <a:stretch>
            <a:fillRect/>
          </a:stretch>
        </p:blipFill>
        <p:spPr bwMode="auto">
          <a:xfrm>
            <a:off x="714348" y="1500174"/>
            <a:ext cx="7556553" cy="4857784"/>
          </a:xfrm>
          <a:prstGeom prst="rect">
            <a:avLst/>
          </a:prstGeom>
          <a:noFill/>
        </p:spPr>
      </p:pic>
    </p:spTree>
  </p:cSld>
  <p:clrMapOvr>
    <a:masterClrMapping/>
  </p:clrMapOvr>
  <p:transition>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47738" y="571480"/>
            <a:ext cx="7467600" cy="5688158"/>
          </a:xfrm>
        </p:spPr>
        <p:txBody>
          <a:bodyPr>
            <a:normAutofit fontScale="77500" lnSpcReduction="20000"/>
          </a:bodyPr>
          <a:lstStyle/>
          <a:p>
            <a:r>
              <a:rPr lang="en-US" sz="2800" dirty="0" smtClean="0"/>
              <a:t>Criterion-referenced assessment approach (</a:t>
            </a:r>
            <a:r>
              <a:rPr lang="en-US" sz="2800" i="1" dirty="0" smtClean="0"/>
              <a:t>Penilaian acuan patokan/PAP</a:t>
            </a:r>
            <a:r>
              <a:rPr lang="en-US" sz="2800" dirty="0" smtClean="0"/>
              <a:t>) is also called an absolute-based assessment.</a:t>
            </a:r>
          </a:p>
          <a:p>
            <a:pPr>
              <a:buNone/>
            </a:pPr>
            <a:endParaRPr lang="en-US" sz="2800" dirty="0" smtClean="0"/>
          </a:p>
          <a:p>
            <a:r>
              <a:rPr lang="en-US" sz="2800" dirty="0" smtClean="0"/>
              <a:t>Criterion-referenced assessment means comparing the scores obtained by the students with criteria or standards that were absolutely set by teachers. </a:t>
            </a:r>
          </a:p>
          <a:p>
            <a:pPr>
              <a:buNone/>
            </a:pPr>
            <a:endParaRPr lang="en-US" sz="2800" dirty="0" smtClean="0"/>
          </a:p>
          <a:p>
            <a:r>
              <a:rPr lang="en-US" sz="2800" dirty="0" smtClean="0"/>
              <a:t>In criterion-referenced assessment, the student’s scores is not compared with that of the group’s scores but the scores will be converted to </a:t>
            </a:r>
            <a:r>
              <a:rPr lang="en-US" sz="2800" dirty="0" smtClean="0"/>
              <a:t> </a:t>
            </a:r>
            <a:r>
              <a:rPr lang="en-US" sz="2800" dirty="0" smtClean="0"/>
              <a:t>given scores ​​based on theoretical score (maximum scores).</a:t>
            </a:r>
          </a:p>
          <a:p>
            <a:endParaRPr lang="en-US" sz="2800" dirty="0" smtClean="0"/>
          </a:p>
          <a:p>
            <a:r>
              <a:rPr lang="en-US" sz="2800" dirty="0" smtClean="0"/>
              <a:t>A teacher who uses criterion-referenced assessment approach should have developed a guidelines for converting the raw scores into standard scores before the test begins.</a:t>
            </a:r>
          </a:p>
          <a:p>
            <a:endParaRPr lang="en-US" sz="2800" dirty="0" smtClean="0"/>
          </a:p>
          <a:p>
            <a:endParaRPr lang="en-US" dirty="0"/>
          </a:p>
        </p:txBody>
      </p:sp>
    </p:spTree>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txBody>
          <a:bodyPr>
            <a:normAutofit/>
          </a:bodyPr>
          <a:lstStyle/>
          <a:p>
            <a:r>
              <a:rPr lang="en-US" sz="3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Objectives of this course</a:t>
            </a:r>
            <a:endParaRPr lang="en-US" sz="36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
          </p:nvPr>
        </p:nvSpPr>
        <p:spPr>
          <a:xfrm>
            <a:off x="1319242" y="1214422"/>
            <a:ext cx="7467600" cy="5259530"/>
          </a:xfrm>
        </p:spPr>
        <p:txBody>
          <a:bodyPr>
            <a:normAutofit fontScale="92500" lnSpcReduction="20000"/>
          </a:bodyPr>
          <a:lstStyle/>
          <a:p>
            <a:pPr marL="0" indent="0">
              <a:buNone/>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After attending this course, you are expected to have the ability to:</a:t>
            </a:r>
          </a:p>
          <a:p>
            <a:pPr marL="514350" indent="-514350">
              <a:buFont typeface="+mj-lt"/>
              <a:buAutoNum type="arabicPeriod"/>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Provide scores to various test methods</a:t>
            </a:r>
          </a:p>
          <a:p>
            <a:pPr marL="514350" indent="-514350">
              <a:buFont typeface="+mj-lt"/>
              <a:buAutoNum type="arabicPeriod"/>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Convert the raw scores into the standard scores by following criterion-referenced approach (CRA)</a:t>
            </a:r>
          </a:p>
          <a:p>
            <a:pPr marL="514350" indent="-514350">
              <a:buFont typeface="+mj-lt"/>
              <a:buAutoNum type="arabicPeriod"/>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Convert the raw scores into the standard scores by following norm-referenced approach (NRA)</a:t>
            </a:r>
          </a:p>
          <a:p>
            <a:pPr marL="514350" indent="-514350">
              <a:buFont typeface="+mj-lt"/>
              <a:buAutoNum type="arabicPeriod"/>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Understand the descriptive statistics of scores</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p:spPr>
        <p:txBody>
          <a:bodyPr>
            <a:normAutofit/>
          </a:bodyPr>
          <a:lstStyle/>
          <a:p>
            <a:r>
              <a:rPr lang="en-US" sz="32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Steps of applying CRA</a:t>
            </a:r>
            <a:endParaRPr lang="en-US" sz="32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
          </p:nvPr>
        </p:nvSpPr>
        <p:spPr>
          <a:xfrm>
            <a:off x="1033490" y="1357298"/>
            <a:ext cx="7467600" cy="5116654"/>
          </a:xfrm>
        </p:spPr>
        <p:txBody>
          <a:bodyPr>
            <a:normAutofit fontScale="92500" lnSpcReduction="20000"/>
          </a:bodyPr>
          <a:lstStyle/>
          <a:p>
            <a:pPr marL="457200" indent="-457200">
              <a:buNone/>
            </a:pPr>
            <a:r>
              <a:rPr lang="en-US" dirty="0" smtClean="0"/>
              <a:t>1.   Determining a score (raw score) based on the proportion.</a:t>
            </a:r>
          </a:p>
          <a:p>
            <a:pPr marL="457200" indent="-457200">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898525" indent="-898525">
              <a:buNone/>
            </a:pPr>
            <a:r>
              <a:rPr lang="en-US" dirty="0" smtClean="0"/>
              <a:t>      B : </a:t>
            </a:r>
            <a:r>
              <a:rPr lang="id-ID" dirty="0" smtClean="0"/>
              <a:t>The n</a:t>
            </a:r>
            <a:r>
              <a:rPr lang="en-US" dirty="0" smtClean="0"/>
              <a:t>umber of items answered correctly (for multiple choice tests) or a total score of correct answers on each item (for essay tests)</a:t>
            </a:r>
          </a:p>
          <a:p>
            <a:pPr marL="898525" indent="-898525">
              <a:buNone/>
            </a:pPr>
            <a:r>
              <a:rPr lang="en-US" dirty="0" smtClean="0"/>
              <a:t>       S</a:t>
            </a:r>
            <a:r>
              <a:rPr lang="en-US" baseline="-25000" dirty="0" smtClean="0"/>
              <a:t>t </a:t>
            </a:r>
            <a:r>
              <a:rPr lang="en-US" dirty="0" smtClean="0"/>
              <a:t>: Theoretical score (maximum score)</a:t>
            </a:r>
          </a:p>
          <a:p>
            <a:pPr marL="457200" indent="-457200">
              <a:buNone/>
            </a:pPr>
            <a:endParaRPr lang="en-US" dirty="0" smtClean="0"/>
          </a:p>
          <a:p>
            <a:pPr marL="457200" indent="-457200">
              <a:buNone/>
            </a:pPr>
            <a:r>
              <a:rPr lang="en-US" dirty="0" smtClean="0"/>
              <a:t>2. Determining a passing grade.</a:t>
            </a:r>
          </a:p>
          <a:p>
            <a:pPr marL="457200" indent="-457200">
              <a:buNone/>
            </a:pPr>
            <a:r>
              <a:rPr lang="en-US" dirty="0" smtClean="0"/>
              <a:t>      A Passing grade is a score that describes the proportions and the qualifications of learners’ mastery about the contracted competencies in learning. (E.g. 60; 70; or 75)</a:t>
            </a:r>
          </a:p>
          <a:p>
            <a:pPr marL="457200" indent="-457200">
              <a:buNone/>
            </a:pPr>
            <a:endParaRPr lang="en-US" dirty="0"/>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072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71604" y="2038344"/>
            <a:ext cx="6424622" cy="819152"/>
          </a:xfrm>
          <a:prstGeom prst="rect">
            <a:avLst/>
          </a:prstGeom>
          <a:noFill/>
        </p:spPr>
      </p:pic>
    </p:spTree>
  </p:cSld>
  <p:clrMapOvr>
    <a:masterClrMapping/>
  </p:clrMapOvr>
  <p:transition>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7467600" cy="642934"/>
          </a:xfrm>
        </p:spPr>
        <p:txBody>
          <a:bodyPr/>
          <a:lstStyle/>
          <a:p>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of CRA</a:t>
            </a:r>
            <a:r>
              <a:rPr lang="en-US" dirty="0" smtClean="0"/>
              <a:t> </a:t>
            </a:r>
            <a:endParaRPr lang="en-US" dirty="0"/>
          </a:p>
        </p:txBody>
      </p:sp>
      <p:sp>
        <p:nvSpPr>
          <p:cNvPr id="3" name="Content Placeholder 2"/>
          <p:cNvSpPr>
            <a:spLocks noGrp="1"/>
          </p:cNvSpPr>
          <p:nvPr>
            <p:ph sz="quarter" idx="1"/>
          </p:nvPr>
        </p:nvSpPr>
        <p:spPr>
          <a:xfrm>
            <a:off x="890614" y="1071546"/>
            <a:ext cx="7467600" cy="5402406"/>
          </a:xfrm>
        </p:spPr>
        <p:txBody>
          <a:bodyPr/>
          <a:lstStyle/>
          <a:p>
            <a:pPr marL="0" indent="0">
              <a:buNone/>
            </a:pPr>
            <a:r>
              <a:rPr lang="en-US" dirty="0" smtClean="0"/>
              <a:t>Diketahui skor mentah bahasa Inggris bagi 52 siswa adalah sebagai berikut:</a:t>
            </a:r>
          </a:p>
          <a:p>
            <a:pPr marL="0" indent="0">
              <a:buNone/>
            </a:pPr>
            <a:r>
              <a:rPr lang="en-US" dirty="0" smtClean="0"/>
              <a:t>	32  20  35  24  17  30  36  27  37  50</a:t>
            </a:r>
          </a:p>
          <a:p>
            <a:pPr marL="0" indent="0">
              <a:buNone/>
            </a:pPr>
            <a:r>
              <a:rPr lang="en-US" dirty="0" smtClean="0"/>
              <a:t>	36  35  50  43  31  25  44  36  30  40</a:t>
            </a:r>
          </a:p>
          <a:p>
            <a:pPr marL="0" indent="0">
              <a:buNone/>
            </a:pPr>
            <a:r>
              <a:rPr lang="en-US" dirty="0" smtClean="0"/>
              <a:t>	27  36  37  32  21  22  42  39  47  28</a:t>
            </a:r>
          </a:p>
          <a:p>
            <a:pPr marL="0" indent="0">
              <a:buNone/>
            </a:pPr>
            <a:r>
              <a:rPr lang="en-US" dirty="0" smtClean="0"/>
              <a:t>	50  27  43  17  42  34  38  37  31  32</a:t>
            </a:r>
          </a:p>
          <a:p>
            <a:pPr marL="0" indent="0">
              <a:buNone/>
            </a:pPr>
            <a:r>
              <a:rPr lang="en-US" dirty="0" smtClean="0"/>
              <a:t>	22  31  38  46  50  38  50  21  29  33</a:t>
            </a:r>
          </a:p>
          <a:p>
            <a:pPr marL="0" indent="0">
              <a:buNone/>
            </a:pPr>
            <a:r>
              <a:rPr lang="en-US" dirty="0" smtClean="0"/>
              <a:t>	34  29	</a:t>
            </a:r>
          </a:p>
          <a:p>
            <a:pPr marL="0" indent="0">
              <a:buNone/>
            </a:pPr>
            <a:r>
              <a:rPr lang="en-US" dirty="0" smtClean="0"/>
              <a:t>Tentukan skor standar (baik untuk skala 5 maupun skala 10) dari skor-skor mentah tersebut dengan menggunakan PAP (CRA) jika skor teoretis (skor maksimum) ditetapkan 60!</a:t>
            </a:r>
            <a:endParaRPr lang="en-US" dirty="0"/>
          </a:p>
        </p:txBody>
      </p:sp>
    </p:spTree>
  </p:cSld>
  <p:clrMapOvr>
    <a:masterClrMapping/>
  </p:clrMapOvr>
  <p:transition>
    <p:strips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7467600" cy="560406"/>
          </a:xfrm>
        </p:spPr>
        <p:txBody>
          <a:bodyPr>
            <a:normAutofit fontScale="90000"/>
          </a:bodyPr>
          <a:lstStyle/>
          <a:p>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Tips to convert the scores for the scale of 5</a:t>
            </a:r>
            <a:endPar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
          </p:nvPr>
        </p:nvSpPr>
        <p:spPr>
          <a:xfrm>
            <a:off x="676300" y="1142984"/>
            <a:ext cx="7467600" cy="5330968"/>
          </a:xfrm>
        </p:spPr>
        <p:txBody>
          <a:bodyPr/>
          <a:lstStyle/>
          <a:p>
            <a:pPr>
              <a:buNone/>
            </a:pPr>
            <a:r>
              <a:rPr lang="en-US" dirty="0" smtClean="0"/>
              <a:t>1. Determining the conversion guidelines.</a:t>
            </a:r>
          </a:p>
          <a:p>
            <a:pPr marL="361950" indent="-361950">
              <a:buNone/>
            </a:pPr>
            <a:r>
              <a:rPr lang="en-US" dirty="0" smtClean="0"/>
              <a:t>	Scale of 5 usually uses the following conversion  guidelines :</a:t>
            </a:r>
          </a:p>
          <a:p>
            <a:pPr marL="361950" indent="-361950">
              <a:buNone/>
            </a:pPr>
            <a:endParaRPr lang="en-US" dirty="0" smtClean="0"/>
          </a:p>
          <a:p>
            <a:pPr>
              <a:buNone/>
            </a:pPr>
            <a:r>
              <a:rPr lang="en-US" dirty="0" smtClean="0"/>
              <a:t>	</a:t>
            </a:r>
            <a:r>
              <a:rPr lang="en-US" b="1" dirty="0" smtClean="0"/>
              <a:t>Level of mastery</a:t>
            </a:r>
            <a:r>
              <a:rPr lang="en-US" dirty="0" smtClean="0"/>
              <a:t>	</a:t>
            </a:r>
            <a:r>
              <a:rPr lang="en-US" b="1" dirty="0" smtClean="0"/>
              <a:t>Standard score</a:t>
            </a:r>
          </a:p>
          <a:p>
            <a:pPr>
              <a:buNone/>
            </a:pPr>
            <a:r>
              <a:rPr lang="en-US" dirty="0" smtClean="0"/>
              <a:t> 	   90% - 100%	 		A</a:t>
            </a:r>
          </a:p>
          <a:p>
            <a:pPr>
              <a:buNone/>
            </a:pPr>
            <a:r>
              <a:rPr lang="en-US" dirty="0" smtClean="0"/>
              <a:t>	   80% - 89%			B</a:t>
            </a:r>
          </a:p>
          <a:p>
            <a:pPr>
              <a:buNone/>
            </a:pPr>
            <a:r>
              <a:rPr lang="en-US" dirty="0" smtClean="0"/>
              <a:t>	   70% - 79%			C</a:t>
            </a:r>
          </a:p>
          <a:p>
            <a:pPr>
              <a:buNone/>
            </a:pPr>
            <a:r>
              <a:rPr lang="en-US" dirty="0" smtClean="0"/>
              <a:t>	   60% - 69%			D</a:t>
            </a:r>
          </a:p>
          <a:p>
            <a:pPr>
              <a:buNone/>
            </a:pPr>
            <a:r>
              <a:rPr lang="en-US" dirty="0" smtClean="0"/>
              <a:t>	      ≤ 59%				E</a:t>
            </a:r>
            <a:endParaRPr lang="en-US" dirty="0"/>
          </a:p>
        </p:txBody>
      </p:sp>
    </p:spTree>
  </p:cSld>
  <p:clrMapOvr>
    <a:masterClrMapping/>
  </p:clrMapOvr>
  <p:transition>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314" y="285728"/>
            <a:ext cx="8572528" cy="6286544"/>
          </a:xfrm>
        </p:spPr>
        <p:txBody>
          <a:bodyPr>
            <a:normAutofit fontScale="92500" lnSpcReduction="10000"/>
          </a:bodyPr>
          <a:lstStyle/>
          <a:p>
            <a:pPr>
              <a:buNone/>
            </a:pPr>
            <a:r>
              <a:rPr lang="en-US" dirty="0" smtClean="0"/>
              <a:t>2. Determining the table of conversion.</a:t>
            </a:r>
          </a:p>
          <a:p>
            <a:pPr>
              <a:buNone/>
            </a:pPr>
            <a:r>
              <a:rPr lang="en-US" dirty="0" smtClean="0"/>
              <a:t>	If the theoretical score (maximum score) is 60, the mastery of 90%  is calculated 0.9 x 60 = </a:t>
            </a:r>
            <a:r>
              <a:rPr lang="en-US" b="1" dirty="0" smtClean="0"/>
              <a:t>54</a:t>
            </a:r>
            <a:r>
              <a:rPr lang="en-US" dirty="0" smtClean="0"/>
              <a:t>; the mastery of 80% is 0.8 x 60 = </a:t>
            </a:r>
            <a:r>
              <a:rPr lang="en-US" b="1" dirty="0" smtClean="0"/>
              <a:t>48</a:t>
            </a:r>
            <a:r>
              <a:rPr lang="en-US" dirty="0" smtClean="0"/>
              <a:t>; the mastery of 70% is 0.7 x 60 = </a:t>
            </a:r>
            <a:r>
              <a:rPr lang="en-US" b="1" dirty="0" smtClean="0"/>
              <a:t>42</a:t>
            </a:r>
            <a:r>
              <a:rPr lang="en-US" dirty="0" smtClean="0"/>
              <a:t>; the mastery of 60% is 0.6 x 60 = </a:t>
            </a:r>
            <a:r>
              <a:rPr lang="en-US" b="1" dirty="0" smtClean="0"/>
              <a:t>36</a:t>
            </a:r>
            <a:r>
              <a:rPr lang="en-US" dirty="0" smtClean="0"/>
              <a:t>.  So, the table of conversion can be arranged as follows:</a:t>
            </a:r>
          </a:p>
          <a:p>
            <a:pPr>
              <a:buNone/>
            </a:pPr>
            <a:endParaRPr lang="en-US" sz="800" dirty="0" smtClean="0"/>
          </a:p>
          <a:p>
            <a:pPr>
              <a:buNone/>
            </a:pPr>
            <a:r>
              <a:rPr lang="en-US" dirty="0" smtClean="0"/>
              <a:t>		Raw scores			Standard scores</a:t>
            </a:r>
          </a:p>
          <a:p>
            <a:pPr>
              <a:buNone/>
            </a:pPr>
            <a:r>
              <a:rPr lang="en-US" dirty="0" smtClean="0"/>
              <a:t>	 	   54 – 60				A</a:t>
            </a:r>
          </a:p>
          <a:p>
            <a:pPr>
              <a:buNone/>
            </a:pPr>
            <a:r>
              <a:rPr lang="en-US" dirty="0" smtClean="0"/>
              <a:t>	 	   48 – 53 				B</a:t>
            </a:r>
          </a:p>
          <a:p>
            <a:pPr>
              <a:buNone/>
            </a:pPr>
            <a:r>
              <a:rPr lang="en-US" dirty="0" smtClean="0"/>
              <a:t>	 	   42 – 47 				C</a:t>
            </a:r>
          </a:p>
          <a:p>
            <a:pPr>
              <a:buNone/>
            </a:pPr>
            <a:r>
              <a:rPr lang="en-US" dirty="0" smtClean="0"/>
              <a:t>	  	   36 – 41 				D</a:t>
            </a:r>
          </a:p>
          <a:p>
            <a:pPr>
              <a:buNone/>
            </a:pPr>
            <a:r>
              <a:rPr lang="en-US" dirty="0" smtClean="0"/>
              <a:t>	   	</a:t>
            </a:r>
            <a:r>
              <a:rPr lang="id-ID" dirty="0" smtClean="0"/>
              <a:t>      </a:t>
            </a:r>
            <a:r>
              <a:rPr lang="en-US" dirty="0" smtClean="0"/>
              <a:t> </a:t>
            </a:r>
            <a:r>
              <a:rPr lang="en-US" dirty="0"/>
              <a:t>≤</a:t>
            </a:r>
            <a:r>
              <a:rPr lang="en-US" dirty="0" smtClean="0"/>
              <a:t> 35				E  </a:t>
            </a:r>
          </a:p>
          <a:p>
            <a:pPr>
              <a:buNone/>
            </a:pPr>
            <a:endParaRPr lang="en-US" dirty="0" smtClean="0"/>
          </a:p>
          <a:p>
            <a:pPr marL="1797050" indent="-1797050">
              <a:buNone/>
            </a:pPr>
            <a:r>
              <a:rPr lang="en-US" b="1" dirty="0" smtClean="0"/>
              <a:t>Conclusion</a:t>
            </a:r>
            <a:r>
              <a:rPr lang="en-US" dirty="0" smtClean="0"/>
              <a:t>: </a:t>
            </a:r>
          </a:p>
          <a:p>
            <a:pPr marL="0" indent="0">
              <a:buNone/>
            </a:pPr>
            <a:r>
              <a:rPr lang="en-US" dirty="0" smtClean="0"/>
              <a:t>A student with raw score 50 means he/she got B;   a student with raw score 43 means he/she got C;    a student with raw score 17 means he/she got E, etc.  </a:t>
            </a:r>
            <a:endParaRPr lang="en-US" dirty="0"/>
          </a:p>
        </p:txBody>
      </p:sp>
    </p:spTree>
  </p:cSld>
  <p:clrMapOvr>
    <a:masterClrMapping/>
  </p:clrMapOvr>
  <p:transition>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4"/>
            <a:ext cx="7715304" cy="1143000"/>
          </a:xfrm>
        </p:spPr>
        <p:txBody>
          <a:bodyPr/>
          <a:lstStyle/>
          <a:p>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Tips to convert the scores for </a:t>
            </a:r>
            <a:b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scale of 10</a:t>
            </a:r>
            <a:endParaRPr lang="en-US" dirty="0"/>
          </a:p>
        </p:txBody>
      </p:sp>
      <p:sp>
        <p:nvSpPr>
          <p:cNvPr id="3" name="Content Placeholder 2"/>
          <p:cNvSpPr>
            <a:spLocks noGrp="1"/>
          </p:cNvSpPr>
          <p:nvPr>
            <p:ph sz="quarter" idx="1"/>
          </p:nvPr>
        </p:nvSpPr>
        <p:spPr>
          <a:xfrm>
            <a:off x="385762" y="1428736"/>
            <a:ext cx="8472518" cy="5286412"/>
          </a:xfrm>
        </p:spPr>
        <p:txBody>
          <a:bodyPr>
            <a:normAutofit fontScale="92500" lnSpcReduction="20000"/>
          </a:bodyPr>
          <a:lstStyle/>
          <a:p>
            <a:pPr>
              <a:buNone/>
            </a:pPr>
            <a:r>
              <a:rPr lang="en-US" dirty="0" smtClean="0"/>
              <a:t>1. Determining the conversion guidelines.</a:t>
            </a:r>
          </a:p>
          <a:p>
            <a:pPr marL="361950" indent="-361950">
              <a:buNone/>
            </a:pPr>
            <a:r>
              <a:rPr lang="en-US" dirty="0" smtClean="0"/>
              <a:t>	Scale of 10 usually uses the following conversion  guidelines :</a:t>
            </a:r>
          </a:p>
          <a:p>
            <a:pPr>
              <a:buNone/>
            </a:pPr>
            <a:r>
              <a:rPr lang="en-US" b="1" dirty="0" smtClean="0"/>
              <a:t>		</a:t>
            </a:r>
          </a:p>
          <a:p>
            <a:pPr>
              <a:buNone/>
            </a:pPr>
            <a:r>
              <a:rPr lang="en-US" b="1" dirty="0" smtClean="0"/>
              <a:t>	   Level of mastery</a:t>
            </a:r>
            <a:r>
              <a:rPr lang="en-US" dirty="0" smtClean="0"/>
              <a:t>		</a:t>
            </a:r>
            <a:r>
              <a:rPr lang="en-US" b="1" dirty="0" smtClean="0"/>
              <a:t>Standard score</a:t>
            </a:r>
          </a:p>
          <a:p>
            <a:pPr>
              <a:buNone/>
            </a:pPr>
            <a:r>
              <a:rPr lang="en-US" dirty="0" smtClean="0"/>
              <a:t> 	 	  95% - 100%	 		          10</a:t>
            </a:r>
          </a:p>
          <a:p>
            <a:pPr>
              <a:buNone/>
            </a:pPr>
            <a:r>
              <a:rPr lang="en-US" dirty="0" smtClean="0"/>
              <a:t>	   	  85% - 94%				9</a:t>
            </a:r>
          </a:p>
          <a:p>
            <a:pPr>
              <a:buNone/>
            </a:pPr>
            <a:r>
              <a:rPr lang="en-US" dirty="0" smtClean="0"/>
              <a:t>	    	  75% - 84%				8</a:t>
            </a:r>
          </a:p>
          <a:p>
            <a:pPr>
              <a:buNone/>
            </a:pPr>
            <a:r>
              <a:rPr lang="en-US" dirty="0" smtClean="0"/>
              <a:t>	  	  65% - 74%				7</a:t>
            </a:r>
          </a:p>
          <a:p>
            <a:pPr>
              <a:buNone/>
            </a:pPr>
            <a:r>
              <a:rPr lang="en-US" dirty="0" smtClean="0"/>
              <a:t>	          55% - 64%				6</a:t>
            </a:r>
          </a:p>
          <a:p>
            <a:pPr marL="361950" indent="-361950">
              <a:buNone/>
            </a:pPr>
            <a:r>
              <a:rPr lang="en-US" dirty="0" smtClean="0"/>
              <a:t>		  45% - 54%				5</a:t>
            </a:r>
          </a:p>
          <a:p>
            <a:pPr marL="361950" indent="-361950">
              <a:buNone/>
            </a:pPr>
            <a:r>
              <a:rPr lang="en-US" dirty="0" smtClean="0"/>
              <a:t>	  	  35% - 44%				4</a:t>
            </a:r>
          </a:p>
          <a:p>
            <a:pPr marL="361950" indent="-361950">
              <a:buNone/>
            </a:pPr>
            <a:r>
              <a:rPr lang="en-US" dirty="0" smtClean="0"/>
              <a:t>		  25% - 34% 				3</a:t>
            </a:r>
          </a:p>
          <a:p>
            <a:pPr marL="361950" indent="-361950">
              <a:buNone/>
            </a:pPr>
            <a:r>
              <a:rPr lang="en-US" dirty="0" smtClean="0"/>
              <a:t>		  15% - 24%				2</a:t>
            </a:r>
          </a:p>
          <a:p>
            <a:pPr marL="361950" indent="-361950">
              <a:buNone/>
            </a:pPr>
            <a:r>
              <a:rPr lang="en-US" dirty="0" smtClean="0"/>
              <a:t>		  05% - 14%				1</a:t>
            </a:r>
          </a:p>
          <a:p>
            <a:pPr>
              <a:buNone/>
            </a:pPr>
            <a:endParaRPr lang="en-US" dirty="0"/>
          </a:p>
        </p:txBody>
      </p:sp>
    </p:spTree>
  </p:cSld>
  <p:clrMapOvr>
    <a:masterClrMapping/>
  </p:clrMapOvr>
  <p:transition>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1406" y="285728"/>
            <a:ext cx="8929718" cy="6357982"/>
          </a:xfrm>
        </p:spPr>
        <p:txBody>
          <a:bodyPr>
            <a:normAutofit fontScale="77500" lnSpcReduction="20000"/>
          </a:bodyPr>
          <a:lstStyle/>
          <a:p>
            <a:pPr>
              <a:buNone/>
            </a:pPr>
            <a:r>
              <a:rPr lang="en-US" dirty="0" smtClean="0"/>
              <a:t>2. Determining the table of conversion.</a:t>
            </a:r>
          </a:p>
          <a:p>
            <a:pPr>
              <a:buNone/>
            </a:pPr>
            <a:r>
              <a:rPr lang="en-US" dirty="0" smtClean="0"/>
              <a:t>	If the theoretical score (maximum score) is 60, the mastery of 95%  is calculated 0.95 x 60 = </a:t>
            </a:r>
            <a:r>
              <a:rPr lang="en-US" b="1" dirty="0" smtClean="0"/>
              <a:t>57</a:t>
            </a:r>
            <a:r>
              <a:rPr lang="en-US" dirty="0" smtClean="0"/>
              <a:t>; the mastery of 85% is 0.85 x 60 = </a:t>
            </a:r>
            <a:r>
              <a:rPr lang="en-US" b="1" dirty="0" smtClean="0"/>
              <a:t>51</a:t>
            </a:r>
            <a:r>
              <a:rPr lang="en-US" dirty="0" smtClean="0"/>
              <a:t>; the mastery of 75% is 0.75 x 60 = </a:t>
            </a:r>
            <a:r>
              <a:rPr lang="en-US" b="1" dirty="0" smtClean="0"/>
              <a:t>45</a:t>
            </a:r>
            <a:r>
              <a:rPr lang="en-US" dirty="0" smtClean="0"/>
              <a:t>; and so on.  So, table of conversion can be arranged as follows:</a:t>
            </a:r>
          </a:p>
          <a:p>
            <a:pPr>
              <a:buNone/>
            </a:pPr>
            <a:endParaRPr lang="en-US" sz="800" dirty="0" smtClean="0"/>
          </a:p>
          <a:p>
            <a:pPr>
              <a:buNone/>
            </a:pPr>
            <a:r>
              <a:rPr lang="en-US" dirty="0" smtClean="0"/>
              <a:t>		Raw scores			Standard scores</a:t>
            </a:r>
          </a:p>
          <a:p>
            <a:pPr>
              <a:buNone/>
            </a:pPr>
            <a:r>
              <a:rPr lang="en-US" dirty="0" smtClean="0"/>
              <a:t>	 	   57 – 60			            10</a:t>
            </a:r>
          </a:p>
          <a:p>
            <a:pPr>
              <a:buNone/>
            </a:pPr>
            <a:r>
              <a:rPr lang="en-US" dirty="0" smtClean="0"/>
              <a:t>	 	   51 – 56 				9</a:t>
            </a:r>
          </a:p>
          <a:p>
            <a:pPr>
              <a:buNone/>
            </a:pPr>
            <a:r>
              <a:rPr lang="en-US" dirty="0" smtClean="0"/>
              <a:t>	 	   45 – 50 				8</a:t>
            </a:r>
          </a:p>
          <a:p>
            <a:pPr>
              <a:buNone/>
            </a:pPr>
            <a:r>
              <a:rPr lang="en-US" dirty="0" smtClean="0"/>
              <a:t>	  	   39 – 44 				7</a:t>
            </a:r>
          </a:p>
          <a:p>
            <a:pPr>
              <a:buNone/>
            </a:pPr>
            <a:r>
              <a:rPr lang="en-US" dirty="0" smtClean="0"/>
              <a:t>	   	   33 – 38 				6 </a:t>
            </a:r>
          </a:p>
          <a:p>
            <a:pPr>
              <a:buNone/>
            </a:pPr>
            <a:r>
              <a:rPr lang="en-US" dirty="0" smtClean="0"/>
              <a:t>		   27 – 32 				5</a:t>
            </a:r>
          </a:p>
          <a:p>
            <a:pPr>
              <a:buNone/>
            </a:pPr>
            <a:r>
              <a:rPr lang="en-US" dirty="0" smtClean="0"/>
              <a:t>		   21 – 26				4</a:t>
            </a:r>
          </a:p>
          <a:p>
            <a:pPr>
              <a:buNone/>
            </a:pPr>
            <a:r>
              <a:rPr lang="en-US" dirty="0" smtClean="0"/>
              <a:t>		   15 – 20				3</a:t>
            </a:r>
          </a:p>
          <a:p>
            <a:pPr>
              <a:buNone/>
            </a:pPr>
            <a:r>
              <a:rPr lang="en-US" dirty="0" smtClean="0"/>
              <a:t>		   09 – 14				2</a:t>
            </a:r>
          </a:p>
          <a:p>
            <a:pPr>
              <a:buNone/>
            </a:pPr>
            <a:r>
              <a:rPr lang="en-US" dirty="0" smtClean="0"/>
              <a:t>		   03 – 08 				1	  </a:t>
            </a:r>
          </a:p>
          <a:p>
            <a:pPr marL="1797050" indent="-1797050">
              <a:buNone/>
            </a:pPr>
            <a:endParaRPr lang="en-US" sz="1000" b="1" dirty="0" smtClean="0"/>
          </a:p>
          <a:p>
            <a:pPr marL="1797050" indent="-1797050">
              <a:buNone/>
            </a:pPr>
            <a:r>
              <a:rPr lang="en-US" b="1" dirty="0" smtClean="0"/>
              <a:t>Conclusion</a:t>
            </a:r>
            <a:r>
              <a:rPr lang="en-US" dirty="0" smtClean="0"/>
              <a:t>: </a:t>
            </a:r>
          </a:p>
          <a:p>
            <a:pPr marL="0" indent="0">
              <a:buNone/>
            </a:pPr>
            <a:r>
              <a:rPr lang="en-US" dirty="0" smtClean="0"/>
              <a:t>A student with raw score 50 means he/she got 8; a student with raw score 43 means he/she got 7; a student with raw score 17 means he/she got 3, etc.  </a:t>
            </a:r>
          </a:p>
          <a:p>
            <a:endParaRPr lang="en-US" dirty="0"/>
          </a:p>
        </p:txBody>
      </p:sp>
    </p:spTree>
  </p:cSld>
  <p:clrMapOvr>
    <a:masterClrMapping/>
  </p:clrMapOvr>
  <p:transition>
    <p:strips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74"/>
            <a:ext cx="7467600" cy="1143000"/>
          </a:xfrm>
        </p:spPr>
        <p:txBody>
          <a:bodyPr>
            <a:normAutofit fontScale="90000"/>
          </a:bodyPr>
          <a:lstStyle/>
          <a:p>
            <a:r>
              <a:rPr lang="en-US" sz="32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Converting the Scores with Norm-Referenced Approach (NRA)</a:t>
            </a:r>
            <a:r>
              <a:rPr lang="en-US" dirty="0" smtClean="0"/>
              <a:t> </a:t>
            </a:r>
            <a:br>
              <a:rPr lang="en-US" dirty="0" smtClean="0"/>
            </a:br>
            <a:endParaRPr lang="en-US" dirty="0"/>
          </a:p>
        </p:txBody>
      </p:sp>
      <p:pic>
        <p:nvPicPr>
          <p:cNvPr id="1026" name="Picture 2" descr="https://encrypted-tbn0.google.com/images?q=tbn:ANd9GcShodp7ITsdaWn226OWHRnKaAKyGtHtye2TJO5QCXvaAwy4MFFg_g"/>
          <p:cNvPicPr>
            <a:picLocks noChangeAspect="1" noChangeArrowheads="1"/>
          </p:cNvPicPr>
          <p:nvPr/>
        </p:nvPicPr>
        <p:blipFill>
          <a:blip r:embed="rId2"/>
          <a:srcRect/>
          <a:stretch>
            <a:fillRect/>
          </a:stretch>
        </p:blipFill>
        <p:spPr bwMode="auto">
          <a:xfrm>
            <a:off x="428596" y="1071546"/>
            <a:ext cx="7715304" cy="5534727"/>
          </a:xfrm>
          <a:prstGeom prst="rect">
            <a:avLst/>
          </a:prstGeom>
          <a:noFill/>
        </p:spPr>
      </p:pic>
    </p:spTree>
  </p:cSld>
  <p:clrMapOvr>
    <a:masterClrMapping/>
  </p:clrMapOvr>
  <p:transition>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90614" y="928670"/>
            <a:ext cx="7467600" cy="5500726"/>
          </a:xfrm>
        </p:spPr>
        <p:txBody>
          <a:bodyPr>
            <a:normAutofit lnSpcReduction="10000"/>
          </a:bodyPr>
          <a:lstStyle/>
          <a:p>
            <a:r>
              <a:rPr lang="en-US" dirty="0" smtClean="0"/>
              <a:t>This approach (NRA) or </a:t>
            </a:r>
            <a:r>
              <a:rPr lang="en-US" i="1" dirty="0" smtClean="0"/>
              <a:t>Pendekatan Acuan Norma / PAN (in bahasa Indonesia)</a:t>
            </a:r>
            <a:r>
              <a:rPr lang="en-US" dirty="0" smtClean="0"/>
              <a:t> is used to compare the student’s achievement or raw scores with his/her fellows in his/her group.</a:t>
            </a:r>
          </a:p>
          <a:p>
            <a:endParaRPr lang="en-US" dirty="0" smtClean="0"/>
          </a:p>
          <a:p>
            <a:r>
              <a:rPr lang="en-US" dirty="0" smtClean="0"/>
              <a:t>The meaning of the score, either quantitatively or qualitatively, is relative. </a:t>
            </a:r>
          </a:p>
          <a:p>
            <a:pPr>
              <a:buNone/>
            </a:pPr>
            <a:endParaRPr lang="en-US" dirty="0" smtClean="0"/>
          </a:p>
          <a:p>
            <a:r>
              <a:rPr lang="en-US" dirty="0" smtClean="0"/>
              <a:t>If you have determined a conversion guidelines based on tests carried out in a given group, then it is useful as guidelines for that group only and it is probably not useful as guideline for another group because the distribution of students’ scores will also be different. </a:t>
            </a:r>
          </a:p>
          <a:p>
            <a:endParaRPr lang="en-US" dirty="0" smtClean="0"/>
          </a:p>
          <a:p>
            <a:endParaRPr lang="en-US" dirty="0"/>
          </a:p>
        </p:txBody>
      </p:sp>
    </p:spTree>
  </p:cSld>
  <p:clrMapOvr>
    <a:masterClrMapping/>
  </p:clrMapOvr>
  <p:transition>
    <p:strips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9176" y="642918"/>
            <a:ext cx="7467600" cy="5831034"/>
          </a:xfrm>
        </p:spPr>
        <p:txBody>
          <a:bodyPr/>
          <a:lstStyle/>
          <a:p>
            <a:r>
              <a:rPr lang="en-US" dirty="0" smtClean="0"/>
              <a:t>Norm-referenced approach uses the basic assumption of normality. It means that the scores should be in normal distribution as the following condition:</a:t>
            </a:r>
            <a:endParaRPr lang="en-US" dirty="0"/>
          </a:p>
        </p:txBody>
      </p:sp>
      <p:pic>
        <p:nvPicPr>
          <p:cNvPr id="1027" name="Picture 3"/>
          <p:cNvPicPr>
            <a:picLocks noChangeAspect="1" noChangeArrowheads="1"/>
          </p:cNvPicPr>
          <p:nvPr/>
        </p:nvPicPr>
        <p:blipFill>
          <a:blip r:embed="rId2"/>
          <a:srcRect/>
          <a:stretch>
            <a:fillRect/>
          </a:stretch>
        </p:blipFill>
        <p:spPr bwMode="auto">
          <a:xfrm>
            <a:off x="585184" y="2239064"/>
            <a:ext cx="8201658" cy="4286280"/>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7467600" cy="631844"/>
          </a:xfrm>
        </p:spPr>
        <p:txBody>
          <a:bodyPr>
            <a:normAutofit/>
          </a:bodyPr>
          <a:lstStyle/>
          <a:p>
            <a:r>
              <a:rPr lang="en-US" sz="32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Steps of applying NRA</a:t>
            </a:r>
            <a:endParaRPr lang="en-US" sz="3200" dirty="0"/>
          </a:p>
        </p:txBody>
      </p:sp>
      <p:sp>
        <p:nvSpPr>
          <p:cNvPr id="3" name="Content Placeholder 2"/>
          <p:cNvSpPr>
            <a:spLocks noGrp="1"/>
          </p:cNvSpPr>
          <p:nvPr>
            <p:ph sz="quarter" idx="1"/>
          </p:nvPr>
        </p:nvSpPr>
        <p:spPr>
          <a:xfrm>
            <a:off x="747738" y="1219200"/>
            <a:ext cx="7467600" cy="5188092"/>
          </a:xfrm>
        </p:spPr>
        <p:txBody>
          <a:bodyPr>
            <a:normAutofit lnSpcReduction="10000"/>
          </a:bodyPr>
          <a:lstStyle/>
          <a:p>
            <a:pPr>
              <a:buNone/>
            </a:pPr>
            <a:r>
              <a:rPr lang="en-US" dirty="0" smtClean="0"/>
              <a:t>1. Calculating the average score ( </a:t>
            </a:r>
            <a:r>
              <a:rPr lang="en-US" i="1" dirty="0" smtClean="0"/>
              <a:t>x</a:t>
            </a:r>
            <a:r>
              <a:rPr lang="en-US" i="1" dirty="0" smtClean="0">
                <a:latin typeface="Lucida Sans Unicode"/>
                <a:cs typeface="Lucida Sans Unicode"/>
              </a:rPr>
              <a:t>̅</a:t>
            </a:r>
            <a:r>
              <a:rPr lang="en-US" i="1" dirty="0" smtClean="0"/>
              <a:t> )</a:t>
            </a:r>
            <a:r>
              <a:rPr lang="en-US" dirty="0" smtClean="0"/>
              <a:t>. There are two ways to calculate the average score:</a:t>
            </a:r>
          </a:p>
          <a:p>
            <a:pPr>
              <a:buNone/>
            </a:pPr>
            <a:r>
              <a:rPr lang="en-US" dirty="0" smtClean="0"/>
              <a:t>    </a:t>
            </a:r>
          </a:p>
          <a:p>
            <a:pPr>
              <a:buNone/>
            </a:pPr>
            <a:r>
              <a:rPr lang="en-US" dirty="0" smtClean="0"/>
              <a:t>	a.</a:t>
            </a:r>
          </a:p>
          <a:p>
            <a:pPr>
              <a:buNone/>
            </a:pPr>
            <a:endParaRPr lang="en-US" dirty="0" smtClean="0"/>
          </a:p>
          <a:p>
            <a:pPr>
              <a:buNone/>
            </a:pPr>
            <a:r>
              <a:rPr lang="en-US" dirty="0" smtClean="0"/>
              <a:t>		x</a:t>
            </a:r>
            <a:r>
              <a:rPr lang="en-US" baseline="-25000" dirty="0" smtClean="0"/>
              <a:t>i</a:t>
            </a:r>
            <a:r>
              <a:rPr lang="en-US" dirty="0" smtClean="0"/>
              <a:t> : the i</a:t>
            </a:r>
            <a:r>
              <a:rPr lang="en-US" baseline="30000" dirty="0" smtClean="0"/>
              <a:t>th</a:t>
            </a:r>
            <a:r>
              <a:rPr lang="en-US" dirty="0" smtClean="0"/>
              <a:t> students’ score</a:t>
            </a:r>
          </a:p>
          <a:p>
            <a:pPr>
              <a:buNone/>
            </a:pPr>
            <a:r>
              <a:rPr lang="en-US" dirty="0" smtClean="0"/>
              <a:t>		n  : number of students</a:t>
            </a:r>
          </a:p>
          <a:p>
            <a:pPr>
              <a:buNone/>
            </a:pPr>
            <a:endParaRPr lang="en-US" dirty="0" smtClean="0"/>
          </a:p>
          <a:p>
            <a:pPr>
              <a:buNone/>
            </a:pPr>
            <a:r>
              <a:rPr lang="en-US" dirty="0" smtClean="0"/>
              <a:t>   b. </a:t>
            </a:r>
          </a:p>
          <a:p>
            <a:pPr>
              <a:buNone/>
            </a:pPr>
            <a:endParaRPr lang="en-US" dirty="0" smtClean="0"/>
          </a:p>
          <a:p>
            <a:pPr>
              <a:buNone/>
            </a:pPr>
            <a:r>
              <a:rPr lang="en-US" dirty="0" smtClean="0"/>
              <a:t>          	 x</a:t>
            </a:r>
            <a:r>
              <a:rPr lang="en-US" baseline="-25000" dirty="0" smtClean="0"/>
              <a:t>i</a:t>
            </a:r>
            <a:r>
              <a:rPr lang="en-US" dirty="0" smtClean="0"/>
              <a:t> : sign of group</a:t>
            </a:r>
          </a:p>
          <a:p>
            <a:pPr>
              <a:buNone/>
            </a:pPr>
            <a:r>
              <a:rPr lang="en-US" dirty="0" smtClean="0"/>
              <a:t>            f</a:t>
            </a:r>
            <a:r>
              <a:rPr lang="en-US" baseline="-25000" dirty="0" smtClean="0"/>
              <a:t>i </a:t>
            </a:r>
            <a:r>
              <a:rPr lang="en-US" dirty="0" smtClean="0"/>
              <a:t> : frequency corresponding to x</a:t>
            </a:r>
            <a:r>
              <a:rPr lang="en-US" baseline="-25000" dirty="0" smtClean="0"/>
              <a:t>i</a:t>
            </a:r>
          </a:p>
          <a:p>
            <a:pPr>
              <a:buNone/>
            </a:pPr>
            <a:endParaRPr lang="en-US"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04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8756" y="2357430"/>
            <a:ext cx="3829062" cy="638177"/>
          </a:xfrm>
          <a:prstGeom prst="rect">
            <a:avLst/>
          </a:prstGeom>
          <a:noFill/>
        </p:spPr>
      </p:pic>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05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95418" y="4405322"/>
            <a:ext cx="3633798" cy="666752"/>
          </a:xfrm>
          <a:prstGeom prst="rect">
            <a:avLst/>
          </a:prstGeom>
          <a:noFill/>
        </p:spPr>
      </p:pic>
    </p:spTree>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39784"/>
          </a:xfrm>
        </p:spPr>
        <p:txBody>
          <a:bodyPr>
            <a:normAutofit/>
          </a:bodyPr>
          <a:lstStyle/>
          <a:p>
            <a:r>
              <a:rPr lang="en-US" sz="4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Four steps in scoring :</a:t>
            </a:r>
            <a:endParaRPr lang="en-US" sz="44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
          </p:nvPr>
        </p:nvSpPr>
        <p:spPr>
          <a:xfrm>
            <a:off x="1033490" y="1600200"/>
            <a:ext cx="7467600" cy="4873752"/>
          </a:xfrm>
        </p:spPr>
        <p:txBody>
          <a:bodyPr>
            <a:normAutofit lnSpcReduction="10000"/>
          </a:bodyPr>
          <a:lstStyle/>
          <a:p>
            <a:pPr marL="457200" indent="-457200">
              <a:buFont typeface="+mj-lt"/>
              <a:buAutoNum type="arabicPeriod"/>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Providing the raw scores on the test results achieved by the students </a:t>
            </a:r>
          </a:p>
          <a:p>
            <a:pPr marL="457200" indent="-457200">
              <a:buFont typeface="+mj-lt"/>
              <a:buAutoNum type="arabicPeriod"/>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Converting  the raw scores into the standard scores based on a given norm</a:t>
            </a:r>
          </a:p>
          <a:p>
            <a:pPr marL="457200" indent="-457200">
              <a:buFont typeface="+mj-lt"/>
              <a:buAutoNum type="arabicPeriod"/>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Converting  the standard scores into a given grades </a:t>
            </a:r>
          </a:p>
          <a:p>
            <a:pPr marL="457200" indent="-457200">
              <a:buFont typeface="+mj-lt"/>
              <a:buAutoNum type="arabicPeriod"/>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Analyzing the test items to determine the degree of test validity, reliability, difficulty index, and discriminating power.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strips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9176" y="571480"/>
            <a:ext cx="7467600" cy="5902472"/>
          </a:xfrm>
        </p:spPr>
        <p:txBody>
          <a:bodyPr>
            <a:normAutofit fontScale="92500" lnSpcReduction="10000"/>
          </a:bodyPr>
          <a:lstStyle/>
          <a:p>
            <a:pPr marL="361950" indent="-361950">
              <a:buNone/>
            </a:pPr>
            <a:r>
              <a:rPr lang="en-US" dirty="0" smtClean="0"/>
              <a:t>2. Calculating standard deviation (s) of scores. There are two ways to calculate standard deviation:</a:t>
            </a:r>
          </a:p>
          <a:p>
            <a:pPr marL="361950" indent="-361950">
              <a:buNone/>
            </a:pPr>
            <a:endParaRPr lang="en-US" dirty="0" smtClean="0"/>
          </a:p>
          <a:p>
            <a:pPr marL="361950" indent="-361950">
              <a:buNone/>
            </a:pPr>
            <a:r>
              <a:rPr lang="en-US" dirty="0" smtClean="0"/>
              <a:t>	a.  </a:t>
            </a:r>
          </a:p>
          <a:p>
            <a:pPr marL="361950" indent="-361950">
              <a:buNone/>
            </a:pPr>
            <a:endParaRPr lang="en-US" dirty="0" smtClean="0"/>
          </a:p>
          <a:p>
            <a:pPr marL="361950" indent="-361950">
              <a:buNone/>
            </a:pPr>
            <a:r>
              <a:rPr lang="en-US" dirty="0" smtClean="0"/>
              <a:t>		x</a:t>
            </a:r>
            <a:r>
              <a:rPr lang="en-US" baseline="-25000" dirty="0" smtClean="0"/>
              <a:t>i</a:t>
            </a:r>
            <a:r>
              <a:rPr lang="en-US" dirty="0" smtClean="0"/>
              <a:t> : the i</a:t>
            </a:r>
            <a:r>
              <a:rPr lang="en-US" baseline="30000" dirty="0" smtClean="0"/>
              <a:t>th  </a:t>
            </a:r>
            <a:r>
              <a:rPr lang="en-US" dirty="0" smtClean="0"/>
              <a:t>score</a:t>
            </a:r>
          </a:p>
          <a:p>
            <a:pPr marL="361950" indent="-361950">
              <a:buNone/>
            </a:pPr>
            <a:endParaRPr lang="en-US" dirty="0" smtClean="0"/>
          </a:p>
          <a:p>
            <a:pPr marL="361950" indent="-361950">
              <a:buNone/>
            </a:pPr>
            <a:r>
              <a:rPr lang="en-US" dirty="0" smtClean="0"/>
              <a:t>  </a:t>
            </a:r>
          </a:p>
          <a:p>
            <a:pPr marL="361950" indent="-361950">
              <a:buNone/>
            </a:pPr>
            <a:r>
              <a:rPr lang="en-US" dirty="0" smtClean="0"/>
              <a:t>    b.                                             </a:t>
            </a:r>
            <a:r>
              <a:rPr lang="en-US" b="1" i="1" dirty="0" smtClean="0"/>
              <a:t>(for grouped data)</a:t>
            </a:r>
          </a:p>
          <a:p>
            <a:pPr marL="361950" indent="-361950">
              <a:buNone/>
            </a:pPr>
            <a:endParaRPr lang="en-US" b="1" i="1" dirty="0" smtClean="0"/>
          </a:p>
          <a:p>
            <a:pPr marL="361950" indent="-361950">
              <a:buNone/>
            </a:pPr>
            <a:r>
              <a:rPr lang="en-US" b="1" i="1" dirty="0" smtClean="0"/>
              <a:t>		 </a:t>
            </a:r>
            <a:r>
              <a:rPr lang="en-US" sz="2800" dirty="0" smtClean="0"/>
              <a:t>x</a:t>
            </a:r>
            <a:r>
              <a:rPr lang="en-US" sz="2800" baseline="-25000" dirty="0" smtClean="0"/>
              <a:t>i</a:t>
            </a:r>
            <a:r>
              <a:rPr lang="en-US" sz="2800" dirty="0" smtClean="0"/>
              <a:t> : the i</a:t>
            </a:r>
            <a:r>
              <a:rPr lang="en-US" sz="2800" baseline="30000" dirty="0" smtClean="0"/>
              <a:t>th</a:t>
            </a:r>
            <a:r>
              <a:rPr lang="en-US" sz="2800" dirty="0" smtClean="0"/>
              <a:t> score</a:t>
            </a:r>
          </a:p>
          <a:p>
            <a:pPr marL="361950" indent="-361950">
              <a:buNone/>
            </a:pPr>
            <a:r>
              <a:rPr lang="en-US" sz="2800" dirty="0" smtClean="0"/>
              <a:t>		 f</a:t>
            </a:r>
            <a:r>
              <a:rPr lang="en-US" sz="2800" baseline="-25000" dirty="0" smtClean="0"/>
              <a:t>i</a:t>
            </a:r>
            <a:r>
              <a:rPr lang="en-US" sz="2800" dirty="0" smtClean="0"/>
              <a:t>  : the i</a:t>
            </a:r>
            <a:r>
              <a:rPr lang="en-US" sz="2800" baseline="30000" dirty="0" smtClean="0"/>
              <a:t>th</a:t>
            </a:r>
            <a:r>
              <a:rPr lang="en-US" sz="2800" dirty="0" smtClean="0"/>
              <a:t> frequency</a:t>
            </a:r>
          </a:p>
          <a:p>
            <a:pPr marL="361950" indent="-361950">
              <a:buNone/>
            </a:pPr>
            <a:r>
              <a:rPr lang="en-US" sz="2800" dirty="0" smtClean="0"/>
              <a:t>		 i   : test length</a:t>
            </a:r>
          </a:p>
          <a:p>
            <a:pPr marL="361950" indent="-361950">
              <a:buNone/>
            </a:pPr>
            <a:r>
              <a:rPr lang="en-US" sz="2800" dirty="0" smtClean="0"/>
              <a:t>  		 x</a:t>
            </a:r>
            <a:r>
              <a:rPr lang="en-US" sz="2800" baseline="-25000" dirty="0" smtClean="0"/>
              <a:t>i</a:t>
            </a:r>
            <a:r>
              <a:rPr lang="en-US" sz="2800" dirty="0" smtClean="0"/>
              <a:t>’ : cryptic score </a:t>
            </a:r>
            <a:endParaRPr lang="en-US" sz="2800" dirty="0"/>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4812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47391" y="1357298"/>
            <a:ext cx="5282063" cy="952503"/>
          </a:xfrm>
          <a:prstGeom prst="rect">
            <a:avLst/>
          </a:prstGeom>
          <a:noFill/>
        </p:spPr>
      </p:pic>
      <p:pic>
        <p:nvPicPr>
          <p:cNvPr id="48132" name="Picture 4"/>
          <p:cNvPicPr>
            <a:picLocks noChangeAspect="1" noChangeArrowheads="1"/>
          </p:cNvPicPr>
          <p:nvPr/>
        </p:nvPicPr>
        <p:blipFill>
          <a:blip r:embed="rId3"/>
          <a:srcRect/>
          <a:stretch>
            <a:fillRect/>
          </a:stretch>
        </p:blipFill>
        <p:spPr bwMode="auto">
          <a:xfrm>
            <a:off x="1573246" y="3143248"/>
            <a:ext cx="2713002" cy="1000132"/>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1500166" y="3155288"/>
            <a:ext cx="3357586" cy="1130968"/>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00042"/>
            <a:ext cx="7901014" cy="5973910"/>
          </a:xfrm>
        </p:spPr>
        <p:txBody>
          <a:bodyPr/>
          <a:lstStyle/>
          <a:p>
            <a:pPr marL="361950" indent="-361950">
              <a:buNone/>
            </a:pPr>
            <a:r>
              <a:rPr lang="en-US" dirty="0" smtClean="0"/>
              <a:t>3. Creating a conversion guideline to convert the raw score to a standard score (stanfive, stanine, </a:t>
            </a:r>
            <a:r>
              <a:rPr lang="en-US" dirty="0" err="1" smtClean="0"/>
              <a:t>stanel</a:t>
            </a:r>
            <a:r>
              <a:rPr lang="en-US" dirty="0" smtClean="0"/>
              <a:t>, and Z</a:t>
            </a:r>
            <a:r>
              <a:rPr lang="en-US" baseline="-25000" dirty="0" smtClean="0"/>
              <a:t>score</a:t>
            </a:r>
            <a:r>
              <a:rPr lang="en-US" dirty="0" smtClean="0"/>
              <a:t>). </a:t>
            </a:r>
          </a:p>
          <a:p>
            <a:pPr marL="361950" indent="-361950">
              <a:buNone/>
            </a:pPr>
            <a:r>
              <a:rPr lang="en-US" dirty="0" smtClean="0"/>
              <a:t>	a. Standard five (stanfive) guideline.</a:t>
            </a:r>
          </a:p>
          <a:p>
            <a:pPr marL="361950" indent="-361950">
              <a:buNone/>
            </a:pPr>
            <a:r>
              <a:rPr lang="en-US" dirty="0" smtClean="0"/>
              <a:t> </a:t>
            </a:r>
            <a:endParaRPr lang="en-US" dirty="0"/>
          </a:p>
        </p:txBody>
      </p:sp>
      <p:pic>
        <p:nvPicPr>
          <p:cNvPr id="49154" name="Picture 2"/>
          <p:cNvPicPr>
            <a:picLocks noChangeAspect="1" noChangeArrowheads="1"/>
          </p:cNvPicPr>
          <p:nvPr/>
        </p:nvPicPr>
        <p:blipFill>
          <a:blip r:embed="rId2"/>
          <a:srcRect/>
          <a:stretch>
            <a:fillRect/>
          </a:stretch>
        </p:blipFill>
        <p:spPr bwMode="auto">
          <a:xfrm>
            <a:off x="1071538" y="2285992"/>
            <a:ext cx="4857784" cy="3333750"/>
          </a:xfrm>
          <a:prstGeom prst="rect">
            <a:avLst/>
          </a:prstGeom>
          <a:noFill/>
          <a:ln w="9525">
            <a:noFill/>
            <a:miter lim="800000"/>
            <a:headEnd/>
            <a:tailEnd/>
          </a:ln>
          <a:effectLst/>
        </p:spPr>
      </p:pic>
      <p:pic>
        <p:nvPicPr>
          <p:cNvPr id="49155" name="Picture 3"/>
          <p:cNvPicPr>
            <a:picLocks noChangeAspect="1" noChangeArrowheads="1"/>
          </p:cNvPicPr>
          <p:nvPr/>
        </p:nvPicPr>
        <p:blipFill>
          <a:blip r:embed="rId3"/>
          <a:srcRect/>
          <a:stretch>
            <a:fillRect/>
          </a:stretch>
        </p:blipFill>
        <p:spPr bwMode="auto">
          <a:xfrm>
            <a:off x="6024592" y="2500306"/>
            <a:ext cx="2762250" cy="2786082"/>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7467600" cy="6045348"/>
          </a:xfrm>
        </p:spPr>
        <p:txBody>
          <a:bodyPr/>
          <a:lstStyle/>
          <a:p>
            <a:pPr>
              <a:buNone/>
            </a:pPr>
            <a:r>
              <a:rPr lang="en-US" dirty="0" smtClean="0"/>
              <a:t>b. Standard nine (stannine) guideline</a:t>
            </a:r>
            <a:endParaRPr lang="en-US" dirty="0"/>
          </a:p>
        </p:txBody>
      </p:sp>
      <p:pic>
        <p:nvPicPr>
          <p:cNvPr id="50178" name="Picture 2"/>
          <p:cNvPicPr>
            <a:picLocks noChangeAspect="1" noChangeArrowheads="1"/>
          </p:cNvPicPr>
          <p:nvPr/>
        </p:nvPicPr>
        <p:blipFill>
          <a:blip r:embed="rId2"/>
          <a:srcRect/>
          <a:stretch>
            <a:fillRect/>
          </a:stretch>
        </p:blipFill>
        <p:spPr bwMode="auto">
          <a:xfrm>
            <a:off x="357158" y="1214422"/>
            <a:ext cx="5676900" cy="4643469"/>
          </a:xfrm>
          <a:prstGeom prst="rect">
            <a:avLst/>
          </a:prstGeom>
          <a:noFill/>
          <a:ln w="9525">
            <a:noFill/>
            <a:miter lim="800000"/>
            <a:headEnd/>
            <a:tailEnd/>
          </a:ln>
          <a:effectLst/>
        </p:spPr>
      </p:pic>
      <p:pic>
        <p:nvPicPr>
          <p:cNvPr id="50179" name="Picture 3"/>
          <p:cNvPicPr>
            <a:picLocks noChangeAspect="1" noChangeArrowheads="1"/>
          </p:cNvPicPr>
          <p:nvPr/>
        </p:nvPicPr>
        <p:blipFill>
          <a:blip r:embed="rId3"/>
          <a:srcRect/>
          <a:stretch>
            <a:fillRect/>
          </a:stretch>
        </p:blipFill>
        <p:spPr bwMode="auto">
          <a:xfrm>
            <a:off x="6100791" y="1428736"/>
            <a:ext cx="2543175" cy="4429156"/>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8258204" cy="6045348"/>
          </a:xfrm>
        </p:spPr>
        <p:txBody>
          <a:bodyPr/>
          <a:lstStyle/>
          <a:p>
            <a:pPr>
              <a:buNone/>
            </a:pPr>
            <a:r>
              <a:rPr lang="en-US" dirty="0" smtClean="0"/>
              <a:t>c. Standard eleven (stanel) guideline.</a:t>
            </a:r>
            <a:endParaRPr lang="en-US" dirty="0"/>
          </a:p>
        </p:txBody>
      </p:sp>
      <p:pic>
        <p:nvPicPr>
          <p:cNvPr id="51202" name="Picture 2"/>
          <p:cNvPicPr>
            <a:picLocks noChangeAspect="1" noChangeArrowheads="1"/>
          </p:cNvPicPr>
          <p:nvPr/>
        </p:nvPicPr>
        <p:blipFill>
          <a:blip r:embed="rId2"/>
          <a:srcRect/>
          <a:stretch>
            <a:fillRect/>
          </a:stretch>
        </p:blipFill>
        <p:spPr bwMode="auto">
          <a:xfrm>
            <a:off x="357158" y="1214422"/>
            <a:ext cx="5214975" cy="5143535"/>
          </a:xfrm>
          <a:prstGeom prst="rect">
            <a:avLst/>
          </a:prstGeom>
          <a:noFill/>
          <a:ln w="9525">
            <a:noFill/>
            <a:miter lim="800000"/>
            <a:headEnd/>
            <a:tailEnd/>
          </a:ln>
          <a:effectLst/>
        </p:spPr>
      </p:pic>
      <p:pic>
        <p:nvPicPr>
          <p:cNvPr id="51203" name="Picture 3"/>
          <p:cNvPicPr>
            <a:picLocks noChangeAspect="1" noChangeArrowheads="1"/>
          </p:cNvPicPr>
          <p:nvPr/>
        </p:nvPicPr>
        <p:blipFill>
          <a:blip r:embed="rId3"/>
          <a:srcRect/>
          <a:stretch>
            <a:fillRect/>
          </a:stretch>
        </p:blipFill>
        <p:spPr bwMode="auto">
          <a:xfrm>
            <a:off x="5643570" y="1214422"/>
            <a:ext cx="2962278" cy="4943484"/>
          </a:xfrm>
          <a:prstGeom prst="rect">
            <a:avLst/>
          </a:prstGeom>
          <a:noFill/>
          <a:ln w="9525">
            <a:noFill/>
            <a:miter lim="800000"/>
            <a:headEnd/>
            <a:tailEnd/>
          </a:ln>
          <a:effectLst/>
        </p:spPr>
      </p:pic>
      <p:pic>
        <p:nvPicPr>
          <p:cNvPr id="51204" name="Picture 4"/>
          <p:cNvPicPr>
            <a:picLocks noChangeAspect="1" noChangeArrowheads="1"/>
          </p:cNvPicPr>
          <p:nvPr/>
        </p:nvPicPr>
        <p:blipFill>
          <a:blip r:embed="rId4"/>
          <a:srcRect/>
          <a:stretch>
            <a:fillRect/>
          </a:stretch>
        </p:blipFill>
        <p:spPr bwMode="auto">
          <a:xfrm>
            <a:off x="5500694" y="6000768"/>
            <a:ext cx="3071834" cy="428628"/>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7467600" cy="6045348"/>
          </a:xfrm>
        </p:spPr>
        <p:txBody>
          <a:bodyPr/>
          <a:lstStyle/>
          <a:p>
            <a:pPr>
              <a:buNone/>
            </a:pPr>
            <a:r>
              <a:rPr lang="en-US" dirty="0" smtClean="0"/>
              <a:t>d.  Conversion guidelines for Z</a:t>
            </a:r>
            <a:r>
              <a:rPr lang="en-US" baseline="-25000" dirty="0" smtClean="0"/>
              <a:t>score</a:t>
            </a:r>
            <a:r>
              <a:rPr lang="en-US" dirty="0" smtClean="0"/>
              <a:t> or T</a:t>
            </a:r>
            <a:r>
              <a:rPr lang="en-US" baseline="-25000" dirty="0" smtClean="0"/>
              <a:t>score</a:t>
            </a:r>
            <a:r>
              <a:rPr lang="en-US" dirty="0" smtClean="0"/>
              <a:t>  </a:t>
            </a:r>
          </a:p>
          <a:p>
            <a:pPr marL="898525" indent="-457200">
              <a:buFont typeface="Wingdings" pitchFamily="2" charset="2"/>
              <a:buChar char="§"/>
            </a:pPr>
            <a:r>
              <a:rPr lang="en-US" dirty="0" smtClean="0"/>
              <a:t>	You can directly convert the raw scores into   standard scores using the two scores, those are ​​Z</a:t>
            </a:r>
            <a:r>
              <a:rPr lang="en-US" baseline="-25000" dirty="0" smtClean="0"/>
              <a:t>score</a:t>
            </a:r>
            <a:r>
              <a:rPr lang="en-US" dirty="0" smtClean="0"/>
              <a:t> and T</a:t>
            </a:r>
            <a:r>
              <a:rPr lang="en-US" baseline="-25000" dirty="0" smtClean="0"/>
              <a:t>score</a:t>
            </a:r>
            <a:r>
              <a:rPr lang="en-US" dirty="0" smtClean="0"/>
              <a:t>. </a:t>
            </a:r>
          </a:p>
          <a:p>
            <a:pPr marL="898525" indent="-457200">
              <a:buFont typeface="Wingdings" pitchFamily="2" charset="2"/>
              <a:buChar char="§"/>
            </a:pPr>
            <a:r>
              <a:rPr lang="en-US" dirty="0" smtClean="0"/>
              <a:t>Z</a:t>
            </a:r>
            <a:r>
              <a:rPr lang="en-US" baseline="-25000" dirty="0" smtClean="0"/>
              <a:t>score</a:t>
            </a:r>
            <a:r>
              <a:rPr lang="en-US" dirty="0" smtClean="0"/>
              <a:t>  means changing raw score into a standard score of Z.</a:t>
            </a:r>
          </a:p>
          <a:p>
            <a:pPr>
              <a:buNone/>
            </a:pPr>
            <a:endParaRPr lang="en-US" dirty="0"/>
          </a:p>
        </p:txBody>
      </p:sp>
      <p:pic>
        <p:nvPicPr>
          <p:cNvPr id="52226" name="Picture 2"/>
          <p:cNvPicPr>
            <a:picLocks noChangeAspect="1" noChangeArrowheads="1"/>
          </p:cNvPicPr>
          <p:nvPr/>
        </p:nvPicPr>
        <p:blipFill>
          <a:blip r:embed="rId2"/>
          <a:srcRect/>
          <a:stretch>
            <a:fillRect/>
          </a:stretch>
        </p:blipFill>
        <p:spPr bwMode="auto">
          <a:xfrm>
            <a:off x="1357290" y="2857520"/>
            <a:ext cx="7072362" cy="4000504"/>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7467600" cy="703282"/>
          </a:xfrm>
        </p:spPr>
        <p:txBody>
          <a:bodyPr>
            <a:normAutofit/>
          </a:bodyPr>
          <a:lstStyle/>
          <a:p>
            <a:r>
              <a:rPr lang="en-US" sz="32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of NRA (PAN) aplication</a:t>
            </a:r>
            <a:endParaRPr lang="en-US" sz="32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
          </p:nvPr>
        </p:nvSpPr>
        <p:spPr>
          <a:xfrm>
            <a:off x="457200" y="1214422"/>
            <a:ext cx="7467600" cy="5259530"/>
          </a:xfrm>
        </p:spPr>
        <p:txBody>
          <a:bodyPr/>
          <a:lstStyle/>
          <a:p>
            <a:pPr>
              <a:buNone/>
            </a:pPr>
            <a:r>
              <a:rPr lang="en-US" b="1" dirty="0" smtClean="0"/>
              <a:t>Contoh-1 (untuk data tidak berkelompok):</a:t>
            </a:r>
            <a:r>
              <a:rPr lang="en-US" dirty="0" smtClean="0"/>
              <a:t> </a:t>
            </a:r>
          </a:p>
          <a:p>
            <a:pPr>
              <a:buNone/>
            </a:pPr>
            <a:r>
              <a:rPr lang="en-US" dirty="0" smtClean="0"/>
              <a:t>	Seorang guru bahasa Inggris membina sepuluh orang peserta didik. Ia berencana mengolah dengan Pendekatan Acuan Norma (PAN) skor akhir </a:t>
            </a:r>
            <a:r>
              <a:rPr lang="en-US" dirty="0" err="1" smtClean="0"/>
              <a:t>bahasa</a:t>
            </a:r>
            <a:r>
              <a:rPr lang="en-US" dirty="0" smtClean="0"/>
              <a:t> In</a:t>
            </a:r>
            <a:r>
              <a:rPr lang="id-ID" dirty="0" smtClean="0"/>
              <a:t>g</a:t>
            </a:r>
            <a:r>
              <a:rPr lang="en-US" dirty="0" err="1" smtClean="0"/>
              <a:t>gris</a:t>
            </a:r>
            <a:r>
              <a:rPr lang="en-US" dirty="0" smtClean="0"/>
              <a:t> menjadi nilai standar. Skornya seperti pada tabel berikut. </a:t>
            </a:r>
          </a:p>
          <a:p>
            <a:pPr>
              <a:buNone/>
            </a:pPr>
            <a:r>
              <a:rPr lang="en-US" dirty="0" err="1" smtClean="0"/>
              <a:t>Pertanyaan</a:t>
            </a:r>
            <a:r>
              <a:rPr lang="en-US" dirty="0" smtClean="0"/>
              <a:t>:</a:t>
            </a:r>
          </a:p>
          <a:p>
            <a:pPr>
              <a:buNone/>
            </a:pPr>
            <a:r>
              <a:rPr lang="en-US" dirty="0" smtClean="0"/>
              <a:t>   Susunlah pedoman konversi skala-5, skala-9 dan skala-11 dan konversikan sepuluh skor tersebut menjadi nilai standar!</a:t>
            </a:r>
            <a:endParaRPr lang="en-US" dirty="0"/>
          </a:p>
        </p:txBody>
      </p:sp>
    </p:spTree>
  </p:cSld>
  <p:clrMapOvr>
    <a:masterClrMapping/>
  </p:clrMapOvr>
  <p:transition>
    <p:strips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7467600" cy="631844"/>
          </a:xfrm>
        </p:spPr>
        <p:txBody>
          <a:bodyPr/>
          <a:lstStyle/>
          <a:p>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Cara menjawab</a:t>
            </a:r>
            <a:endPar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3250" name="Picture 2"/>
          <p:cNvPicPr>
            <a:picLocks noChangeAspect="1" noChangeArrowheads="1"/>
          </p:cNvPicPr>
          <p:nvPr/>
        </p:nvPicPr>
        <p:blipFill>
          <a:blip r:embed="rId2"/>
          <a:srcRect/>
          <a:stretch>
            <a:fillRect/>
          </a:stretch>
        </p:blipFill>
        <p:spPr bwMode="auto">
          <a:xfrm>
            <a:off x="428596" y="1066793"/>
            <a:ext cx="8286808" cy="2147893"/>
          </a:xfrm>
          <a:prstGeom prst="rect">
            <a:avLst/>
          </a:prstGeom>
          <a:noFill/>
          <a:ln w="9525">
            <a:noFill/>
            <a:miter lim="800000"/>
            <a:headEnd/>
            <a:tailEnd/>
          </a:ln>
          <a:effectLst/>
        </p:spPr>
      </p:pic>
      <p:pic>
        <p:nvPicPr>
          <p:cNvPr id="53252" name="Picture 4"/>
          <p:cNvPicPr>
            <a:picLocks noChangeAspect="1" noChangeArrowheads="1"/>
          </p:cNvPicPr>
          <p:nvPr/>
        </p:nvPicPr>
        <p:blipFill>
          <a:blip r:embed="rId3"/>
          <a:srcRect/>
          <a:stretch>
            <a:fillRect/>
          </a:stretch>
        </p:blipFill>
        <p:spPr bwMode="auto">
          <a:xfrm>
            <a:off x="1658808" y="3143248"/>
            <a:ext cx="6858048" cy="2857520"/>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1500166" y="428604"/>
            <a:ext cx="5786477" cy="5658788"/>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1000100" y="357166"/>
            <a:ext cx="7215238" cy="6389878"/>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7901014" cy="6116786"/>
          </a:xfrm>
        </p:spPr>
        <p:txBody>
          <a:bodyPr>
            <a:normAutofit/>
          </a:bodyPr>
          <a:lstStyle/>
          <a:p>
            <a:pPr>
              <a:buNone/>
            </a:pPr>
            <a:r>
              <a:rPr lang="sv-SE" sz="3200" dirty="0" smtClean="0"/>
              <a:t>Mengkonversi skor menjadi nilai skala-5:</a:t>
            </a:r>
            <a:endParaRPr lang="en-US" sz="3200" dirty="0"/>
          </a:p>
        </p:txBody>
      </p:sp>
      <p:pic>
        <p:nvPicPr>
          <p:cNvPr id="55298" name="Picture 2"/>
          <p:cNvPicPr>
            <a:picLocks noChangeAspect="1" noChangeArrowheads="1"/>
          </p:cNvPicPr>
          <p:nvPr/>
        </p:nvPicPr>
        <p:blipFill>
          <a:blip r:embed="rId2"/>
          <a:srcRect/>
          <a:stretch>
            <a:fillRect/>
          </a:stretch>
        </p:blipFill>
        <p:spPr bwMode="auto">
          <a:xfrm>
            <a:off x="594991" y="1458946"/>
            <a:ext cx="7620347" cy="5210414"/>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Scoring </a:t>
            </a:r>
            <a:endParaRPr lang="en-US" sz="40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
          </p:nvPr>
        </p:nvSpPr>
        <p:spPr>
          <a:xfrm>
            <a:off x="962052" y="1600200"/>
            <a:ext cx="7467600" cy="4873752"/>
          </a:xfrm>
        </p:spPr>
        <p:txBody>
          <a:bodyPr>
            <a:normAutofit fontScale="92500" lnSpcReduction="1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Scoring means to provide the raw scores on the test results achieved by students</a:t>
            </a:r>
          </a:p>
          <a:p>
            <a:pPr>
              <a:buNone/>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 obtain the raw scores, the teacher needs the </a:t>
            </a:r>
            <a:r>
              <a:rPr lang="id-ID"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key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answer</a:t>
            </a:r>
            <a:r>
              <a:rPr lang="id-ID"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scoring keys, and the conversion guidelines. </a:t>
            </a: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raw scores still do not give any meaning</a:t>
            </a:r>
            <a:r>
              <a:rPr lang="id-ID"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to the students’ learning outcomes.</a:t>
            </a: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raw scores, then, need to </a:t>
            </a:r>
            <a:r>
              <a:rPr lang="id-ID"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convert</a:t>
            </a:r>
            <a:r>
              <a:rPr lang="id-ID"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ed</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into the standard scores in order that the scores are meaningful for students’ learning.</a:t>
            </a: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strips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6322" name="Picture 2"/>
          <p:cNvPicPr>
            <a:picLocks noChangeAspect="1" noChangeArrowheads="1"/>
          </p:cNvPicPr>
          <p:nvPr/>
        </p:nvPicPr>
        <p:blipFill>
          <a:blip r:embed="rId2"/>
          <a:srcRect/>
          <a:stretch>
            <a:fillRect/>
          </a:stretch>
        </p:blipFill>
        <p:spPr bwMode="auto">
          <a:xfrm>
            <a:off x="285720" y="214290"/>
            <a:ext cx="8112254" cy="3429024"/>
          </a:xfrm>
          <a:prstGeom prst="rect">
            <a:avLst/>
          </a:prstGeom>
          <a:noFill/>
          <a:ln w="9525">
            <a:noFill/>
            <a:miter lim="800000"/>
            <a:headEnd/>
            <a:tailEnd/>
          </a:ln>
          <a:effectLst/>
        </p:spPr>
      </p:pic>
      <p:pic>
        <p:nvPicPr>
          <p:cNvPr id="56323" name="Picture 3"/>
          <p:cNvPicPr>
            <a:picLocks noGrp="1" noChangeAspect="1" noChangeArrowheads="1"/>
          </p:cNvPicPr>
          <p:nvPr>
            <p:ph sz="quarter" idx="1"/>
          </p:nvPr>
        </p:nvPicPr>
        <p:blipFill>
          <a:blip r:embed="rId3"/>
          <a:srcRect/>
          <a:stretch>
            <a:fillRect/>
          </a:stretch>
        </p:blipFill>
        <p:spPr bwMode="auto">
          <a:xfrm>
            <a:off x="857224" y="3571876"/>
            <a:ext cx="5214974" cy="3057525"/>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928662" y="142852"/>
            <a:ext cx="7429552" cy="6592419"/>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59394" name="Picture 2"/>
          <p:cNvPicPr>
            <a:picLocks noChangeAspect="1" noChangeArrowheads="1"/>
          </p:cNvPicPr>
          <p:nvPr/>
        </p:nvPicPr>
        <p:blipFill>
          <a:blip r:embed="rId2"/>
          <a:srcRect/>
          <a:stretch>
            <a:fillRect/>
          </a:stretch>
        </p:blipFill>
        <p:spPr bwMode="auto">
          <a:xfrm>
            <a:off x="214314" y="115185"/>
            <a:ext cx="8643966" cy="6671401"/>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60418" name="Picture 2"/>
          <p:cNvPicPr>
            <a:picLocks noChangeAspect="1" noChangeArrowheads="1"/>
          </p:cNvPicPr>
          <p:nvPr/>
        </p:nvPicPr>
        <p:blipFill>
          <a:blip r:embed="rId2"/>
          <a:srcRect/>
          <a:stretch>
            <a:fillRect/>
          </a:stretch>
        </p:blipFill>
        <p:spPr bwMode="auto">
          <a:xfrm>
            <a:off x="243933" y="1"/>
            <a:ext cx="8471471" cy="6572272"/>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61442" name="Picture 2"/>
          <p:cNvPicPr>
            <a:picLocks noChangeAspect="1" noChangeArrowheads="1"/>
          </p:cNvPicPr>
          <p:nvPr/>
        </p:nvPicPr>
        <p:blipFill>
          <a:blip r:embed="rId2"/>
          <a:srcRect/>
          <a:stretch>
            <a:fillRect/>
          </a:stretch>
        </p:blipFill>
        <p:spPr bwMode="auto">
          <a:xfrm>
            <a:off x="288216" y="142877"/>
            <a:ext cx="8570064" cy="6572271"/>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2466" name="Picture 2"/>
          <p:cNvPicPr>
            <a:picLocks noChangeAspect="1" noChangeArrowheads="1"/>
          </p:cNvPicPr>
          <p:nvPr/>
        </p:nvPicPr>
        <p:blipFill>
          <a:blip r:embed="rId2"/>
          <a:srcRect/>
          <a:stretch>
            <a:fillRect/>
          </a:stretch>
        </p:blipFill>
        <p:spPr bwMode="auto">
          <a:xfrm>
            <a:off x="428596" y="142852"/>
            <a:ext cx="8286808" cy="2928958"/>
          </a:xfrm>
          <a:prstGeom prst="rect">
            <a:avLst/>
          </a:prstGeom>
          <a:noFill/>
          <a:ln w="9525">
            <a:noFill/>
            <a:miter lim="800000"/>
            <a:headEnd/>
            <a:tailEnd/>
          </a:ln>
          <a:effectLst/>
        </p:spPr>
      </p:pic>
      <p:pic>
        <p:nvPicPr>
          <p:cNvPr id="62467" name="Picture 3"/>
          <p:cNvPicPr>
            <a:picLocks noChangeAspect="1" noChangeArrowheads="1"/>
          </p:cNvPicPr>
          <p:nvPr/>
        </p:nvPicPr>
        <p:blipFill>
          <a:blip r:embed="rId3"/>
          <a:srcRect/>
          <a:stretch>
            <a:fillRect/>
          </a:stretch>
        </p:blipFill>
        <p:spPr bwMode="auto">
          <a:xfrm>
            <a:off x="428596" y="3214686"/>
            <a:ext cx="8143932" cy="2643206"/>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63490" name="Picture 2"/>
          <p:cNvPicPr>
            <a:picLocks noChangeAspect="1" noChangeArrowheads="1"/>
          </p:cNvPicPr>
          <p:nvPr/>
        </p:nvPicPr>
        <p:blipFill>
          <a:blip r:embed="rId2"/>
          <a:srcRect/>
          <a:stretch>
            <a:fillRect/>
          </a:stretch>
        </p:blipFill>
        <p:spPr bwMode="auto">
          <a:xfrm>
            <a:off x="167872" y="214290"/>
            <a:ext cx="8618970" cy="6429420"/>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64514" name="Picture 2"/>
          <p:cNvPicPr>
            <a:picLocks noChangeAspect="1" noChangeArrowheads="1"/>
          </p:cNvPicPr>
          <p:nvPr/>
        </p:nvPicPr>
        <p:blipFill>
          <a:blip r:embed="rId2"/>
          <a:srcRect/>
          <a:stretch>
            <a:fillRect/>
          </a:stretch>
        </p:blipFill>
        <p:spPr bwMode="auto">
          <a:xfrm>
            <a:off x="436421" y="214291"/>
            <a:ext cx="8174980" cy="6357982"/>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65538" name="Picture 2"/>
          <p:cNvPicPr>
            <a:picLocks noChangeAspect="1" noChangeArrowheads="1"/>
          </p:cNvPicPr>
          <p:nvPr/>
        </p:nvPicPr>
        <p:blipFill>
          <a:blip r:embed="rId2"/>
          <a:srcRect/>
          <a:stretch>
            <a:fillRect/>
          </a:stretch>
        </p:blipFill>
        <p:spPr bwMode="auto">
          <a:xfrm>
            <a:off x="229989" y="214290"/>
            <a:ext cx="8699729" cy="6357982"/>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6562" name="Picture 2"/>
          <p:cNvPicPr>
            <a:picLocks noChangeAspect="1" noChangeArrowheads="1"/>
          </p:cNvPicPr>
          <p:nvPr/>
        </p:nvPicPr>
        <p:blipFill>
          <a:blip r:embed="rId2"/>
          <a:srcRect/>
          <a:stretch>
            <a:fillRect/>
          </a:stretch>
        </p:blipFill>
        <p:spPr bwMode="auto">
          <a:xfrm>
            <a:off x="428596" y="161936"/>
            <a:ext cx="8215370" cy="3981444"/>
          </a:xfrm>
          <a:prstGeom prst="rect">
            <a:avLst/>
          </a:prstGeom>
          <a:noFill/>
          <a:ln w="9525">
            <a:noFill/>
            <a:miter lim="800000"/>
            <a:headEnd/>
            <a:tailEnd/>
          </a:ln>
          <a:effectLst/>
        </p:spPr>
      </p:pic>
      <p:pic>
        <p:nvPicPr>
          <p:cNvPr id="66563" name="Picture 3"/>
          <p:cNvPicPr>
            <a:picLocks noChangeAspect="1" noChangeArrowheads="1"/>
          </p:cNvPicPr>
          <p:nvPr/>
        </p:nvPicPr>
        <p:blipFill>
          <a:blip r:embed="rId3"/>
          <a:srcRect/>
          <a:stretch>
            <a:fillRect/>
          </a:stretch>
        </p:blipFill>
        <p:spPr bwMode="auto">
          <a:xfrm>
            <a:off x="2071670" y="4143380"/>
            <a:ext cx="4000516" cy="2357454"/>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scoring techniques for cognitive domain: </a:t>
            </a:r>
            <a:endParaRPr lang="en-US" sz="36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8" name="Picture 4" descr="https://encrypted-tbn1.google.com/images?q=tbn:ANd9GcQuJjMCkiKbWGzXHzWPzIAEuqXwEZ05UGZ-kTWVs1el2AA7krUzFA"/>
          <p:cNvPicPr>
            <a:picLocks noChangeAspect="1" noChangeArrowheads="1"/>
          </p:cNvPicPr>
          <p:nvPr/>
        </p:nvPicPr>
        <p:blipFill>
          <a:blip r:embed="rId2"/>
          <a:srcRect/>
          <a:stretch>
            <a:fillRect/>
          </a:stretch>
        </p:blipFill>
        <p:spPr bwMode="auto">
          <a:xfrm>
            <a:off x="857224" y="1571612"/>
            <a:ext cx="6786610" cy="4847581"/>
          </a:xfrm>
          <a:prstGeom prst="rect">
            <a:avLst/>
          </a:prstGeom>
          <a:noFill/>
        </p:spPr>
      </p:pic>
    </p:spTree>
  </p:cSld>
  <p:clrMapOvr>
    <a:masterClrMapping/>
  </p:clrMapOvr>
  <p:transition>
    <p:strips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7586" name="Picture 2"/>
          <p:cNvPicPr>
            <a:picLocks noChangeAspect="1" noChangeArrowheads="1"/>
          </p:cNvPicPr>
          <p:nvPr/>
        </p:nvPicPr>
        <p:blipFill>
          <a:blip r:embed="rId2"/>
          <a:srcRect/>
          <a:stretch>
            <a:fillRect/>
          </a:stretch>
        </p:blipFill>
        <p:spPr bwMode="auto">
          <a:xfrm>
            <a:off x="357158" y="71415"/>
            <a:ext cx="8072493" cy="3929090"/>
          </a:xfrm>
          <a:prstGeom prst="rect">
            <a:avLst/>
          </a:prstGeom>
          <a:noFill/>
          <a:ln w="9525">
            <a:noFill/>
            <a:miter lim="800000"/>
            <a:headEnd/>
            <a:tailEnd/>
          </a:ln>
          <a:effectLst/>
        </p:spPr>
      </p:pic>
      <p:pic>
        <p:nvPicPr>
          <p:cNvPr id="67587" name="Picture 3"/>
          <p:cNvPicPr>
            <a:picLocks noChangeAspect="1" noChangeArrowheads="1"/>
          </p:cNvPicPr>
          <p:nvPr/>
        </p:nvPicPr>
        <p:blipFill>
          <a:blip r:embed="rId3"/>
          <a:srcRect/>
          <a:stretch>
            <a:fillRect/>
          </a:stretch>
        </p:blipFill>
        <p:spPr bwMode="auto">
          <a:xfrm>
            <a:off x="857224" y="4000504"/>
            <a:ext cx="5715040" cy="2786082"/>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8610" name="Picture 2"/>
          <p:cNvPicPr>
            <a:picLocks noChangeAspect="1" noChangeArrowheads="1"/>
          </p:cNvPicPr>
          <p:nvPr/>
        </p:nvPicPr>
        <p:blipFill>
          <a:blip r:embed="rId2"/>
          <a:srcRect/>
          <a:stretch>
            <a:fillRect/>
          </a:stretch>
        </p:blipFill>
        <p:spPr bwMode="auto">
          <a:xfrm>
            <a:off x="214282" y="214290"/>
            <a:ext cx="8286808" cy="3219450"/>
          </a:xfrm>
          <a:prstGeom prst="rect">
            <a:avLst/>
          </a:prstGeom>
          <a:noFill/>
          <a:ln w="9525">
            <a:noFill/>
            <a:miter lim="800000"/>
            <a:headEnd/>
            <a:tailEnd/>
          </a:ln>
          <a:effectLst/>
        </p:spPr>
      </p:pic>
      <p:pic>
        <p:nvPicPr>
          <p:cNvPr id="68611" name="Picture 3"/>
          <p:cNvPicPr>
            <a:picLocks noChangeAspect="1" noChangeArrowheads="1"/>
          </p:cNvPicPr>
          <p:nvPr/>
        </p:nvPicPr>
        <p:blipFill>
          <a:blip r:embed="rId3"/>
          <a:srcRect/>
          <a:stretch>
            <a:fillRect/>
          </a:stretch>
        </p:blipFill>
        <p:spPr bwMode="auto">
          <a:xfrm>
            <a:off x="928662" y="3286124"/>
            <a:ext cx="5572164" cy="1057275"/>
          </a:xfrm>
          <a:prstGeom prst="rect">
            <a:avLst/>
          </a:prstGeom>
          <a:noFill/>
          <a:ln w="9525">
            <a:noFill/>
            <a:miter lim="800000"/>
            <a:headEnd/>
            <a:tailEnd/>
          </a:ln>
          <a:effectLst/>
        </p:spPr>
      </p:pic>
      <p:pic>
        <p:nvPicPr>
          <p:cNvPr id="68612" name="Picture 4"/>
          <p:cNvPicPr>
            <a:picLocks noChangeAspect="1" noChangeArrowheads="1"/>
          </p:cNvPicPr>
          <p:nvPr/>
        </p:nvPicPr>
        <p:blipFill>
          <a:blip r:embed="rId4"/>
          <a:srcRect/>
          <a:stretch>
            <a:fillRect/>
          </a:stretch>
        </p:blipFill>
        <p:spPr bwMode="auto">
          <a:xfrm>
            <a:off x="1071538" y="4305327"/>
            <a:ext cx="5314975" cy="2409821"/>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69634" name="Picture 2"/>
          <p:cNvPicPr>
            <a:picLocks noChangeAspect="1" noChangeArrowheads="1"/>
          </p:cNvPicPr>
          <p:nvPr/>
        </p:nvPicPr>
        <p:blipFill>
          <a:blip r:embed="rId2"/>
          <a:srcRect/>
          <a:stretch>
            <a:fillRect/>
          </a:stretch>
        </p:blipFill>
        <p:spPr bwMode="auto">
          <a:xfrm>
            <a:off x="428596" y="142852"/>
            <a:ext cx="8215370" cy="6605686"/>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0658" name="Picture 2"/>
          <p:cNvPicPr>
            <a:picLocks noChangeAspect="1" noChangeArrowheads="1"/>
          </p:cNvPicPr>
          <p:nvPr/>
        </p:nvPicPr>
        <p:blipFill>
          <a:blip r:embed="rId2"/>
          <a:srcRect/>
          <a:stretch>
            <a:fillRect/>
          </a:stretch>
        </p:blipFill>
        <p:spPr bwMode="auto">
          <a:xfrm>
            <a:off x="357158" y="214290"/>
            <a:ext cx="8358246" cy="3000396"/>
          </a:xfrm>
          <a:prstGeom prst="rect">
            <a:avLst/>
          </a:prstGeom>
          <a:noFill/>
          <a:ln w="9525">
            <a:noFill/>
            <a:miter lim="800000"/>
            <a:headEnd/>
            <a:tailEnd/>
          </a:ln>
          <a:effectLst/>
        </p:spPr>
      </p:pic>
      <p:pic>
        <p:nvPicPr>
          <p:cNvPr id="70659" name="Picture 3"/>
          <p:cNvPicPr>
            <a:picLocks noChangeAspect="1" noChangeArrowheads="1"/>
          </p:cNvPicPr>
          <p:nvPr/>
        </p:nvPicPr>
        <p:blipFill>
          <a:blip r:embed="rId3"/>
          <a:srcRect/>
          <a:stretch>
            <a:fillRect/>
          </a:stretch>
        </p:blipFill>
        <p:spPr bwMode="auto">
          <a:xfrm>
            <a:off x="1174508" y="3071810"/>
            <a:ext cx="4897690" cy="1357322"/>
          </a:xfrm>
          <a:prstGeom prst="rect">
            <a:avLst/>
          </a:prstGeom>
          <a:noFill/>
          <a:ln w="9525">
            <a:noFill/>
            <a:miter lim="800000"/>
            <a:headEnd/>
            <a:tailEnd/>
          </a:ln>
          <a:effectLst/>
        </p:spPr>
      </p:pic>
      <p:pic>
        <p:nvPicPr>
          <p:cNvPr id="70660" name="Picture 4"/>
          <p:cNvPicPr>
            <a:picLocks noChangeAspect="1" noChangeArrowheads="1"/>
          </p:cNvPicPr>
          <p:nvPr/>
        </p:nvPicPr>
        <p:blipFill>
          <a:blip r:embed="rId4"/>
          <a:srcRect/>
          <a:stretch>
            <a:fillRect/>
          </a:stretch>
        </p:blipFill>
        <p:spPr bwMode="auto">
          <a:xfrm>
            <a:off x="928662" y="4286256"/>
            <a:ext cx="5643602" cy="2495520"/>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682" name="Picture 2"/>
          <p:cNvPicPr>
            <a:picLocks noChangeAspect="1" noChangeArrowheads="1"/>
          </p:cNvPicPr>
          <p:nvPr/>
        </p:nvPicPr>
        <p:blipFill>
          <a:blip r:embed="rId2"/>
          <a:srcRect/>
          <a:stretch>
            <a:fillRect/>
          </a:stretch>
        </p:blipFill>
        <p:spPr bwMode="auto">
          <a:xfrm>
            <a:off x="357158" y="214289"/>
            <a:ext cx="8225487" cy="3786215"/>
          </a:xfrm>
          <a:prstGeom prst="rect">
            <a:avLst/>
          </a:prstGeom>
          <a:noFill/>
          <a:ln w="9525">
            <a:noFill/>
            <a:miter lim="800000"/>
            <a:headEnd/>
            <a:tailEnd/>
          </a:ln>
          <a:effectLst/>
        </p:spPr>
      </p:pic>
      <p:pic>
        <p:nvPicPr>
          <p:cNvPr id="71683" name="Picture 3"/>
          <p:cNvPicPr>
            <a:picLocks noChangeAspect="1" noChangeArrowheads="1"/>
          </p:cNvPicPr>
          <p:nvPr/>
        </p:nvPicPr>
        <p:blipFill>
          <a:blip r:embed="rId3"/>
          <a:srcRect/>
          <a:stretch>
            <a:fillRect/>
          </a:stretch>
        </p:blipFill>
        <p:spPr bwMode="auto">
          <a:xfrm>
            <a:off x="528664" y="4000504"/>
            <a:ext cx="7829550" cy="1357322"/>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7467600" cy="642942"/>
          </a:xfrm>
        </p:spPr>
        <p:txBody>
          <a:bodyPr>
            <a:normAutofit/>
          </a:bodyPr>
          <a:lstStyle/>
          <a:p>
            <a:r>
              <a:rPr lang="en-US" sz="32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Descriptive statistics of scores</a:t>
            </a:r>
            <a:endParaRPr lang="en-US" sz="32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
          </p:nvPr>
        </p:nvSpPr>
        <p:spPr>
          <a:xfrm>
            <a:off x="1142976" y="1214422"/>
            <a:ext cx="7467600" cy="5259530"/>
          </a:xfrm>
        </p:spPr>
        <p:txBody>
          <a:bodyPr>
            <a:normAutofit/>
          </a:bodyPr>
          <a:lstStyle/>
          <a:p>
            <a:r>
              <a:rPr lang="en-US" sz="3200" dirty="0" smtClean="0"/>
              <a:t>The descriptive statistics of scores most commonly describes two properties; those are central tendency and variability.</a:t>
            </a:r>
          </a:p>
          <a:p>
            <a:r>
              <a:rPr lang="en-US" sz="3200" dirty="0" smtClean="0"/>
              <a:t>The central tendency of a score distribution indicates where the center of the score distribution lies.</a:t>
            </a:r>
          </a:p>
          <a:p>
            <a:r>
              <a:rPr lang="en-US" sz="3200" dirty="0" smtClean="0"/>
              <a:t>The variability indicates the degree to which the score distribution is asymmetrical.</a:t>
            </a:r>
            <a:endParaRPr lang="en-US" sz="3200" dirty="0"/>
          </a:p>
        </p:txBody>
      </p:sp>
    </p:spTree>
  </p:cSld>
  <p:clrMapOvr>
    <a:masterClrMapping/>
  </p:clrMapOvr>
  <p:transition>
    <p:strips dir="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7467600" cy="774720"/>
          </a:xfrm>
        </p:spPr>
        <p:txBody>
          <a:bodyPr>
            <a:normAutofit/>
          </a:bodyPr>
          <a:lstStyle/>
          <a:p>
            <a:r>
              <a:rPr lang="en-US" sz="32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Central tendency</a:t>
            </a:r>
            <a:endParaRPr lang="en-US" sz="32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
          </p:nvPr>
        </p:nvSpPr>
        <p:spPr>
          <a:xfrm>
            <a:off x="1028704" y="1098428"/>
            <a:ext cx="7972452" cy="5402406"/>
          </a:xfrm>
        </p:spPr>
        <p:txBody>
          <a:bodyPr>
            <a:normAutofit/>
          </a:bodyPr>
          <a:lstStyle/>
          <a:p>
            <a:r>
              <a:rPr lang="en-US" sz="2800" dirty="0" smtClean="0"/>
              <a:t>The central tendency uses commonly three indexes; those are mode, median, and mean.</a:t>
            </a:r>
          </a:p>
          <a:p>
            <a:pPr>
              <a:buNone/>
            </a:pPr>
            <a:endParaRPr lang="en-US" sz="2800" dirty="0" smtClean="0"/>
          </a:p>
          <a:p>
            <a:r>
              <a:rPr lang="en-US" sz="2800" dirty="0" smtClean="0"/>
              <a:t>The mode is the most frequently occurring scores.</a:t>
            </a:r>
          </a:p>
          <a:p>
            <a:pPr>
              <a:buNone/>
            </a:pPr>
            <a:endParaRPr lang="en-US" sz="2800" dirty="0" smtClean="0"/>
          </a:p>
          <a:p>
            <a:r>
              <a:rPr lang="en-US" sz="2800" dirty="0" smtClean="0"/>
              <a:t>The median is the score that half the examinees score at or below. </a:t>
            </a:r>
          </a:p>
          <a:p>
            <a:pPr>
              <a:buNone/>
            </a:pPr>
            <a:endParaRPr lang="en-US" sz="2800" dirty="0" smtClean="0"/>
          </a:p>
          <a:p>
            <a:r>
              <a:rPr lang="en-US" sz="2800" dirty="0" smtClean="0"/>
              <a:t>The mean is the arithmetic average of scores</a:t>
            </a:r>
            <a:endParaRPr lang="en-US" sz="2800" dirty="0"/>
          </a:p>
        </p:txBody>
      </p:sp>
    </p:spTree>
  </p:cSld>
  <p:clrMapOvr>
    <a:masterClrMapping/>
  </p:clrMapOvr>
  <p:transition>
    <p:strips dir="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747738" y="428604"/>
          <a:ext cx="7467600" cy="3688080"/>
        </p:xfrm>
        <a:graphic>
          <a:graphicData uri="http://schemas.openxmlformats.org/drawingml/2006/table">
            <a:tbl>
              <a:tblPr firstRow="1" bandRow="1">
                <a:tableStyleId>{5C22544A-7EE6-4342-B048-85BDC9FD1C3A}</a:tableStyleId>
              </a:tblPr>
              <a:tblGrid>
                <a:gridCol w="895304"/>
                <a:gridCol w="3286148"/>
                <a:gridCol w="3286148"/>
              </a:tblGrid>
              <a:tr h="333818">
                <a:tc>
                  <a:txBody>
                    <a:bodyPr/>
                    <a:lstStyle/>
                    <a:p>
                      <a:pPr algn="ctr"/>
                      <a:r>
                        <a:rPr lang="en-US" sz="1600" b="1" dirty="0" smtClean="0"/>
                        <a:t>No</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Scores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Frequency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3818">
                <a:tc>
                  <a:txBody>
                    <a:bodyPr/>
                    <a:lstStyle/>
                    <a:p>
                      <a:pPr algn="ctr"/>
                      <a:r>
                        <a:rPr lang="en-US" sz="1600" b="1" dirty="0" smtClean="0"/>
                        <a:t>1</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10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3818">
                <a:tc>
                  <a:txBody>
                    <a:bodyPr/>
                    <a:lstStyle/>
                    <a:p>
                      <a:pPr algn="ctr"/>
                      <a:r>
                        <a:rPr lang="en-US" sz="1600" b="1" dirty="0" smtClean="0"/>
                        <a:t>2</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11</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3818">
                <a:tc>
                  <a:txBody>
                    <a:bodyPr/>
                    <a:lstStyle/>
                    <a:p>
                      <a:pPr algn="ctr"/>
                      <a:r>
                        <a:rPr lang="en-US" sz="1600" b="1" dirty="0" smtClean="0"/>
                        <a:t>3</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12</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2</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3818">
                <a:tc>
                  <a:txBody>
                    <a:bodyPr/>
                    <a:lstStyle/>
                    <a:p>
                      <a:pPr algn="ctr"/>
                      <a:r>
                        <a:rPr lang="en-US" sz="1600" b="1" dirty="0" smtClean="0"/>
                        <a:t>4</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13</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3818">
                <a:tc>
                  <a:txBody>
                    <a:bodyPr/>
                    <a:lstStyle/>
                    <a:p>
                      <a:pPr algn="ctr"/>
                      <a:r>
                        <a:rPr lang="en-US" sz="1600" b="1" dirty="0" smtClean="0"/>
                        <a:t>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14</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3</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3818">
                <a:tc>
                  <a:txBody>
                    <a:bodyPr/>
                    <a:lstStyle/>
                    <a:p>
                      <a:pPr algn="ctr"/>
                      <a:r>
                        <a:rPr lang="en-US" sz="1600" b="1" dirty="0" smtClean="0"/>
                        <a:t>6</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15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1</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3818">
                <a:tc>
                  <a:txBody>
                    <a:bodyPr/>
                    <a:lstStyle/>
                    <a:p>
                      <a:pPr algn="ctr"/>
                      <a:r>
                        <a:rPr lang="en-US" sz="1600" b="1" dirty="0" smtClean="0"/>
                        <a:t>7</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16</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6</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3818">
                <a:tc>
                  <a:txBody>
                    <a:bodyPr/>
                    <a:lstStyle/>
                    <a:p>
                      <a:pPr algn="ctr"/>
                      <a:r>
                        <a:rPr lang="en-US" sz="1600" b="1" dirty="0" smtClean="0"/>
                        <a:t>8</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17</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1</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3818">
                <a:tc>
                  <a:txBody>
                    <a:bodyPr/>
                    <a:lstStyle/>
                    <a:p>
                      <a:pPr algn="ctr"/>
                      <a:r>
                        <a:rPr lang="en-US" sz="1600" b="1" dirty="0" smtClean="0"/>
                        <a:t>9</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18</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2</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3818">
                <a:tc>
                  <a:txBody>
                    <a:bodyPr/>
                    <a:lstStyle/>
                    <a:p>
                      <a:pPr algn="ctr"/>
                      <a:r>
                        <a:rPr lang="en-US" sz="1600" b="1" dirty="0" smtClean="0"/>
                        <a:t>10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19</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TextBox 6"/>
          <p:cNvSpPr txBox="1"/>
          <p:nvPr/>
        </p:nvSpPr>
        <p:spPr>
          <a:xfrm>
            <a:off x="714348" y="4214818"/>
            <a:ext cx="7572428" cy="2862322"/>
          </a:xfrm>
          <a:prstGeom prst="rect">
            <a:avLst/>
          </a:prstGeom>
          <a:noFill/>
        </p:spPr>
        <p:txBody>
          <a:bodyPr wrap="square" rtlCol="0">
            <a:spAutoFit/>
          </a:bodyPr>
          <a:lstStyle/>
          <a:p>
            <a:r>
              <a:rPr lang="en-US" dirty="0" smtClean="0"/>
              <a:t>Based on the above score data, we know that :</a:t>
            </a:r>
          </a:p>
          <a:p>
            <a:pPr marL="342900" indent="-342900">
              <a:buAutoNum type="arabicPeriod"/>
            </a:pPr>
            <a:r>
              <a:rPr lang="en-US" dirty="0" smtClean="0"/>
              <a:t>The mode is 16 (the most frequently scores).</a:t>
            </a:r>
          </a:p>
          <a:p>
            <a:pPr marL="342900" indent="-342900">
              <a:buAutoNum type="arabicPeriod"/>
            </a:pPr>
            <a:r>
              <a:rPr lang="en-US" dirty="0" smtClean="0"/>
              <a:t>The median of the frequency distribution could any value above 14 and less than 15. Conventionally, the median would set at 14.5.</a:t>
            </a:r>
          </a:p>
          <a:p>
            <a:pPr marL="342900" indent="-342900">
              <a:buAutoNum type="arabicPeriod"/>
            </a:pPr>
            <a:r>
              <a:rPr lang="en-US" dirty="0" smtClean="0"/>
              <a:t>The mean can be defined:</a:t>
            </a:r>
          </a:p>
          <a:p>
            <a:pPr marL="342900" indent="-342900">
              <a:buAutoNum type="arabicPeriod"/>
            </a:pPr>
            <a:endParaRPr lang="en-US" dirty="0" smtClean="0"/>
          </a:p>
          <a:p>
            <a:pPr marL="342900" indent="-342900">
              <a:buAutoNum type="arabicPeriod"/>
            </a:pPr>
            <a:endParaRPr lang="en-US" dirty="0" smtClean="0"/>
          </a:p>
          <a:p>
            <a:pPr marL="342900" indent="-342900"/>
            <a:r>
              <a:rPr lang="en-US" dirty="0" smtClean="0"/>
              <a:t>	so, the mean of scores is 14.75</a:t>
            </a:r>
          </a:p>
          <a:p>
            <a:pPr marL="342900" indent="-342900">
              <a:buAutoNum type="arabicPeriod"/>
            </a:pPr>
            <a:endParaRPr lang="en-US" dirty="0" smtClean="0"/>
          </a:p>
          <a:p>
            <a:pPr marL="342900" indent="-342900">
              <a:buAutoNum type="arabicPeriod"/>
            </a:pPr>
            <a:endParaRPr lang="en-US"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053"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14414" y="5643578"/>
            <a:ext cx="6917580" cy="500066"/>
          </a:xfrm>
          <a:prstGeom prst="rect">
            <a:avLst/>
          </a:prstGeom>
          <a:noFill/>
        </p:spPr>
      </p:pic>
    </p:spTree>
  </p:cSld>
  <p:clrMapOvr>
    <a:masterClrMapping/>
  </p:clrMapOvr>
  <p:transition>
    <p:strips dir="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txBody>
          <a:bodyPr>
            <a:normAutofit/>
          </a:bodyPr>
          <a:lstStyle/>
          <a:p>
            <a:r>
              <a:rPr lang="en-US" sz="32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Variability</a:t>
            </a:r>
            <a:endParaRPr lang="en-US" sz="32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
          </p:nvPr>
        </p:nvSpPr>
        <p:spPr>
          <a:xfrm>
            <a:off x="1247804" y="1214422"/>
            <a:ext cx="7467600" cy="5259530"/>
          </a:xfrm>
        </p:spPr>
        <p:txBody>
          <a:bodyPr/>
          <a:lstStyle/>
          <a:p>
            <a:r>
              <a:rPr lang="en-US" sz="2800" dirty="0" smtClean="0"/>
              <a:t>There are three common measures of variability, those are the range, the variance, and the standard deviation.</a:t>
            </a:r>
          </a:p>
          <a:p>
            <a:r>
              <a:rPr lang="en-US" sz="2800" dirty="0" smtClean="0"/>
              <a:t>Each reflects the extend to which the scores in a set differ among themselves.</a:t>
            </a:r>
          </a:p>
          <a:p>
            <a:r>
              <a:rPr lang="en-US" sz="2800" dirty="0" smtClean="0"/>
              <a:t>The range is the difference between the largest and the smallest scores in the distribution. So, the range of above scores is 19 – 10 = 9</a:t>
            </a:r>
          </a:p>
          <a:p>
            <a:pPr>
              <a:buNone/>
            </a:pPr>
            <a:endParaRPr lang="en-US" dirty="0" smtClean="0"/>
          </a:p>
          <a:p>
            <a:endParaRPr lang="en-US" dirty="0"/>
          </a:p>
        </p:txBody>
      </p:sp>
    </p:spTree>
  </p:cSld>
  <p:clrMapOvr>
    <a:masterClrMapping/>
  </p:clrMapOvr>
  <p:transition>
    <p:strips dir="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71480"/>
            <a:ext cx="7467600" cy="5902472"/>
          </a:xfrm>
        </p:spPr>
        <p:txBody>
          <a:bodyPr/>
          <a:lstStyle/>
          <a:p>
            <a:r>
              <a:rPr lang="en-US" dirty="0" smtClean="0"/>
              <a:t>The variance is the average squared deviation from the mean.</a:t>
            </a:r>
          </a:p>
          <a:p>
            <a:r>
              <a:rPr lang="en-US" dirty="0" smtClean="0"/>
              <a:t>The variance can be expressed as:</a:t>
            </a:r>
          </a:p>
          <a:p>
            <a:endParaRPr lang="en-US" dirty="0" smtClean="0"/>
          </a:p>
          <a:p>
            <a:endParaRPr lang="en-US" dirty="0" smtClean="0"/>
          </a:p>
          <a:p>
            <a:endParaRPr lang="en-US" dirty="0" smtClean="0"/>
          </a:p>
          <a:p>
            <a:r>
              <a:rPr lang="en-US" dirty="0" smtClean="0"/>
              <a:t>So, based on the above table the variance can be calculated as the following:</a:t>
            </a:r>
          </a:p>
          <a:p>
            <a:pPr marL="1528763" indent="-1528763">
              <a:buNone/>
            </a:pPr>
            <a:r>
              <a:rPr lang="en-US" dirty="0" smtClean="0"/>
              <a:t>    </a:t>
            </a:r>
            <a:r>
              <a:rPr lang="el-GR" dirty="0" smtClean="0"/>
              <a:t>Σ</a:t>
            </a:r>
            <a:r>
              <a:rPr lang="en-US" i="1" dirty="0" smtClean="0"/>
              <a:t>x</a:t>
            </a:r>
            <a:r>
              <a:rPr lang="en-US" i="1" baseline="30000" dirty="0" smtClean="0"/>
              <a:t>2</a:t>
            </a:r>
            <a:r>
              <a:rPr lang="en-US" i="1" dirty="0" smtClean="0"/>
              <a:t>.f   </a:t>
            </a:r>
            <a:r>
              <a:rPr lang="en-US" dirty="0" smtClean="0"/>
              <a:t>= 10</a:t>
            </a:r>
            <a:r>
              <a:rPr lang="en-US" baseline="30000" dirty="0" smtClean="0"/>
              <a:t>2</a:t>
            </a:r>
            <a:r>
              <a:rPr lang="en-US" dirty="0" smtClean="0"/>
              <a:t>(10) + 11</a:t>
            </a:r>
            <a:r>
              <a:rPr lang="en-US" baseline="30000" dirty="0" smtClean="0"/>
              <a:t>2</a:t>
            </a:r>
            <a:r>
              <a:rPr lang="en-US" dirty="0" smtClean="0"/>
              <a:t>(2) + 13</a:t>
            </a:r>
            <a:r>
              <a:rPr lang="en-US" baseline="30000" dirty="0" smtClean="0"/>
              <a:t>2</a:t>
            </a:r>
            <a:r>
              <a:rPr lang="en-US" dirty="0" smtClean="0"/>
              <a:t>(5) + 14</a:t>
            </a:r>
            <a:r>
              <a:rPr lang="en-US" baseline="30000" dirty="0" smtClean="0"/>
              <a:t>2</a:t>
            </a:r>
            <a:r>
              <a:rPr lang="en-US" dirty="0" smtClean="0"/>
              <a:t>(3) + 15</a:t>
            </a:r>
            <a:r>
              <a:rPr lang="en-US" baseline="30000" dirty="0" smtClean="0"/>
              <a:t>2</a:t>
            </a:r>
            <a:r>
              <a:rPr lang="en-US" dirty="0" smtClean="0"/>
              <a:t>(1) + 16</a:t>
            </a:r>
            <a:r>
              <a:rPr lang="en-US" baseline="30000" dirty="0" smtClean="0"/>
              <a:t>2</a:t>
            </a:r>
            <a:r>
              <a:rPr lang="en-US" dirty="0" smtClean="0"/>
              <a:t>(6) + 17</a:t>
            </a:r>
            <a:r>
              <a:rPr lang="en-US" baseline="30000" dirty="0" smtClean="0"/>
              <a:t>2</a:t>
            </a:r>
            <a:r>
              <a:rPr lang="en-US" dirty="0" smtClean="0"/>
              <a:t>(1) + 18</a:t>
            </a:r>
            <a:r>
              <a:rPr lang="en-US" baseline="30000" dirty="0" smtClean="0"/>
              <a:t>2</a:t>
            </a:r>
            <a:r>
              <a:rPr lang="en-US" dirty="0" smtClean="0"/>
              <a:t>(2) + 19</a:t>
            </a:r>
            <a:r>
              <a:rPr lang="en-US" baseline="30000" dirty="0" smtClean="0"/>
              <a:t>2</a:t>
            </a:r>
            <a:r>
              <a:rPr lang="en-US" dirty="0" smtClean="0"/>
              <a:t>(0) </a:t>
            </a:r>
          </a:p>
          <a:p>
            <a:pPr marL="1260475" indent="-1260475">
              <a:buNone/>
            </a:pPr>
            <a:r>
              <a:rPr lang="en-US" dirty="0" smtClean="0"/>
              <a:t>	= 4419</a:t>
            </a:r>
          </a:p>
          <a:p>
            <a:pPr marL="1260475" indent="-1260475">
              <a:buNone/>
            </a:pPr>
            <a:r>
              <a:rPr lang="en-US" dirty="0" smtClean="0"/>
              <a:t>     Then :	</a:t>
            </a:r>
          </a:p>
          <a:p>
            <a:pPr marL="1260475" indent="-1260475">
              <a:buNone/>
            </a:pPr>
            <a:r>
              <a:rPr lang="en-US" dirty="0" smtClean="0"/>
              <a:t>     s</a:t>
            </a:r>
            <a:r>
              <a:rPr lang="en-US" baseline="30000" dirty="0" smtClean="0"/>
              <a:t>2</a:t>
            </a:r>
            <a:r>
              <a:rPr lang="en-US" dirty="0" smtClean="0"/>
              <a:t> = [4419 – 20(14.75)</a:t>
            </a:r>
            <a:r>
              <a:rPr lang="en-US" baseline="30000" dirty="0" smtClean="0"/>
              <a:t>2</a:t>
            </a:r>
            <a:r>
              <a:rPr lang="en-US" dirty="0" smtClean="0"/>
              <a:t>] / 20 = 3.39</a:t>
            </a:r>
          </a:p>
          <a:p>
            <a:endParaRPr lang="en-US" dirty="0"/>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7577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30895" y="1914517"/>
            <a:ext cx="3798295" cy="1157293"/>
          </a:xfrm>
          <a:prstGeom prst="rect">
            <a:avLst/>
          </a:prstGeom>
          <a:noFill/>
        </p:spPr>
      </p:pic>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41325" indent="-441325"/>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The scoring techniques for multiple choice test </a:t>
            </a:r>
            <a:endPar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
          </p:nvPr>
        </p:nvSpPr>
        <p:spPr>
          <a:xfrm>
            <a:off x="1247804" y="1928802"/>
            <a:ext cx="7467600" cy="4071966"/>
          </a:xfrm>
        </p:spPr>
        <p:txBody>
          <a:bodyPr>
            <a:normAutofit/>
          </a:bodyPr>
          <a:lstStyle/>
          <a:p>
            <a:pPr marL="0" indent="0">
              <a:buNone/>
            </a:pPr>
            <a:r>
              <a:rPr lang="en-US" sz="3200" dirty="0" smtClean="0"/>
              <a:t>Three different techniques of scoring for multiple choice test:</a:t>
            </a:r>
          </a:p>
          <a:p>
            <a:pPr marL="514350" indent="-514350">
              <a:buFont typeface="+mj-lt"/>
              <a:buAutoNum type="alphaLcPeriod"/>
            </a:pPr>
            <a:r>
              <a:rPr lang="en-US" sz="3200" dirty="0" smtClean="0"/>
              <a:t>Scoring without </a:t>
            </a:r>
            <a:r>
              <a:rPr lang="id-ID" sz="3200" dirty="0" smtClean="0"/>
              <a:t>any </a:t>
            </a:r>
            <a:r>
              <a:rPr lang="en-US" sz="3200" dirty="0" smtClean="0"/>
              <a:t>correction</a:t>
            </a:r>
          </a:p>
          <a:p>
            <a:pPr marL="514350" indent="-514350">
              <a:buFont typeface="+mj-lt"/>
              <a:buAutoNum type="alphaLcPeriod"/>
            </a:pPr>
            <a:r>
              <a:rPr lang="en-US" sz="3200" dirty="0" smtClean="0"/>
              <a:t>Scoring with the correction</a:t>
            </a:r>
          </a:p>
          <a:p>
            <a:pPr marL="514350" indent="-514350">
              <a:buFont typeface="+mj-lt"/>
              <a:buAutoNum type="alphaLcPeriod"/>
            </a:pPr>
            <a:r>
              <a:rPr lang="en-US" sz="3200" dirty="0" smtClean="0"/>
              <a:t>Scoring with the different item weights </a:t>
            </a:r>
            <a:endParaRPr lang="en-US" dirty="0"/>
          </a:p>
        </p:txBody>
      </p:sp>
    </p:spTree>
  </p:cSld>
  <p:clrMapOvr>
    <a:masterClrMapping/>
  </p:clrMapOvr>
  <p:transition>
    <p:strips dir="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7972452" cy="5831034"/>
          </a:xfrm>
        </p:spPr>
        <p:txBody>
          <a:bodyPr>
            <a:normAutofit/>
          </a:bodyPr>
          <a:lstStyle/>
          <a:p>
            <a:r>
              <a:rPr lang="en-US" sz="3200" dirty="0" smtClean="0"/>
              <a:t>The standard deviation is a measure of how spread out your scores are.</a:t>
            </a:r>
          </a:p>
          <a:p>
            <a:r>
              <a:rPr lang="en-US" sz="3200" dirty="0" smtClean="0"/>
              <a:t>The standard deviation of the above scores is:</a:t>
            </a:r>
          </a:p>
          <a:p>
            <a:pPr>
              <a:buNone/>
            </a:pPr>
            <a:endParaRPr lang="en-US" sz="3200" dirty="0" smtClean="0"/>
          </a:p>
          <a:p>
            <a:pPr>
              <a:buNone/>
            </a:pPr>
            <a:endParaRPr lang="en-US" sz="3200" dirty="0" smtClean="0"/>
          </a:p>
          <a:p>
            <a:pPr>
              <a:buNone/>
            </a:pPr>
            <a:endParaRPr lang="en-US" sz="3200" dirty="0" smtClean="0"/>
          </a:p>
          <a:p>
            <a:pPr>
              <a:buNone/>
            </a:pPr>
            <a:r>
              <a:rPr lang="en-US" sz="3200" dirty="0" smtClean="0"/>
              <a:t>	SD = √3.39 = 1.84</a:t>
            </a:r>
            <a:endParaRPr lang="en-US" sz="3200" dirty="0"/>
          </a:p>
        </p:txBody>
      </p:sp>
      <p:sp>
        <p:nvSpPr>
          <p:cNvPr id="76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7680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70709" y="3047999"/>
            <a:ext cx="2744167" cy="1023943"/>
          </a:xfrm>
          <a:prstGeom prst="rect">
            <a:avLst/>
          </a:prstGeom>
          <a:noFill/>
        </p:spPr>
      </p:pic>
    </p:spTree>
  </p:cSld>
  <p:clrMapOvr>
    <a:masterClrMapping/>
  </p:clrMapOvr>
  <p:transition>
    <p:strips dir="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2786058"/>
            <a:ext cx="8143932" cy="1323439"/>
          </a:xfrm>
          <a:prstGeom prst="rect">
            <a:avLst/>
          </a:prstGeom>
          <a:noFill/>
        </p:spPr>
        <p:txBody>
          <a:bodyPr wrap="square" lIns="91440" tIns="45720" rIns="91440" bIns="45720">
            <a:spAutoFit/>
          </a:bodyPr>
          <a:lstStyle/>
          <a:p>
            <a:pPr algn="ctr"/>
            <a:r>
              <a:rPr lang="en-US" sz="8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 …</a:t>
            </a:r>
          </a:p>
        </p:txBody>
      </p:sp>
    </p:spTree>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7467600" cy="1143000"/>
          </a:xfrm>
        </p:spPr>
        <p:txBody>
          <a:bodyPr>
            <a:noAutofit/>
          </a:bodyPr>
          <a:lstStyle/>
          <a:p>
            <a:pPr marL="441325" indent="-441325"/>
            <a:r>
              <a:rPr lang="en-US" sz="32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Scoring without any response correction</a:t>
            </a:r>
            <a:br>
              <a:rPr lang="en-US" sz="32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32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
          </p:nvPr>
        </p:nvSpPr>
        <p:spPr>
          <a:xfrm>
            <a:off x="1104928" y="1600200"/>
            <a:ext cx="7467600" cy="4873752"/>
          </a:xfrm>
        </p:spPr>
        <p:txBody>
          <a:bodyPr/>
          <a:lstStyle/>
          <a:p>
            <a:r>
              <a:rPr lang="en-US" dirty="0" smtClean="0"/>
              <a:t>It means that every single item about which the student answered correctly is awarded score ‘one’ and ‘null’ for every single item answered incorrectly.</a:t>
            </a:r>
          </a:p>
          <a:p>
            <a:r>
              <a:rPr lang="en-US" dirty="0" smtClean="0"/>
              <a:t> The scoring formula:</a:t>
            </a:r>
          </a:p>
          <a:p>
            <a:endParaRPr lang="en-US" dirty="0" smtClean="0"/>
          </a:p>
          <a:p>
            <a:endParaRPr lang="en-US" dirty="0" smtClean="0"/>
          </a:p>
          <a:p>
            <a:endParaRPr lang="en-US" dirty="0" smtClean="0"/>
          </a:p>
          <a:p>
            <a:pPr>
              <a:buNone/>
            </a:pPr>
            <a:r>
              <a:rPr lang="en-US" dirty="0" smtClean="0"/>
              <a:t>    B : </a:t>
            </a:r>
            <a:r>
              <a:rPr lang="id-ID" dirty="0" smtClean="0"/>
              <a:t>The n</a:t>
            </a:r>
            <a:r>
              <a:rPr lang="en-US" dirty="0" smtClean="0"/>
              <a:t>umber of items answered correctly</a:t>
            </a:r>
          </a:p>
          <a:p>
            <a:pPr>
              <a:buNone/>
            </a:pPr>
            <a:r>
              <a:rPr lang="en-US" dirty="0" smtClean="0"/>
              <a:t>    N : </a:t>
            </a:r>
            <a:r>
              <a:rPr lang="id-ID" dirty="0" smtClean="0"/>
              <a:t>T</a:t>
            </a:r>
            <a:r>
              <a:rPr lang="en-US" dirty="0" err="1" smtClean="0"/>
              <a:t>otal</a:t>
            </a:r>
            <a:r>
              <a:rPr lang="en-US" dirty="0" smtClean="0"/>
              <a:t> items</a:t>
            </a:r>
            <a:endParaRPr lang="en-US" dirty="0"/>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048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05052" y="3895733"/>
            <a:ext cx="4438650" cy="676275"/>
          </a:xfrm>
          <a:prstGeom prst="rect">
            <a:avLst/>
          </a:prstGeom>
          <a:noFill/>
        </p:spPr>
      </p:pic>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7467600" cy="714372"/>
          </a:xfrm>
        </p:spPr>
        <p:txBody>
          <a:bodyPr>
            <a:normAutofit/>
          </a:bodyPr>
          <a:lstStyle/>
          <a:p>
            <a:r>
              <a:rPr lang="en-US" sz="3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of scoring</a:t>
            </a:r>
            <a:endParaRPr lang="en-US" sz="36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
          </p:nvPr>
        </p:nvSpPr>
        <p:spPr>
          <a:xfrm>
            <a:off x="1285852" y="1285860"/>
            <a:ext cx="7467600" cy="5188092"/>
          </a:xfrm>
        </p:spPr>
        <p:txBody>
          <a:bodyPr/>
          <a:lstStyle/>
          <a:p>
            <a:pPr marL="0" indent="0">
              <a:buNone/>
            </a:pPr>
            <a:r>
              <a:rPr lang="en-US" dirty="0" smtClean="0"/>
              <a:t>There were 50 items for an English test. Budi answered 25 items correctly. What is the score obtained by Budi? </a:t>
            </a:r>
          </a:p>
          <a:p>
            <a:pPr marL="0" indent="0">
              <a:buNone/>
            </a:pPr>
            <a:endParaRPr lang="en-US" dirty="0" smtClean="0"/>
          </a:p>
          <a:p>
            <a:pPr marL="0" indent="0">
              <a:buNone/>
            </a:pPr>
            <a:r>
              <a:rPr lang="en-US" dirty="0" smtClean="0"/>
              <a:t>Then, Budi’s score is achieved:</a:t>
            </a:r>
          </a:p>
          <a:p>
            <a:endParaRPr lang="en-US"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150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43108" y="3786190"/>
            <a:ext cx="2181225" cy="676275"/>
          </a:xfrm>
          <a:prstGeom prst="rect">
            <a:avLst/>
          </a:prstGeom>
          <a:noFill/>
        </p:spPr>
      </p:pic>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150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14554" y="4886340"/>
            <a:ext cx="3028950" cy="685800"/>
          </a:xfrm>
          <a:prstGeom prst="rect">
            <a:avLst/>
          </a:prstGeom>
          <a:noFill/>
        </p:spPr>
      </p:pic>
      <p:sp>
        <p:nvSpPr>
          <p:cNvPr id="4" name="Rectangle 3"/>
          <p:cNvSpPr/>
          <p:nvPr/>
        </p:nvSpPr>
        <p:spPr>
          <a:xfrm>
            <a:off x="4788024" y="5085184"/>
            <a:ext cx="144016" cy="288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08"/>
            <a:ext cx="7467600" cy="917596"/>
          </a:xfrm>
        </p:spPr>
        <p:txBody>
          <a:bodyPr>
            <a:normAutofit fontScale="90000"/>
          </a:bodyPr>
          <a:lstStyle/>
          <a:p>
            <a:pPr marL="441325" indent="-441325"/>
            <a:r>
              <a:rPr lang="en-US" sz="3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 Scoring with response correction</a:t>
            </a:r>
            <a:br>
              <a:rPr lang="en-US" sz="3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36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
          </p:nvPr>
        </p:nvSpPr>
        <p:spPr>
          <a:xfrm>
            <a:off x="1319242" y="1600200"/>
            <a:ext cx="7467600" cy="4873752"/>
          </a:xfrm>
        </p:spPr>
        <p:txBody>
          <a:bodyPr>
            <a:normAutofit fontScale="85000" lnSpcReduction="10000"/>
          </a:bodyPr>
          <a:lstStyle/>
          <a:p>
            <a:r>
              <a:rPr lang="en-US" dirty="0" smtClean="0"/>
              <a:t>It refers to the process of scoring by giving a consideration to the items about which the student answered correctly, incorrectly, and that of not being answered.  </a:t>
            </a:r>
          </a:p>
          <a:p>
            <a:r>
              <a:rPr lang="en-US" dirty="0" smtClean="0"/>
              <a:t>Every single item answered correctly is awarded score ‘one’; that of which is not answered is awarded score ‘null’; and that of which is answered incorrectly is awarded ‘-1’.</a:t>
            </a:r>
          </a:p>
          <a:p>
            <a:r>
              <a:rPr lang="en-US" dirty="0" smtClean="0"/>
              <a:t>The scoring formula:</a:t>
            </a:r>
          </a:p>
          <a:p>
            <a:endParaRPr lang="en-US" dirty="0" smtClean="0"/>
          </a:p>
          <a:p>
            <a:endParaRPr lang="en-US" dirty="0" smtClean="0"/>
          </a:p>
          <a:p>
            <a:pPr>
              <a:buNone/>
            </a:pPr>
            <a:endParaRPr lang="en-US" dirty="0" smtClean="0"/>
          </a:p>
          <a:p>
            <a:pPr>
              <a:buNone/>
            </a:pPr>
            <a:r>
              <a:rPr lang="en-US" dirty="0" smtClean="0"/>
              <a:t>   B : </a:t>
            </a:r>
            <a:r>
              <a:rPr lang="id-ID" dirty="0" smtClean="0"/>
              <a:t>The n</a:t>
            </a:r>
            <a:r>
              <a:rPr lang="en-US" dirty="0" smtClean="0"/>
              <a:t>umber of items answered correctly</a:t>
            </a:r>
          </a:p>
          <a:p>
            <a:pPr>
              <a:buNone/>
            </a:pPr>
            <a:r>
              <a:rPr lang="en-US" dirty="0" smtClean="0"/>
              <a:t>   S : </a:t>
            </a:r>
            <a:r>
              <a:rPr lang="id-ID" dirty="0" smtClean="0"/>
              <a:t>The n</a:t>
            </a:r>
            <a:r>
              <a:rPr lang="en-US" dirty="0" smtClean="0"/>
              <a:t>umber of items answered incorrectly</a:t>
            </a:r>
          </a:p>
          <a:p>
            <a:pPr>
              <a:buNone/>
            </a:pPr>
            <a:r>
              <a:rPr lang="en-US" dirty="0" smtClean="0"/>
              <a:t>   p : </a:t>
            </a:r>
            <a:r>
              <a:rPr lang="id-ID" dirty="0" smtClean="0"/>
              <a:t>The n</a:t>
            </a:r>
            <a:r>
              <a:rPr lang="en-US" dirty="0" smtClean="0"/>
              <a:t>umber of options for every single item</a:t>
            </a:r>
          </a:p>
          <a:p>
            <a:pPr>
              <a:buNone/>
            </a:pPr>
            <a:r>
              <a:rPr lang="en-US" dirty="0" smtClean="0"/>
              <a:t>   N: </a:t>
            </a:r>
            <a:r>
              <a:rPr lang="id-ID" dirty="0" smtClean="0"/>
              <a:t>Total </a:t>
            </a:r>
            <a:r>
              <a:rPr lang="en-US" dirty="0" smtClean="0"/>
              <a:t>items </a:t>
            </a:r>
            <a:endParaRPr lang="en-US"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76467" y="3857628"/>
            <a:ext cx="4467235" cy="857256"/>
          </a:xfrm>
          <a:prstGeom prst="rect">
            <a:avLst/>
          </a:prstGeom>
          <a:noFill/>
        </p:spPr>
      </p:pic>
      <p:sp>
        <p:nvSpPr>
          <p:cNvPr id="1027" name="Rectangle 3"/>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strips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2092</TotalTime>
  <Words>1999</Words>
  <Application>Microsoft Office PowerPoint</Application>
  <PresentationFormat>On-screen Show (4:3)</PresentationFormat>
  <Paragraphs>372</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Oriel</vt:lpstr>
      <vt:lpstr>Slide 1</vt:lpstr>
      <vt:lpstr>Objectives of this course</vt:lpstr>
      <vt:lpstr>Four steps in scoring :</vt:lpstr>
      <vt:lpstr>Scoring </vt:lpstr>
      <vt:lpstr>The scoring techniques for cognitive domain: </vt:lpstr>
      <vt:lpstr>1. The scoring techniques for multiple choice test </vt:lpstr>
      <vt:lpstr>a. Scoring without any response correction </vt:lpstr>
      <vt:lpstr>Example of scoring</vt:lpstr>
      <vt:lpstr>b. Scoring with response correction </vt:lpstr>
      <vt:lpstr>Example of scoring</vt:lpstr>
      <vt:lpstr>b. Scoring with different item weights</vt:lpstr>
      <vt:lpstr>Example of scoring </vt:lpstr>
      <vt:lpstr>To make it easier to score,  draw a table as the following:</vt:lpstr>
      <vt:lpstr>Slide 14</vt:lpstr>
      <vt:lpstr>2. Scoring techniques for essay test </vt:lpstr>
      <vt:lpstr>Weighting for composite items</vt:lpstr>
      <vt:lpstr>Example of scoring</vt:lpstr>
      <vt:lpstr>Converting the Scores with criterion-referenced approach (CRA)   </vt:lpstr>
      <vt:lpstr>Slide 19</vt:lpstr>
      <vt:lpstr>Steps of applying CRA</vt:lpstr>
      <vt:lpstr>Example of CRA </vt:lpstr>
      <vt:lpstr>Tips to convert the scores for the scale of 5</vt:lpstr>
      <vt:lpstr>Slide 23</vt:lpstr>
      <vt:lpstr>Tips to convert the scores for  the scale of 10</vt:lpstr>
      <vt:lpstr>Slide 25</vt:lpstr>
      <vt:lpstr>Converting the Scores with Norm-Referenced Approach (NRA)  </vt:lpstr>
      <vt:lpstr>Slide 27</vt:lpstr>
      <vt:lpstr>Slide 28</vt:lpstr>
      <vt:lpstr>Steps of applying NRA</vt:lpstr>
      <vt:lpstr>Slide 30</vt:lpstr>
      <vt:lpstr>Slide 31</vt:lpstr>
      <vt:lpstr>Slide 32</vt:lpstr>
      <vt:lpstr>Slide 33</vt:lpstr>
      <vt:lpstr>Slide 34</vt:lpstr>
      <vt:lpstr>Example of NRA (PAN) aplication</vt:lpstr>
      <vt:lpstr>Cara menjawab</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Descriptive statistics of scores</vt:lpstr>
      <vt:lpstr>Central tendency</vt:lpstr>
      <vt:lpstr>Slide 57</vt:lpstr>
      <vt:lpstr>Variability</vt:lpstr>
      <vt:lpstr>Slide 59</vt:lpstr>
      <vt:lpstr>Slide 60</vt:lpstr>
      <vt:lpstr>Slide 61</vt:lpstr>
    </vt:vector>
  </TitlesOfParts>
  <Company>workgroup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Sumardi</dc:creator>
  <cp:lastModifiedBy>gj</cp:lastModifiedBy>
  <cp:revision>222</cp:revision>
  <dcterms:created xsi:type="dcterms:W3CDTF">2012-05-02T14:13:19Z</dcterms:created>
  <dcterms:modified xsi:type="dcterms:W3CDTF">2015-09-24T14:12:57Z</dcterms:modified>
</cp:coreProperties>
</file>