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61" r:id="rId5"/>
    <p:sldId id="262" r:id="rId6"/>
    <p:sldId id="259"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0DBF04C-08EF-4FE8-AA54-924235072EEA}"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762371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0DBF04C-08EF-4FE8-AA54-924235072EEA}"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167484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0DBF04C-08EF-4FE8-AA54-924235072EEA}"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323556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0DBF04C-08EF-4FE8-AA54-924235072EEA}"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302253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DBF04C-08EF-4FE8-AA54-924235072EEA}"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311808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0DBF04C-08EF-4FE8-AA54-924235072EEA}" type="datetimeFigureOut">
              <a:rPr lang="id-ID" smtClean="0"/>
              <a:t>26/03/2020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559780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0DBF04C-08EF-4FE8-AA54-924235072EEA}" type="datetimeFigureOut">
              <a:rPr lang="id-ID" smtClean="0"/>
              <a:t>26/03/2020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199860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0DBF04C-08EF-4FE8-AA54-924235072EEA}" type="datetimeFigureOut">
              <a:rPr lang="id-ID" smtClean="0"/>
              <a:t>26/03/2020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224683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BF04C-08EF-4FE8-AA54-924235072EEA}" type="datetimeFigureOut">
              <a:rPr lang="id-ID" smtClean="0"/>
              <a:t>26/03/2020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90618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BF04C-08EF-4FE8-AA54-924235072EEA}" type="datetimeFigureOut">
              <a:rPr lang="id-ID" smtClean="0"/>
              <a:t>26/03/2020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172556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BF04C-08EF-4FE8-AA54-924235072EEA}" type="datetimeFigureOut">
              <a:rPr lang="id-ID" smtClean="0"/>
              <a:t>26/03/2020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4493A7-823D-4AA4-9E4D-1864B2C510A2}" type="slidenum">
              <a:rPr lang="id-ID" smtClean="0"/>
              <a:t>‹#›</a:t>
            </a:fld>
            <a:endParaRPr lang="id-ID"/>
          </a:p>
        </p:txBody>
      </p:sp>
    </p:spTree>
    <p:extLst>
      <p:ext uri="{BB962C8B-B14F-4D97-AF65-F5344CB8AC3E}">
        <p14:creationId xmlns:p14="http://schemas.microsoft.com/office/powerpoint/2010/main" val="257438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BF04C-08EF-4FE8-AA54-924235072EEA}" type="datetimeFigureOut">
              <a:rPr lang="id-ID" smtClean="0"/>
              <a:t>26/03/2020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493A7-823D-4AA4-9E4D-1864B2C510A2}" type="slidenum">
              <a:rPr lang="id-ID" smtClean="0"/>
              <a:t>‹#›</a:t>
            </a:fld>
            <a:endParaRPr lang="id-ID"/>
          </a:p>
        </p:txBody>
      </p:sp>
    </p:spTree>
    <p:extLst>
      <p:ext uri="{BB962C8B-B14F-4D97-AF65-F5344CB8AC3E}">
        <p14:creationId xmlns:p14="http://schemas.microsoft.com/office/powerpoint/2010/main" val="649612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atnadevi.solo@staff.uns.a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900113" y="333375"/>
            <a:ext cx="7772400" cy="719361"/>
          </a:xfrm>
        </p:spPr>
        <p:style>
          <a:lnRef idx="0">
            <a:schemeClr val="accent6"/>
          </a:lnRef>
          <a:fillRef idx="3">
            <a:schemeClr val="accent6"/>
          </a:fillRef>
          <a:effectRef idx="3">
            <a:schemeClr val="accent6"/>
          </a:effectRef>
          <a:fontRef idx="minor">
            <a:schemeClr val="lt1"/>
          </a:fontRef>
        </p:style>
        <p:txBody>
          <a:bodyPr>
            <a:normAutofit/>
          </a:bodyPr>
          <a:lstStyle/>
          <a:p>
            <a:r>
              <a:rPr lang="id-ID" sz="3600" dirty="0" smtClean="0"/>
              <a:t>(5) METODE PENELITIAN KUANTITATIF</a:t>
            </a:r>
            <a:endParaRPr lang="id-ID" sz="3600" dirty="0"/>
          </a:p>
        </p:txBody>
      </p:sp>
      <p:sp>
        <p:nvSpPr>
          <p:cNvPr id="5" name="Subtitle 2"/>
          <p:cNvSpPr>
            <a:spLocks noGrp="1"/>
          </p:cNvSpPr>
          <p:nvPr>
            <p:ph type="subTitle" idx="1"/>
          </p:nvPr>
        </p:nvSpPr>
        <p:spPr>
          <a:xfrm>
            <a:off x="1371600" y="1341438"/>
            <a:ext cx="6400800" cy="4823866"/>
          </a:xfrm>
        </p:spPr>
        <p:style>
          <a:lnRef idx="0">
            <a:schemeClr val="accent2"/>
          </a:lnRef>
          <a:fillRef idx="3">
            <a:schemeClr val="accent2"/>
          </a:fillRef>
          <a:effectRef idx="3">
            <a:schemeClr val="accent2"/>
          </a:effectRef>
          <a:fontRef idx="minor">
            <a:schemeClr val="lt1"/>
          </a:fontRef>
        </p:style>
        <p:txBody>
          <a:bodyPr>
            <a:normAutofit lnSpcReduction="10000"/>
          </a:bodyPr>
          <a:lstStyle/>
          <a:p>
            <a:endParaRPr lang="id-ID" dirty="0" smtClean="0">
              <a:solidFill>
                <a:schemeClr val="tx1"/>
              </a:solidFill>
            </a:endParaRPr>
          </a:p>
          <a:p>
            <a:r>
              <a:rPr lang="id-ID" dirty="0" smtClean="0">
                <a:solidFill>
                  <a:schemeClr val="tx1"/>
                </a:solidFill>
              </a:rPr>
              <a:t>Materi 5</a:t>
            </a:r>
          </a:p>
          <a:p>
            <a:r>
              <a:rPr lang="id-ID" dirty="0" smtClean="0">
                <a:solidFill>
                  <a:schemeClr val="tx1"/>
                </a:solidFill>
              </a:rPr>
              <a:t>Klas B</a:t>
            </a:r>
          </a:p>
          <a:p>
            <a:r>
              <a:rPr lang="id-ID" dirty="0" smtClean="0">
                <a:solidFill>
                  <a:schemeClr val="tx1"/>
                </a:solidFill>
              </a:rPr>
              <a:t>Hubungan Antar Variabel</a:t>
            </a:r>
          </a:p>
          <a:p>
            <a:endParaRPr lang="id-ID" dirty="0" smtClean="0">
              <a:solidFill>
                <a:schemeClr val="tx1"/>
              </a:solidFill>
            </a:endParaRPr>
          </a:p>
          <a:p>
            <a:endParaRPr lang="id-ID" dirty="0" smtClean="0">
              <a:solidFill>
                <a:schemeClr val="tx1"/>
              </a:solidFill>
            </a:endParaRPr>
          </a:p>
          <a:p>
            <a:r>
              <a:rPr lang="id-ID" dirty="0" smtClean="0">
                <a:solidFill>
                  <a:schemeClr val="tx1"/>
                </a:solidFill>
              </a:rPr>
              <a:t>Pengampu:</a:t>
            </a:r>
          </a:p>
          <a:p>
            <a:r>
              <a:rPr lang="id-ID" dirty="0" smtClean="0">
                <a:solidFill>
                  <a:schemeClr val="tx1"/>
                </a:solidFill>
              </a:rPr>
              <a:t>Dr. L.V.Ratna Devi S., M.Si.</a:t>
            </a:r>
          </a:p>
          <a:p>
            <a:r>
              <a:rPr lang="id-ID" dirty="0" smtClean="0">
                <a:solidFill>
                  <a:schemeClr val="tx1"/>
                </a:solidFill>
              </a:rPr>
              <a:t>Sosiologi, FISIP, UNS</a:t>
            </a:r>
            <a:endParaRPr lang="id-ID" dirty="0">
              <a:solidFill>
                <a:schemeClr val="tx1"/>
              </a:solidFill>
            </a:endParaRPr>
          </a:p>
        </p:txBody>
      </p:sp>
    </p:spTree>
    <p:extLst>
      <p:ext uri="{BB962C8B-B14F-4D97-AF65-F5344CB8AC3E}">
        <p14:creationId xmlns:p14="http://schemas.microsoft.com/office/powerpoint/2010/main" val="3924106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id-ID" sz="2500" dirty="0" smtClean="0"/>
              <a:t>HUBUNGAN TIMBAL BALIK (</a:t>
            </a:r>
            <a:r>
              <a:rPr lang="id-ID" sz="2500" i="1" dirty="0" smtClean="0"/>
              <a:t>RECIPROCAL RELATIONSHIP</a:t>
            </a:r>
            <a:r>
              <a:rPr lang="id-ID" sz="2500" dirty="0" smtClean="0"/>
              <a:t>)</a:t>
            </a:r>
          </a:p>
          <a:p>
            <a:pPr marL="630238" indent="-630238">
              <a:buNone/>
            </a:pPr>
            <a:r>
              <a:rPr lang="id-ID" sz="2500" dirty="0" smtClean="0"/>
              <a:t>Ciri : hubungan yang tidak mungkin segera dapat menggolongkan mana variabel yang independent  (sebab) dan mana yang dependent (akibat)</a:t>
            </a:r>
          </a:p>
          <a:p>
            <a:pPr marL="630238" indent="-630238">
              <a:buNone/>
            </a:pPr>
            <a:r>
              <a:rPr lang="id-ID" sz="2500" dirty="0" smtClean="0"/>
              <a:t>Contoh 1:   </a:t>
            </a:r>
          </a:p>
          <a:p>
            <a:pPr marL="630238" indent="-630238">
              <a:buNone/>
            </a:pPr>
            <a:r>
              <a:rPr lang="id-ID" sz="2500" dirty="0"/>
              <a:t>A</a:t>
            </a:r>
            <a:r>
              <a:rPr lang="id-ID" sz="2500" dirty="0" smtClean="0"/>
              <a:t>lienasi  dengan  status sosial rendah</a:t>
            </a:r>
          </a:p>
          <a:p>
            <a:pPr marL="0" indent="0">
              <a:buNone/>
            </a:pPr>
            <a:r>
              <a:rPr lang="id-ID" sz="2500" dirty="0" smtClean="0"/>
              <a:t>(status sosial yang rendah dapat mengasingkan orang dari sistem nilai kemasyarakatannya., sebaliknya pengasingan dapat menyebabkan tingkahlaku yang mengarah pada status sosial yang rendah)        </a:t>
            </a:r>
          </a:p>
          <a:p>
            <a:pPr marL="630238" indent="-630238">
              <a:buNone/>
            </a:pPr>
            <a:r>
              <a:rPr lang="id-ID" sz="2500" dirty="0"/>
              <a:t> </a:t>
            </a:r>
            <a:r>
              <a:rPr lang="id-ID" sz="2500" dirty="0" smtClean="0"/>
              <a:t>                 </a:t>
            </a:r>
            <a:endParaRPr lang="id-ID" sz="2500" dirty="0"/>
          </a:p>
        </p:txBody>
      </p:sp>
    </p:spTree>
    <p:extLst>
      <p:ext uri="{BB962C8B-B14F-4D97-AF65-F5344CB8AC3E}">
        <p14:creationId xmlns:p14="http://schemas.microsoft.com/office/powerpoint/2010/main" val="426666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id-ID" sz="2500" dirty="0" smtClean="0"/>
              <a:t>Contoh 2:</a:t>
            </a:r>
          </a:p>
          <a:p>
            <a:pPr marL="630238" lvl="0" indent="-630238">
              <a:buNone/>
            </a:pPr>
            <a:r>
              <a:rPr lang="id-ID" sz="2500" dirty="0" smtClean="0">
                <a:solidFill>
                  <a:prstClr val="black"/>
                </a:solidFill>
              </a:rPr>
              <a:t>Keyakinan </a:t>
            </a:r>
            <a:r>
              <a:rPr lang="id-ID" sz="2500" dirty="0">
                <a:solidFill>
                  <a:prstClr val="black"/>
                </a:solidFill>
              </a:rPr>
              <a:t>dengan jenis koran langganannya</a:t>
            </a:r>
          </a:p>
          <a:p>
            <a:pPr marL="0" lvl="0" indent="0">
              <a:buNone/>
            </a:pPr>
            <a:r>
              <a:rPr lang="id-ID" sz="2500" dirty="0" smtClean="0">
                <a:solidFill>
                  <a:prstClr val="black"/>
                </a:solidFill>
              </a:rPr>
              <a:t>(keyakinan seseorang menyebabkan memilih jenis koran/bacaan tertentu, sebaliknya jenis koran/bacaan tertentu dapat memperkuat keyakinan orang yang bersangkutan)</a:t>
            </a:r>
          </a:p>
          <a:p>
            <a:pPr marL="0" lvl="0" indent="0">
              <a:buNone/>
            </a:pPr>
            <a:endParaRPr lang="id-ID" sz="2500" dirty="0">
              <a:solidFill>
                <a:prstClr val="black"/>
              </a:solidFill>
            </a:endParaRPr>
          </a:p>
          <a:p>
            <a:pPr marL="0" lvl="0" indent="0">
              <a:buNone/>
            </a:pPr>
            <a:r>
              <a:rPr lang="id-ID" sz="2500" dirty="0" smtClean="0">
                <a:solidFill>
                  <a:prstClr val="black"/>
                </a:solidFill>
              </a:rPr>
              <a:t>Contoh 3:</a:t>
            </a:r>
          </a:p>
          <a:p>
            <a:pPr marL="0" lvl="0" indent="0">
              <a:buNone/>
            </a:pPr>
            <a:r>
              <a:rPr lang="id-ID" sz="2500" dirty="0" smtClean="0">
                <a:solidFill>
                  <a:prstClr val="black"/>
                </a:solidFill>
              </a:rPr>
              <a:t>Modal dan keuntungan  </a:t>
            </a:r>
          </a:p>
          <a:p>
            <a:pPr marL="0" lvl="0" indent="0">
              <a:buNone/>
            </a:pPr>
            <a:r>
              <a:rPr lang="id-ID" sz="2500" dirty="0" smtClean="0">
                <a:solidFill>
                  <a:prstClr val="black"/>
                </a:solidFill>
              </a:rPr>
              <a:t>(keuntungan dapat meningkatkan modal, dan sebaliknya peninfkatan modak dapat meningkatkan keuntungan).          </a:t>
            </a:r>
            <a:endParaRPr lang="id-ID" sz="2500" dirty="0">
              <a:solidFill>
                <a:prstClr val="black"/>
              </a:solidFill>
            </a:endParaRPr>
          </a:p>
          <a:p>
            <a:pPr marL="0" indent="0">
              <a:buNone/>
            </a:pPr>
            <a:endParaRPr lang="id-ID" sz="2500" dirty="0"/>
          </a:p>
        </p:txBody>
      </p:sp>
    </p:spTree>
    <p:extLst>
      <p:ext uri="{BB962C8B-B14F-4D97-AF65-F5344CB8AC3E}">
        <p14:creationId xmlns:p14="http://schemas.microsoft.com/office/powerpoint/2010/main" val="1139284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576064"/>
          </a:xfrm>
        </p:spPr>
        <p:style>
          <a:lnRef idx="1">
            <a:schemeClr val="accent3"/>
          </a:lnRef>
          <a:fillRef idx="2">
            <a:schemeClr val="accent3"/>
          </a:fillRef>
          <a:effectRef idx="1">
            <a:schemeClr val="accent3"/>
          </a:effectRef>
          <a:fontRef idx="minor">
            <a:schemeClr val="dk1"/>
          </a:fontRef>
        </p:style>
        <p:txBody>
          <a:bodyPr>
            <a:normAutofit/>
          </a:bodyPr>
          <a:lstStyle/>
          <a:p>
            <a:r>
              <a:rPr lang="id-ID" sz="3000" dirty="0" smtClean="0"/>
              <a:t>Hubungan Asimetris</a:t>
            </a:r>
            <a:endParaRPr lang="id-ID" sz="3000" dirty="0"/>
          </a:p>
        </p:txBody>
      </p:sp>
      <p:sp>
        <p:nvSpPr>
          <p:cNvPr id="3" name="Content Placeholder 2"/>
          <p:cNvSpPr>
            <a:spLocks noGrp="1"/>
          </p:cNvSpPr>
          <p:nvPr>
            <p:ph idx="1"/>
          </p:nvPr>
        </p:nvSpPr>
        <p:spPr>
          <a:xfrm>
            <a:off x="457200" y="980728"/>
            <a:ext cx="8229600" cy="5328592"/>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id-ID" sz="2500" b="1" dirty="0" smtClean="0"/>
              <a:t>Ciri</a:t>
            </a:r>
            <a:r>
              <a:rPr lang="id-ID" sz="2500" dirty="0" smtClean="0"/>
              <a:t> : bahwa satu variabel  (yaitu variabel independent) menyebabkan atau mempengaruhi variabel yang lain (variabel dependent)</a:t>
            </a:r>
          </a:p>
          <a:p>
            <a:pPr marL="0" indent="0">
              <a:buNone/>
            </a:pPr>
            <a:r>
              <a:rPr lang="id-ID" sz="2500" dirty="0" smtClean="0"/>
              <a:t>Contoh:  hubungan usia dengan keseringan menonton bioskop</a:t>
            </a:r>
          </a:p>
          <a:p>
            <a:pPr marL="0" indent="0">
              <a:buNone/>
            </a:pPr>
            <a:r>
              <a:rPr lang="id-ID" sz="2500" dirty="0" smtClean="0"/>
              <a:t>Ada 2 faktor yang menentukan arah pengaruh variabel:</a:t>
            </a:r>
          </a:p>
          <a:p>
            <a:pPr marL="457200" indent="-457200">
              <a:buAutoNum type="arabicPeriod"/>
            </a:pPr>
            <a:r>
              <a:rPr lang="id-ID" sz="2500" dirty="0" smtClean="0"/>
              <a:t>Faktor tata waktu</a:t>
            </a:r>
          </a:p>
          <a:p>
            <a:pPr marL="457200" indent="-457200">
              <a:buAutoNum type="arabicPeriod"/>
            </a:pPr>
            <a:r>
              <a:rPr lang="id-ID" sz="2500" dirty="0" smtClean="0"/>
              <a:t>Ketetapan atau kemampuan berubah  dari variabel</a:t>
            </a:r>
          </a:p>
          <a:p>
            <a:pPr marL="0" indent="0">
              <a:buNone/>
            </a:pPr>
            <a:r>
              <a:rPr lang="id-ID" sz="2500" dirty="0" smtClean="0"/>
              <a:t>Contoh : kepribadian menyebabkan kebiasaan menggunakan alat permainan. </a:t>
            </a:r>
          </a:p>
          <a:p>
            <a:pPr marL="0" indent="0">
              <a:buNone/>
            </a:pPr>
            <a:r>
              <a:rPr lang="id-ID" sz="2500" dirty="0" smtClean="0"/>
              <a:t>“Kepribadian”adalah variabel yang dalam urutan tata waktu arus menjadi penentu/determinan, yaitu sebagai variabel independent, adapun kebiasaan adalah variabel dependent</a:t>
            </a:r>
            <a:endParaRPr lang="id-ID" sz="2500" dirty="0"/>
          </a:p>
        </p:txBody>
      </p:sp>
    </p:spTree>
    <p:extLst>
      <p:ext uri="{BB962C8B-B14F-4D97-AF65-F5344CB8AC3E}">
        <p14:creationId xmlns:p14="http://schemas.microsoft.com/office/powerpoint/2010/main" val="475543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rmAutofit/>
          </a:bodyPr>
          <a:lstStyle/>
          <a:p>
            <a:r>
              <a:rPr lang="id-ID" sz="2500" dirty="0" smtClean="0"/>
              <a:t>Tipe-tipe hubungan asimetris</a:t>
            </a:r>
            <a:endParaRPr lang="id-ID" sz="2500" dirty="0"/>
          </a:p>
        </p:txBody>
      </p:sp>
      <p:sp>
        <p:nvSpPr>
          <p:cNvPr id="3" name="Content Placeholder 2"/>
          <p:cNvSpPr>
            <a:spLocks noGrp="1"/>
          </p:cNvSpPr>
          <p:nvPr>
            <p:ph idx="1"/>
          </p:nvPr>
        </p:nvSpPr>
        <p:spPr>
          <a:xfrm>
            <a:off x="457200" y="980728"/>
            <a:ext cx="8229600" cy="5145435"/>
          </a:xfrm>
          <a:solidFill>
            <a:srgbClr val="00B050"/>
          </a:solidFill>
        </p:spPr>
        <p:txBody>
          <a:bodyPr>
            <a:normAutofit/>
          </a:bodyPr>
          <a:lstStyle/>
          <a:p>
            <a:pPr marL="457200" indent="-457200">
              <a:buAutoNum type="arabicPeriod"/>
            </a:pPr>
            <a:r>
              <a:rPr lang="id-ID" sz="2500" dirty="0" smtClean="0"/>
              <a:t>Tipe hubungan asimetris : hubungan antara stimulus dan respon. Tipe kausal dengan determinasi (hal yang menentukan) paling langsung</a:t>
            </a:r>
          </a:p>
          <a:p>
            <a:pPr marL="1614488" indent="-1614488">
              <a:buNone/>
            </a:pPr>
            <a:r>
              <a:rPr lang="id-ID" sz="2500" dirty="0"/>
              <a:t> </a:t>
            </a:r>
            <a:r>
              <a:rPr lang="id-ID" sz="2500" dirty="0" smtClean="0"/>
              <a:t>      Contoh: hubungan tingkat intervensi negara lain terhadap semangat juang warga negara</a:t>
            </a:r>
          </a:p>
          <a:p>
            <a:pPr marL="1614488" indent="-1614488">
              <a:buNone/>
            </a:pPr>
            <a:r>
              <a:rPr lang="id-ID" sz="2500" dirty="0"/>
              <a:t> </a:t>
            </a:r>
            <a:r>
              <a:rPr lang="id-ID" sz="2500" dirty="0" smtClean="0"/>
              <a:t>       Contoh: tingkat keseringan menonton televisi terhadap produksi kerajinan tangan</a:t>
            </a:r>
          </a:p>
          <a:p>
            <a:pPr marL="1614488" indent="-1614488">
              <a:buNone/>
            </a:pPr>
            <a:r>
              <a:rPr lang="id-ID" sz="2500" dirty="0"/>
              <a:t> </a:t>
            </a:r>
            <a:r>
              <a:rPr lang="id-ID" sz="2500" dirty="0" smtClean="0"/>
              <a:t>       Contoh: tingkat berpeluang dalam usaha terhadap tingkat keberdayaan usaha(hal yang menentukan)</a:t>
            </a:r>
            <a:endParaRPr lang="id-ID" sz="2500" dirty="0"/>
          </a:p>
        </p:txBody>
      </p:sp>
    </p:spTree>
    <p:extLst>
      <p:ext uri="{BB962C8B-B14F-4D97-AF65-F5344CB8AC3E}">
        <p14:creationId xmlns:p14="http://schemas.microsoft.com/office/powerpoint/2010/main" val="150173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a:solidFill>
            <a:schemeClr val="tx2">
              <a:lumMod val="40000"/>
              <a:lumOff val="60000"/>
            </a:schemeClr>
          </a:solidFill>
        </p:spPr>
        <p:txBody>
          <a:bodyPr>
            <a:normAutofit/>
          </a:bodyPr>
          <a:lstStyle/>
          <a:p>
            <a:pPr marL="273050" indent="-273050">
              <a:buNone/>
            </a:pPr>
            <a:r>
              <a:rPr lang="id-ID" sz="2500" dirty="0" smtClean="0"/>
              <a:t>2. Tipe hubungan asimetris: pertalian antara disposisi dengan respon</a:t>
            </a:r>
          </a:p>
          <a:p>
            <a:pPr marL="273050" indent="0">
              <a:buNone/>
            </a:pPr>
            <a:r>
              <a:rPr lang="id-ID" sz="2500" dirty="0" smtClean="0"/>
              <a:t>Disposisi menunjuk pada kecenderungan untuk memberikan respon dengan cara-cara tertentu dan dengan keadaan tertentu pula. </a:t>
            </a:r>
          </a:p>
          <a:p>
            <a:pPr marL="273050" indent="0">
              <a:buNone/>
            </a:pPr>
            <a:r>
              <a:rPr lang="id-ID" sz="2500" b="1" dirty="0" smtClean="0"/>
              <a:t>Contoh</a:t>
            </a:r>
            <a:r>
              <a:rPr lang="id-ID" sz="2500" dirty="0" smtClean="0"/>
              <a:t> : “Fanatik”, bukan berarti  dia menyatakan kecenderungan-kecenderungan yang fanatik pada saat-saat yang khusus, tetapi maksudnya adalah dia akan memberikan respon yang fanatik jika keadaan-keadaan yang semestinya/tertentu muncul.</a:t>
            </a:r>
          </a:p>
          <a:p>
            <a:pPr marL="273050" indent="0">
              <a:buNone/>
            </a:pPr>
            <a:r>
              <a:rPr lang="id-ID" sz="2500" dirty="0" smtClean="0"/>
              <a:t>Hal-hal yang dapat disebut sebagai disposisi: </a:t>
            </a:r>
          </a:p>
          <a:p>
            <a:pPr marL="615950">
              <a:buFont typeface="Wingdings" pitchFamily="2" charset="2"/>
              <a:buChar char="§"/>
            </a:pPr>
            <a:r>
              <a:rPr lang="id-ID" sz="2500" dirty="0" smtClean="0"/>
              <a:t>Sikap (sikap terhadap pembangunan , modernisasi, pemilihan umum, wabah corona,dll)</a:t>
            </a:r>
            <a:endParaRPr lang="id-ID" sz="2500" dirty="0"/>
          </a:p>
        </p:txBody>
      </p:sp>
    </p:spTree>
    <p:extLst>
      <p:ext uri="{BB962C8B-B14F-4D97-AF65-F5344CB8AC3E}">
        <p14:creationId xmlns:p14="http://schemas.microsoft.com/office/powerpoint/2010/main" val="4260922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616624"/>
          </a:xfrm>
          <a:solidFill>
            <a:schemeClr val="accent1">
              <a:lumMod val="40000"/>
              <a:lumOff val="60000"/>
            </a:schemeClr>
          </a:solidFill>
        </p:spPr>
        <p:txBody>
          <a:bodyPr>
            <a:normAutofit/>
          </a:bodyPr>
          <a:lstStyle/>
          <a:p>
            <a:pPr marL="449263"/>
            <a:r>
              <a:rPr lang="id-ID" sz="2500" dirty="0" smtClean="0"/>
              <a:t>Kemampuan (bemusik, olahraga, ilmu pengetahuan, dll)</a:t>
            </a:r>
          </a:p>
          <a:p>
            <a:pPr marL="449263"/>
            <a:r>
              <a:rPr lang="id-ID" sz="2500" dirty="0" smtClean="0"/>
              <a:t>Reflek (kepekaan pada suhu politik, pada merebaknya wabah corona, penurunan daya beli masyarakat, , dll)</a:t>
            </a:r>
          </a:p>
          <a:p>
            <a:pPr marL="449263"/>
            <a:r>
              <a:rPr lang="id-ID" sz="2500" dirty="0" smtClean="0"/>
              <a:t>Kebiasaan ( mencuci tangan, menyikat gigi, ritual adat, dll)</a:t>
            </a:r>
          </a:p>
          <a:p>
            <a:pPr marL="449263"/>
            <a:r>
              <a:rPr lang="id-ID" sz="2500" dirty="0" smtClean="0"/>
              <a:t>Nilai (kepercayaan kepada kebenaran demokrasi, kepercayaan pada diri sendiri, dll)</a:t>
            </a:r>
          </a:p>
          <a:p>
            <a:pPr marL="449263"/>
            <a:r>
              <a:rPr lang="id-ID" sz="2500" dirty="0" smtClean="0"/>
              <a:t>Watak pribadi (otoriter, fanatik, plegmatis/cinta damai, koleris/kuat, dll)</a:t>
            </a:r>
          </a:p>
          <a:p>
            <a:pPr marL="106363" indent="0">
              <a:buNone/>
            </a:pPr>
            <a:r>
              <a:rPr lang="id-ID" sz="2500" dirty="0" smtClean="0"/>
              <a:t>Contoh hubungan antar variabel nya:</a:t>
            </a:r>
          </a:p>
          <a:p>
            <a:pPr marL="449263">
              <a:buFont typeface="Wingdings" pitchFamily="2" charset="2"/>
              <a:buChar char="§"/>
            </a:pPr>
            <a:r>
              <a:rPr lang="id-ID" sz="2500" dirty="0" smtClean="0"/>
              <a:t>Tingkat kepekaan pada merebaknya wabah corona terhadap kebiasaan mencuci tangan</a:t>
            </a:r>
          </a:p>
          <a:p>
            <a:pPr marL="449263">
              <a:buFont typeface="Wingdings" pitchFamily="2" charset="2"/>
              <a:buChar char="§"/>
            </a:pPr>
            <a:r>
              <a:rPr lang="id-ID" sz="2500" dirty="0" smtClean="0"/>
              <a:t>Sikap berwirausaha terhadapTingkat kemampuan usaha</a:t>
            </a:r>
            <a:endParaRPr lang="id-ID" sz="2500" dirty="0"/>
          </a:p>
        </p:txBody>
      </p:sp>
    </p:spTree>
    <p:extLst>
      <p:ext uri="{BB962C8B-B14F-4D97-AF65-F5344CB8AC3E}">
        <p14:creationId xmlns:p14="http://schemas.microsoft.com/office/powerpoint/2010/main" val="3845056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16624"/>
          </a:xfrm>
          <a:solidFill>
            <a:schemeClr val="bg2">
              <a:lumMod val="75000"/>
            </a:schemeClr>
          </a:solidFill>
        </p:spPr>
        <p:txBody>
          <a:bodyPr>
            <a:normAutofit/>
          </a:bodyPr>
          <a:lstStyle/>
          <a:p>
            <a:pPr marL="273050" indent="-273050">
              <a:buNone/>
            </a:pPr>
            <a:r>
              <a:rPr lang="id-ID" sz="2500" dirty="0" smtClean="0"/>
              <a:t>3. Tipe hubungan asimetris: hubungan yang mencakup sifat individual sebagai variabel independen dengan disposisi atau perbuatan sebagai variabel dependen.</a:t>
            </a:r>
          </a:p>
          <a:p>
            <a:pPr marL="273050" indent="0">
              <a:buNone/>
            </a:pPr>
            <a:r>
              <a:rPr lang="id-ID" sz="2500" dirty="0" smtClean="0"/>
              <a:t>Sifat secara relatif berciri tetap, tidak tergantung pada keadaan yang menggerakkannya.</a:t>
            </a:r>
          </a:p>
          <a:p>
            <a:pPr marL="273050" indent="0">
              <a:buNone/>
            </a:pPr>
            <a:r>
              <a:rPr lang="id-ID" sz="2500" dirty="0" smtClean="0"/>
              <a:t>Yang dapat dianggap sebagai sifat individu : jenis kelamin, ras, agama, tempat tinggal, usia, status perkawinan, nasionalitas</a:t>
            </a:r>
          </a:p>
          <a:p>
            <a:pPr marL="273050" indent="0">
              <a:buNone/>
            </a:pPr>
            <a:r>
              <a:rPr lang="id-ID" sz="2500" dirty="0" smtClean="0"/>
              <a:t>Contoh hubungan antara sifat dengan disposisi</a:t>
            </a:r>
          </a:p>
          <a:p>
            <a:pPr marL="615950"/>
            <a:r>
              <a:rPr lang="id-ID" sz="2500" dirty="0" smtClean="0"/>
              <a:t>Hubungan antara ras dan alienasi</a:t>
            </a:r>
          </a:p>
          <a:p>
            <a:pPr marL="615950"/>
            <a:r>
              <a:rPr lang="id-ID" sz="2500" dirty="0" smtClean="0"/>
              <a:t>Hubungan antara kedaerahan dengan tingkah laku dalam pemilihan gambar pada pemilu</a:t>
            </a:r>
          </a:p>
          <a:p>
            <a:pPr marL="615950"/>
            <a:r>
              <a:rPr lang="id-ID" sz="2500" dirty="0" smtClean="0"/>
              <a:t>Hubungan antara agama dengan modernisasi</a:t>
            </a:r>
            <a:endParaRPr lang="id-ID" sz="2500" dirty="0"/>
          </a:p>
        </p:txBody>
      </p:sp>
    </p:spTree>
    <p:extLst>
      <p:ext uri="{BB962C8B-B14F-4D97-AF65-F5344CB8AC3E}">
        <p14:creationId xmlns:p14="http://schemas.microsoft.com/office/powerpoint/2010/main" val="3132140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a:solidFill>
            <a:schemeClr val="bg2">
              <a:lumMod val="90000"/>
            </a:schemeClr>
          </a:solidFill>
        </p:spPr>
        <p:txBody>
          <a:bodyPr>
            <a:normAutofit lnSpcReduction="10000"/>
          </a:bodyPr>
          <a:lstStyle/>
          <a:p>
            <a:pPr marL="273050" indent="-273050">
              <a:buNone/>
            </a:pPr>
            <a:r>
              <a:rPr lang="id-ID" sz="2500" dirty="0" smtClean="0"/>
              <a:t>4. Tipe hubungan asimetris: hubungan yang variabel independen merupakan persyaratan awal yang diperlukan bagi terjadinya akibat tertentu.</a:t>
            </a:r>
          </a:p>
          <a:p>
            <a:pPr marL="273050" indent="0">
              <a:buNone/>
            </a:pPr>
            <a:r>
              <a:rPr lang="id-ID" sz="2500" dirty="0" smtClean="0"/>
              <a:t>contoh:</a:t>
            </a:r>
          </a:p>
          <a:p>
            <a:pPr marL="273050" indent="0">
              <a:buNone/>
            </a:pPr>
            <a:r>
              <a:rPr lang="id-ID" sz="2500" dirty="0" smtClean="0"/>
              <a:t>Tingkat perkembangan teknologi terhadap tingkat pemilikan senjata nuklir.</a:t>
            </a:r>
          </a:p>
          <a:p>
            <a:pPr marL="273050" indent="0">
              <a:buNone/>
            </a:pPr>
            <a:r>
              <a:rPr lang="id-ID" sz="2500" dirty="0" smtClean="0"/>
              <a:t>(“teknologi” merupakan persyaratan awal yang diperlukan bagi terjadinya akibat tertentu, yaitu “kepemilikan senjata bnuklir”)</a:t>
            </a:r>
          </a:p>
          <a:p>
            <a:pPr marL="273050" indent="0">
              <a:buNone/>
            </a:pPr>
            <a:r>
              <a:rPr lang="id-ID" sz="2500" dirty="0" smtClean="0"/>
              <a:t>Tingkat mobilitas secara bebas tenaga buruh terhadap tingkat perkembangan kapitalisme.</a:t>
            </a:r>
          </a:p>
          <a:p>
            <a:pPr marL="273050" indent="0">
              <a:buNone/>
            </a:pPr>
            <a:r>
              <a:rPr lang="id-ID" sz="2500" dirty="0" smtClean="0"/>
              <a:t>(“kekuatan buruh yang bebas” adalah faktor berkembangnya kapitalisme). </a:t>
            </a:r>
            <a:endParaRPr lang="id-ID" sz="2500" dirty="0"/>
          </a:p>
        </p:txBody>
      </p:sp>
    </p:spTree>
    <p:extLst>
      <p:ext uri="{BB962C8B-B14F-4D97-AF65-F5344CB8AC3E}">
        <p14:creationId xmlns:p14="http://schemas.microsoft.com/office/powerpoint/2010/main" val="10116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solidFill>
            <a:schemeClr val="bg2">
              <a:lumMod val="90000"/>
            </a:schemeClr>
          </a:solidFill>
        </p:spPr>
        <p:txBody>
          <a:bodyPr>
            <a:normAutofit/>
          </a:bodyPr>
          <a:lstStyle/>
          <a:p>
            <a:pPr marL="273050" indent="-273050">
              <a:buNone/>
            </a:pPr>
            <a:r>
              <a:rPr lang="id-ID" sz="2500" dirty="0" smtClean="0"/>
              <a:t>5. Tipe hubungan asimetris: mencakup hubungan yang bersifat immanent (tetap ada) antara dua variabel.</a:t>
            </a:r>
          </a:p>
          <a:p>
            <a:pPr marL="273050" indent="0">
              <a:buNone/>
            </a:pPr>
            <a:r>
              <a:rPr lang="id-ID" sz="2500" dirty="0" smtClean="0"/>
              <a:t>Contoh:</a:t>
            </a:r>
          </a:p>
          <a:p>
            <a:pPr marL="615950"/>
            <a:r>
              <a:rPr lang="id-ID" sz="2500" dirty="0" smtClean="0"/>
              <a:t>Hubungan antara besarnya birokrasi dengan jumlah red tape (jenjang-jenjang/hierarki)</a:t>
            </a:r>
          </a:p>
          <a:p>
            <a:pPr marL="273050" indent="0">
              <a:buNone/>
            </a:pPr>
            <a:r>
              <a:rPr lang="id-ID" sz="2500" dirty="0" smtClean="0"/>
              <a:t>(red tape adalah sifat immanent di dalam birokrasi. Red tape yang melekat dalam sifat birokrasi yang menegakkan aturan yang abstrak dan impersonalyang tidak dapat menyesuaikan secara semestinya dengan situasi konkrit yang berubah-ubah.)</a:t>
            </a:r>
          </a:p>
          <a:p>
            <a:pPr marL="615950"/>
            <a:r>
              <a:rPr lang="id-ID" sz="2500" dirty="0" smtClean="0"/>
              <a:t>Hubungan antara tingkat pelaksanaan konstitusi dengan tingkat keluwesan norma yang terkandung.</a:t>
            </a:r>
          </a:p>
          <a:p>
            <a:pPr marL="273050" indent="0">
              <a:buNone/>
            </a:pPr>
            <a:r>
              <a:rPr lang="id-ID" sz="2500" dirty="0" smtClean="0"/>
              <a:t>(keluwesan adalah sifat immanent dari konstitusi)</a:t>
            </a:r>
            <a:endParaRPr lang="id-ID" sz="2500" dirty="0"/>
          </a:p>
        </p:txBody>
      </p:sp>
    </p:spTree>
    <p:extLst>
      <p:ext uri="{BB962C8B-B14F-4D97-AF65-F5344CB8AC3E}">
        <p14:creationId xmlns:p14="http://schemas.microsoft.com/office/powerpoint/2010/main" val="28981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534075"/>
          </a:xfrm>
          <a:solidFill>
            <a:schemeClr val="tx2">
              <a:lumMod val="20000"/>
              <a:lumOff val="80000"/>
            </a:schemeClr>
          </a:solidFill>
        </p:spPr>
        <p:txBody>
          <a:bodyPr>
            <a:normAutofit/>
          </a:bodyPr>
          <a:lstStyle/>
          <a:p>
            <a:pPr marL="273050" indent="-273050">
              <a:buNone/>
            </a:pPr>
            <a:r>
              <a:rPr lang="id-ID" sz="2500" dirty="0" smtClean="0"/>
              <a:t>6. Tipe hubungan asimetris: mencakup antara tujuan dengan sarana, atau sebaliknya.</a:t>
            </a:r>
          </a:p>
          <a:p>
            <a:pPr marL="273050" indent="0">
              <a:buNone/>
            </a:pPr>
            <a:r>
              <a:rPr lang="id-ID" sz="2500" dirty="0" smtClean="0"/>
              <a:t>Contoh:</a:t>
            </a:r>
          </a:p>
          <a:p>
            <a:pPr marL="615950"/>
            <a:r>
              <a:rPr lang="id-ID" sz="2500" dirty="0" smtClean="0"/>
              <a:t>Tingkat pembuatan sangkar burung terhadap tingkat penghasilan pengrajin.</a:t>
            </a:r>
          </a:p>
          <a:p>
            <a:pPr marL="273050" indent="0">
              <a:buNone/>
            </a:pPr>
            <a:r>
              <a:rPr lang="id-ID" sz="2500" dirty="0" smtClean="0"/>
              <a:t>(pembuatan sangkar burung adalah sarana, peningkatan penghasilan adalah tujuan)</a:t>
            </a:r>
          </a:p>
          <a:p>
            <a:pPr marL="615950"/>
            <a:r>
              <a:rPr lang="id-ID" sz="2500" dirty="0" smtClean="0"/>
              <a:t>Standartisasi biaya produksi terhadapn pengurangan ongkos produksi (sarana—tujuan)</a:t>
            </a:r>
          </a:p>
          <a:p>
            <a:pPr marL="615950"/>
            <a:r>
              <a:rPr lang="id-ID" sz="2500" dirty="0" smtClean="0"/>
              <a:t>Tingkat kerja keras terhadap keberhasilan usaha</a:t>
            </a:r>
          </a:p>
          <a:p>
            <a:pPr marL="615950"/>
            <a:r>
              <a:rPr lang="id-ID" sz="2500" dirty="0" smtClean="0"/>
              <a:t>Keagresifan tujuan bangsa terhadap kekuatan militer</a:t>
            </a:r>
          </a:p>
          <a:p>
            <a:pPr marL="615950"/>
            <a:r>
              <a:rPr lang="id-ID" sz="2500" dirty="0" smtClean="0"/>
              <a:t>Besarnya modal terhadap toingkat keuntungan</a:t>
            </a:r>
            <a:endParaRPr lang="id-ID" sz="2500" dirty="0"/>
          </a:p>
        </p:txBody>
      </p:sp>
    </p:spTree>
    <p:extLst>
      <p:ext uri="{BB962C8B-B14F-4D97-AF65-F5344CB8AC3E}">
        <p14:creationId xmlns:p14="http://schemas.microsoft.com/office/powerpoint/2010/main" val="327771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500" dirty="0"/>
              <a:t>HUBUNGAN ANTAR VARIABEL</a:t>
            </a:r>
            <a:endParaRPr lang="id-ID" dirty="0"/>
          </a:p>
        </p:txBody>
      </p:sp>
      <p:sp>
        <p:nvSpPr>
          <p:cNvPr id="3" name="Content Placeholder 2"/>
          <p:cNvSpPr>
            <a:spLocks noGrp="1"/>
          </p:cNvSpPr>
          <p:nvPr>
            <p:ph idx="1"/>
          </p:nvPr>
        </p:nvSpPr>
        <p:spPr/>
        <p:txBody>
          <a:bodyPr>
            <a:normAutofit/>
          </a:bodyPr>
          <a:lstStyle/>
          <a:p>
            <a:pPr marL="457200" indent="-457200">
              <a:buAutoNum type="arabicPeriod"/>
            </a:pPr>
            <a:r>
              <a:rPr lang="id-ID" sz="2400" dirty="0" smtClean="0"/>
              <a:t>Hubungan Simetris</a:t>
            </a:r>
          </a:p>
          <a:p>
            <a:pPr marL="0" indent="0">
              <a:buNone/>
            </a:pPr>
            <a:r>
              <a:rPr lang="id-ID" sz="2400" dirty="0"/>
              <a:t> </a:t>
            </a:r>
            <a:endParaRPr lang="id-ID" sz="2400" dirty="0" smtClean="0"/>
          </a:p>
          <a:p>
            <a:pPr marL="0" indent="0">
              <a:buNone/>
            </a:pPr>
            <a:endParaRPr lang="id-ID" sz="2400" dirty="0"/>
          </a:p>
          <a:p>
            <a:pPr marL="457200" indent="-457200">
              <a:buAutoNum type="arabicPeriod" startAt="2"/>
            </a:pPr>
            <a:r>
              <a:rPr lang="id-ID" sz="2400" dirty="0" smtClean="0"/>
              <a:t>Hubungan timbal balik (resiprocal)</a:t>
            </a:r>
          </a:p>
          <a:p>
            <a:pPr marL="0" indent="0">
              <a:buNone/>
            </a:pPr>
            <a:r>
              <a:rPr lang="id-ID" sz="2400" dirty="0" smtClean="0"/>
              <a:t>  </a:t>
            </a:r>
          </a:p>
          <a:p>
            <a:pPr marL="0" indent="0">
              <a:buNone/>
            </a:pPr>
            <a:endParaRPr lang="id-ID" sz="2400" dirty="0"/>
          </a:p>
          <a:p>
            <a:pPr marL="0" indent="0">
              <a:buNone/>
            </a:pPr>
            <a:endParaRPr lang="id-ID" sz="2400" dirty="0" smtClean="0"/>
          </a:p>
          <a:p>
            <a:pPr marL="0" indent="0">
              <a:buNone/>
            </a:pPr>
            <a:r>
              <a:rPr lang="id-ID" sz="2400" dirty="0" smtClean="0"/>
              <a:t>3. Hubungan    Asimetris</a:t>
            </a:r>
          </a:p>
        </p:txBody>
      </p:sp>
      <p:sp>
        <p:nvSpPr>
          <p:cNvPr id="4" name="Rectangle 5"/>
          <p:cNvSpPr>
            <a:spLocks noChangeArrowheads="1"/>
          </p:cNvSpPr>
          <p:nvPr/>
        </p:nvSpPr>
        <p:spPr bwMode="auto">
          <a:xfrm>
            <a:off x="971600" y="2132856"/>
            <a:ext cx="1225550" cy="574675"/>
          </a:xfrm>
          <a:prstGeom prst="rect">
            <a:avLst/>
          </a:prstGeom>
          <a:solidFill>
            <a:srgbClr val="0F6FC6"/>
          </a:solidFill>
          <a:ln w="9525">
            <a:solidFill>
              <a:sysClr val="window" lastClr="FFFFFF"/>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800" b="0" i="0" u="none" strike="noStrike" kern="0" cap="none" spc="0" normalizeH="0" baseline="0" noProof="0" smtClean="0">
                <a:ln>
                  <a:noFill/>
                </a:ln>
                <a:solidFill>
                  <a:sysClr val="windowText" lastClr="000000"/>
                </a:solidFill>
                <a:effectLst/>
                <a:uLnTx/>
                <a:uFillTx/>
                <a:latin typeface="Tahoma" charset="0"/>
              </a:rPr>
              <a:t>X</a:t>
            </a:r>
          </a:p>
        </p:txBody>
      </p:sp>
      <p:sp>
        <p:nvSpPr>
          <p:cNvPr id="5" name="Rectangle 4"/>
          <p:cNvSpPr>
            <a:spLocks noChangeArrowheads="1"/>
          </p:cNvSpPr>
          <p:nvPr/>
        </p:nvSpPr>
        <p:spPr bwMode="auto">
          <a:xfrm>
            <a:off x="2843808" y="2162054"/>
            <a:ext cx="1225550" cy="574675"/>
          </a:xfrm>
          <a:prstGeom prst="rect">
            <a:avLst/>
          </a:prstGeom>
          <a:solidFill>
            <a:srgbClr val="0F6FC6"/>
          </a:solidFill>
          <a:ln w="9525">
            <a:solidFill>
              <a:sysClr val="window" lastClr="FFFFFF"/>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800" b="0" i="0" u="none" strike="noStrike" kern="0" cap="none" spc="0" normalizeH="0" baseline="0" noProof="0" smtClean="0">
                <a:ln>
                  <a:noFill/>
                </a:ln>
                <a:solidFill>
                  <a:sysClr val="windowText" lastClr="000000"/>
                </a:solidFill>
                <a:effectLst/>
                <a:uLnTx/>
                <a:uFillTx/>
                <a:latin typeface="Tahoma" charset="0"/>
              </a:rPr>
              <a: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900" y="3677057"/>
            <a:ext cx="12382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a:spLocks noChangeArrowheads="1"/>
          </p:cNvSpPr>
          <p:nvPr/>
        </p:nvSpPr>
        <p:spPr bwMode="auto">
          <a:xfrm>
            <a:off x="2972810" y="3655097"/>
            <a:ext cx="1225550" cy="574675"/>
          </a:xfrm>
          <a:prstGeom prst="rect">
            <a:avLst/>
          </a:prstGeom>
          <a:solidFill>
            <a:srgbClr val="0F6FC6"/>
          </a:solidFill>
          <a:ln w="9525">
            <a:solidFill>
              <a:sysClr val="window" lastClr="FFFFFF"/>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800" b="0" i="0" u="none" strike="noStrike" kern="0" cap="none" spc="0" normalizeH="0" baseline="0" noProof="0" smtClean="0">
                <a:ln>
                  <a:noFill/>
                </a:ln>
                <a:solidFill>
                  <a:sysClr val="windowText" lastClr="000000"/>
                </a:solidFill>
                <a:effectLst/>
                <a:uLnTx/>
                <a:uFillTx/>
                <a:latin typeface="Tahoma" charset="0"/>
              </a:rPr>
              <a:t>Y</a:t>
            </a:r>
          </a:p>
        </p:txBody>
      </p:sp>
      <p:cxnSp>
        <p:nvCxnSpPr>
          <p:cNvPr id="8" name="Straight Arrow Connector 7"/>
          <p:cNvCxnSpPr>
            <a:endCxn id="7" idx="1"/>
          </p:cNvCxnSpPr>
          <p:nvPr/>
        </p:nvCxnSpPr>
        <p:spPr>
          <a:xfrm>
            <a:off x="2197150" y="3942434"/>
            <a:ext cx="775660"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a:spLocks noChangeArrowheads="1"/>
          </p:cNvSpPr>
          <p:nvPr/>
        </p:nvSpPr>
        <p:spPr bwMode="auto">
          <a:xfrm>
            <a:off x="3022237" y="5373216"/>
            <a:ext cx="1225550" cy="574675"/>
          </a:xfrm>
          <a:prstGeom prst="rect">
            <a:avLst/>
          </a:prstGeom>
          <a:solidFill>
            <a:srgbClr val="0F6FC6"/>
          </a:solidFill>
          <a:ln w="9525">
            <a:solidFill>
              <a:sysClr val="window" lastClr="FFFFFF"/>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800" b="0" i="0" u="none" strike="noStrike" kern="0" cap="none" spc="0" normalizeH="0" baseline="0" noProof="0" smtClean="0">
                <a:ln>
                  <a:noFill/>
                </a:ln>
                <a:solidFill>
                  <a:sysClr val="windowText" lastClr="000000"/>
                </a:solidFill>
                <a:effectLst/>
                <a:uLnTx/>
                <a:uFillTx/>
                <a:latin typeface="Tahoma" charset="0"/>
              </a:rPr>
              <a:t>Y</a:t>
            </a: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380766"/>
            <a:ext cx="12382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Arrow Connector 11"/>
          <p:cNvCxnSpPr>
            <a:endCxn id="10" idx="1"/>
          </p:cNvCxnSpPr>
          <p:nvPr/>
        </p:nvCxnSpPr>
        <p:spPr>
          <a:xfrm>
            <a:off x="1979712" y="5660553"/>
            <a:ext cx="1042525"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445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marL="0" indent="0">
              <a:spcBef>
                <a:spcPts val="0"/>
              </a:spcBef>
              <a:buNone/>
            </a:pPr>
            <a:r>
              <a:rPr lang="id-ID" sz="2500" dirty="0" smtClean="0"/>
              <a:t>Tugas kelas : MPK 5 ----judul tugas</a:t>
            </a:r>
          </a:p>
          <a:p>
            <a:pPr marL="0" indent="0">
              <a:spcBef>
                <a:spcPts val="0"/>
              </a:spcBef>
              <a:buNone/>
            </a:pPr>
            <a:r>
              <a:rPr lang="id-ID" sz="2500" dirty="0" smtClean="0"/>
              <a:t>Sifat tugas: kelompok (dengan 4 anggota)</a:t>
            </a:r>
          </a:p>
          <a:p>
            <a:pPr marL="0" indent="0">
              <a:spcBef>
                <a:spcPts val="0"/>
              </a:spcBef>
              <a:buNone/>
            </a:pPr>
            <a:r>
              <a:rPr lang="id-ID" sz="2500" dirty="0" smtClean="0"/>
              <a:t>Tugas: buatlah  satu (1) hubungan antar variabel dengan jenis hubungan dan tipe nya sebagai berikut:</a:t>
            </a:r>
          </a:p>
          <a:p>
            <a:pPr marL="0" indent="0">
              <a:buNone/>
            </a:pPr>
            <a:endParaRPr lang="id-ID" sz="2500" dirty="0"/>
          </a:p>
        </p:txBody>
      </p:sp>
      <p:graphicFrame>
        <p:nvGraphicFramePr>
          <p:cNvPr id="4" name="Table 3"/>
          <p:cNvGraphicFramePr>
            <a:graphicFrameLocks noGrp="1"/>
          </p:cNvGraphicFramePr>
          <p:nvPr>
            <p:extLst>
              <p:ext uri="{D42A27DB-BD31-4B8C-83A1-F6EECF244321}">
                <p14:modId xmlns:p14="http://schemas.microsoft.com/office/powerpoint/2010/main" val="317196654"/>
              </p:ext>
            </p:extLst>
          </p:nvPr>
        </p:nvGraphicFramePr>
        <p:xfrm>
          <a:off x="539552" y="2276872"/>
          <a:ext cx="8064897" cy="4765040"/>
        </p:xfrm>
        <a:graphic>
          <a:graphicData uri="http://schemas.openxmlformats.org/drawingml/2006/table">
            <a:tbl>
              <a:tblPr firstRow="1" bandRow="1">
                <a:tableStyleId>{5C22544A-7EE6-4342-B048-85BDC9FD1C3A}</a:tableStyleId>
              </a:tblPr>
              <a:tblGrid>
                <a:gridCol w="1296144"/>
                <a:gridCol w="2736304"/>
                <a:gridCol w="4032449"/>
              </a:tblGrid>
              <a:tr h="370840">
                <a:tc>
                  <a:txBody>
                    <a:bodyPr/>
                    <a:lstStyle/>
                    <a:p>
                      <a:r>
                        <a:rPr lang="id-ID" dirty="0" smtClean="0"/>
                        <a:t>Jenis hubungan</a:t>
                      </a:r>
                      <a:endParaRPr lang="id-ID" dirty="0"/>
                    </a:p>
                  </a:txBody>
                  <a:tcPr/>
                </a:tc>
                <a:tc>
                  <a:txBody>
                    <a:bodyPr/>
                    <a:lstStyle/>
                    <a:p>
                      <a:r>
                        <a:rPr lang="id-ID" dirty="0" smtClean="0"/>
                        <a:t>Tipe hubungan</a:t>
                      </a:r>
                      <a:endParaRPr lang="id-ID" dirty="0"/>
                    </a:p>
                  </a:txBody>
                  <a:tcPr/>
                </a:tc>
                <a:tc>
                  <a:txBody>
                    <a:bodyPr/>
                    <a:lstStyle/>
                    <a:p>
                      <a:r>
                        <a:rPr lang="id-ID" dirty="0" smtClean="0"/>
                        <a:t>Hubungan antar variabel</a:t>
                      </a:r>
                      <a:endParaRPr lang="id-ID" dirty="0"/>
                    </a:p>
                  </a:txBody>
                  <a:tcPr/>
                </a:tc>
              </a:tr>
              <a:tr h="370840">
                <a:tc>
                  <a:txBody>
                    <a:bodyPr/>
                    <a:lstStyle/>
                    <a:p>
                      <a:r>
                        <a:rPr lang="id-ID" dirty="0" smtClean="0"/>
                        <a:t>Simetris </a:t>
                      </a:r>
                      <a:endParaRPr lang="id-ID" dirty="0"/>
                    </a:p>
                  </a:txBody>
                  <a:tcPr/>
                </a:tc>
                <a:tc>
                  <a:txBody>
                    <a:bodyPr/>
                    <a:lstStyle/>
                    <a:p>
                      <a:r>
                        <a:rPr lang="id-ID" dirty="0" smtClean="0"/>
                        <a:t>Alternatif indicators of the same concept</a:t>
                      </a:r>
                      <a:endParaRPr lang="id-ID" dirty="0"/>
                    </a:p>
                  </a:txBody>
                  <a:tcPr/>
                </a:tc>
                <a:tc>
                  <a:txBody>
                    <a:bodyPr/>
                    <a:lstStyle/>
                    <a:p>
                      <a:r>
                        <a:rPr lang="id-ID" dirty="0" smtClean="0"/>
                        <a:t>Selain hubungan antar variabel, tuliskan juga variabel merupakan indikator dari konsep</a:t>
                      </a:r>
                      <a:r>
                        <a:rPr lang="id-ID" baseline="0" dirty="0" smtClean="0"/>
                        <a:t> apa. Letakkan di bawah hubungan antar variabel didalam tanda kurung.</a:t>
                      </a:r>
                      <a:endParaRPr lang="id-ID" dirty="0"/>
                    </a:p>
                  </a:txBody>
                  <a:tcPr/>
                </a:tc>
              </a:tr>
              <a:tr h="370840">
                <a:tc>
                  <a:txBody>
                    <a:bodyPr/>
                    <a:lstStyle/>
                    <a:p>
                      <a:endParaRPr lang="id-ID"/>
                    </a:p>
                  </a:txBody>
                  <a:tcPr/>
                </a:tc>
                <a:tc>
                  <a:txBody>
                    <a:bodyPr/>
                    <a:lstStyle/>
                    <a:p>
                      <a:r>
                        <a:rPr lang="id-ID" dirty="0" smtClean="0"/>
                        <a:t>Effect of a common cause</a:t>
                      </a:r>
                      <a:endParaRPr lang="id-ID" dirty="0"/>
                    </a:p>
                  </a:txBody>
                  <a:tcPr/>
                </a:tc>
                <a:tc>
                  <a:txBody>
                    <a:bodyPr/>
                    <a:lstStyle/>
                    <a:p>
                      <a:r>
                        <a:rPr lang="id-ID" dirty="0" smtClean="0"/>
                        <a:t>Tuliskan variabel merupakan effect dari sebab apa. Cara penulisan seperti diatas.</a:t>
                      </a:r>
                      <a:endParaRPr lang="id-ID" dirty="0"/>
                    </a:p>
                  </a:txBody>
                  <a:tcPr/>
                </a:tc>
              </a:tr>
              <a:tr h="370840">
                <a:tc>
                  <a:txBody>
                    <a:bodyPr/>
                    <a:lstStyle/>
                    <a:p>
                      <a:endParaRPr lang="id-ID"/>
                    </a:p>
                  </a:txBody>
                  <a:tcPr/>
                </a:tc>
                <a:tc>
                  <a:txBody>
                    <a:bodyPr/>
                    <a:lstStyle/>
                    <a:p>
                      <a:r>
                        <a:rPr lang="id-ID" dirty="0" smtClean="0"/>
                        <a:t>Functional interdependence</a:t>
                      </a:r>
                      <a:endParaRPr lang="id-ID" dirty="0"/>
                    </a:p>
                  </a:txBody>
                  <a:tcPr/>
                </a:tc>
                <a:tc>
                  <a:txBody>
                    <a:bodyPr/>
                    <a:lstStyle/>
                    <a:p>
                      <a:r>
                        <a:rPr lang="id-ID" dirty="0" smtClean="0"/>
                        <a:t>Tuliskan variabel merupakan</a:t>
                      </a:r>
                      <a:r>
                        <a:rPr lang="id-ID" baseline="0" dirty="0" smtClean="0"/>
                        <a:t> fungsi dari konsep apa</a:t>
                      </a:r>
                      <a:endParaRPr lang="id-ID" dirty="0"/>
                    </a:p>
                  </a:txBody>
                  <a:tcPr/>
                </a:tc>
              </a:tr>
              <a:tr h="370840">
                <a:tc>
                  <a:txBody>
                    <a:bodyPr/>
                    <a:lstStyle/>
                    <a:p>
                      <a:endParaRPr lang="id-ID" dirty="0"/>
                    </a:p>
                  </a:txBody>
                  <a:tcPr/>
                </a:tc>
                <a:tc>
                  <a:txBody>
                    <a:bodyPr/>
                    <a:lstStyle/>
                    <a:p>
                      <a:r>
                        <a:rPr lang="id-ID" dirty="0" smtClean="0"/>
                        <a:t>Part of common system or complex</a:t>
                      </a:r>
                      <a:endParaRPr lang="id-ID" dirty="0"/>
                    </a:p>
                  </a:txBody>
                  <a:tcPr/>
                </a:tc>
                <a:tc>
                  <a:txBody>
                    <a:bodyPr/>
                    <a:lstStyle/>
                    <a:p>
                      <a:r>
                        <a:rPr lang="id-ID" dirty="0" smtClean="0"/>
                        <a:t>Tuliskan variabel merupakan unsur dari konsep apa</a:t>
                      </a:r>
                      <a:endParaRPr lang="id-ID" dirty="0"/>
                    </a:p>
                  </a:txBody>
                  <a:tcPr/>
                </a:tc>
              </a:tr>
              <a:tr h="370840">
                <a:tc>
                  <a:txBody>
                    <a:bodyPr/>
                    <a:lstStyle/>
                    <a:p>
                      <a:endParaRPr lang="id-ID" dirty="0"/>
                    </a:p>
                  </a:txBody>
                  <a:tcPr/>
                </a:tc>
                <a:tc>
                  <a:txBody>
                    <a:bodyPr/>
                    <a:lstStyle/>
                    <a:p>
                      <a:r>
                        <a:rPr lang="id-ID" dirty="0" smtClean="0"/>
                        <a:t>furtitious</a:t>
                      </a:r>
                      <a:endParaRPr lang="id-ID" dirty="0"/>
                    </a:p>
                  </a:txBody>
                  <a:tcPr/>
                </a:tc>
                <a:tc>
                  <a:txBody>
                    <a:bodyPr/>
                    <a:lstStyle/>
                    <a:p>
                      <a:endParaRPr lang="id-ID" dirty="0"/>
                    </a:p>
                  </a:txBody>
                  <a:tcPr/>
                </a:tc>
              </a:tr>
              <a:tr h="370840">
                <a:tc>
                  <a:txBody>
                    <a:bodyPr/>
                    <a:lstStyle/>
                    <a:p>
                      <a:r>
                        <a:rPr lang="id-ID" dirty="0" smtClean="0"/>
                        <a:t>Resiprokal</a:t>
                      </a:r>
                      <a:endParaRPr lang="id-ID" dirty="0"/>
                    </a:p>
                  </a:txBody>
                  <a:tcPr/>
                </a:tc>
                <a:tc>
                  <a:txBody>
                    <a:bodyPr/>
                    <a:lstStyle/>
                    <a:p>
                      <a:r>
                        <a:rPr lang="id-ID" dirty="0" smtClean="0"/>
                        <a:t>-</a:t>
                      </a:r>
                      <a:endParaRPr lang="id-ID" dirty="0"/>
                    </a:p>
                  </a:txBody>
                  <a:tcPr/>
                </a:tc>
                <a:tc>
                  <a:txBody>
                    <a:bodyPr/>
                    <a:lstStyle/>
                    <a:p>
                      <a:endParaRPr lang="id-ID" dirty="0"/>
                    </a:p>
                  </a:txBody>
                  <a:tcPr/>
                </a:tc>
              </a:tr>
            </a:tbl>
          </a:graphicData>
        </a:graphic>
      </p:graphicFrame>
    </p:spTree>
    <p:extLst>
      <p:ext uri="{BB962C8B-B14F-4D97-AF65-F5344CB8AC3E}">
        <p14:creationId xmlns:p14="http://schemas.microsoft.com/office/powerpoint/2010/main" val="1085276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117393149"/>
              </p:ext>
            </p:extLst>
          </p:nvPr>
        </p:nvGraphicFramePr>
        <p:xfrm>
          <a:off x="457200" y="404813"/>
          <a:ext cx="8229600" cy="5857240"/>
        </p:xfrm>
        <a:graphic>
          <a:graphicData uri="http://schemas.openxmlformats.org/drawingml/2006/table">
            <a:tbl>
              <a:tblPr firstRow="1" bandRow="1">
                <a:tableStyleId>{5C22544A-7EE6-4342-B048-85BDC9FD1C3A}</a:tableStyleId>
              </a:tblPr>
              <a:tblGrid>
                <a:gridCol w="1594520"/>
                <a:gridCol w="2376264"/>
                <a:gridCol w="4258816"/>
              </a:tblGrid>
              <a:tr h="370840">
                <a:tc>
                  <a:txBody>
                    <a:bodyPr/>
                    <a:lstStyle/>
                    <a:p>
                      <a:r>
                        <a:rPr lang="id-ID" dirty="0" smtClean="0"/>
                        <a:t>Jenis hubungan</a:t>
                      </a:r>
                      <a:endParaRPr lang="id-ID" dirty="0"/>
                    </a:p>
                  </a:txBody>
                  <a:tcPr/>
                </a:tc>
                <a:tc>
                  <a:txBody>
                    <a:bodyPr/>
                    <a:lstStyle/>
                    <a:p>
                      <a:r>
                        <a:rPr lang="id-ID" dirty="0" smtClean="0"/>
                        <a:t>Tipe hubungan</a:t>
                      </a:r>
                      <a:endParaRPr lang="id-ID" dirty="0"/>
                    </a:p>
                  </a:txBody>
                  <a:tcPr/>
                </a:tc>
                <a:tc>
                  <a:txBody>
                    <a:bodyPr/>
                    <a:lstStyle/>
                    <a:p>
                      <a:r>
                        <a:rPr lang="id-ID" dirty="0" smtClean="0"/>
                        <a:t>Hubungan antar variabel</a:t>
                      </a:r>
                      <a:endParaRPr lang="id-ID" dirty="0"/>
                    </a:p>
                  </a:txBody>
                  <a:tcPr/>
                </a:tc>
              </a:tr>
              <a:tr h="370840">
                <a:tc>
                  <a:txBody>
                    <a:bodyPr/>
                    <a:lstStyle/>
                    <a:p>
                      <a:r>
                        <a:rPr lang="id-ID" dirty="0" smtClean="0"/>
                        <a:t>Asimetris</a:t>
                      </a:r>
                      <a:endParaRPr lang="id-ID" dirty="0"/>
                    </a:p>
                  </a:txBody>
                  <a:tcPr/>
                </a:tc>
                <a:tc>
                  <a:txBody>
                    <a:bodyPr/>
                    <a:lstStyle/>
                    <a:p>
                      <a:r>
                        <a:rPr lang="id-ID" dirty="0" smtClean="0"/>
                        <a:t>Stimulus-respon</a:t>
                      </a:r>
                      <a:endParaRPr lang="id-ID" dirty="0"/>
                    </a:p>
                  </a:txBody>
                  <a:tcPr/>
                </a:tc>
                <a:tc>
                  <a:txBody>
                    <a:bodyPr/>
                    <a:lstStyle/>
                    <a:p>
                      <a:endParaRPr lang="id-ID" dirty="0"/>
                    </a:p>
                  </a:txBody>
                  <a:tcPr/>
                </a:tc>
              </a:tr>
              <a:tr h="370840">
                <a:tc>
                  <a:txBody>
                    <a:bodyPr/>
                    <a:lstStyle/>
                    <a:p>
                      <a:endParaRPr lang="id-ID"/>
                    </a:p>
                  </a:txBody>
                  <a:tcPr/>
                </a:tc>
                <a:tc>
                  <a:txBody>
                    <a:bodyPr/>
                    <a:lstStyle/>
                    <a:p>
                      <a:r>
                        <a:rPr lang="id-ID" dirty="0" smtClean="0"/>
                        <a:t>Pertalian antara disposisi dengan respon</a:t>
                      </a:r>
                      <a:endParaRPr lang="id-ID" dirty="0"/>
                    </a:p>
                  </a:txBody>
                  <a:tcPr/>
                </a:tc>
                <a:tc>
                  <a:txBody>
                    <a:bodyPr/>
                    <a:lstStyle/>
                    <a:p>
                      <a:endParaRPr lang="id-ID"/>
                    </a:p>
                  </a:txBody>
                  <a:tcPr/>
                </a:tc>
              </a:tr>
              <a:tr h="370840">
                <a:tc>
                  <a:txBody>
                    <a:bodyPr/>
                    <a:lstStyle/>
                    <a:p>
                      <a:endParaRPr lang="id-ID"/>
                    </a:p>
                  </a:txBody>
                  <a:tcPr/>
                </a:tc>
                <a:tc>
                  <a:txBody>
                    <a:bodyPr/>
                    <a:lstStyle/>
                    <a:p>
                      <a:r>
                        <a:rPr lang="id-ID" dirty="0" smtClean="0"/>
                        <a:t>Sifat individual-disposisi (perbuatan)</a:t>
                      </a:r>
                      <a:endParaRPr lang="id-ID" dirty="0"/>
                    </a:p>
                  </a:txBody>
                  <a:tcPr/>
                </a:tc>
                <a:tc>
                  <a:txBody>
                    <a:bodyPr/>
                    <a:lstStyle/>
                    <a:p>
                      <a:endParaRPr lang="id-ID"/>
                    </a:p>
                  </a:txBody>
                  <a:tcPr/>
                </a:tc>
              </a:tr>
              <a:tr h="370840">
                <a:tc>
                  <a:txBody>
                    <a:bodyPr/>
                    <a:lstStyle/>
                    <a:p>
                      <a:endParaRPr lang="id-ID"/>
                    </a:p>
                  </a:txBody>
                  <a:tcPr/>
                </a:tc>
                <a:tc>
                  <a:txBody>
                    <a:bodyPr/>
                    <a:lstStyle/>
                    <a:p>
                      <a:r>
                        <a:rPr lang="id-ID" dirty="0" smtClean="0"/>
                        <a:t>Variabel independen merupakan</a:t>
                      </a:r>
                      <a:r>
                        <a:rPr lang="id-ID" baseline="0" dirty="0" smtClean="0"/>
                        <a:t> persyaratan  awal terjadinya akibat tertentu</a:t>
                      </a:r>
                      <a:endParaRPr lang="id-ID" dirty="0"/>
                    </a:p>
                  </a:txBody>
                  <a:tcPr/>
                </a:tc>
                <a:tc>
                  <a:txBody>
                    <a:bodyPr/>
                    <a:lstStyle/>
                    <a:p>
                      <a:endParaRPr lang="id-ID"/>
                    </a:p>
                  </a:txBody>
                  <a:tcPr/>
                </a:tc>
              </a:tr>
              <a:tr h="370840">
                <a:tc>
                  <a:txBody>
                    <a:bodyPr/>
                    <a:lstStyle/>
                    <a:p>
                      <a:endParaRPr lang="id-ID"/>
                    </a:p>
                  </a:txBody>
                  <a:tcPr/>
                </a:tc>
                <a:tc>
                  <a:txBody>
                    <a:bodyPr/>
                    <a:lstStyle/>
                    <a:p>
                      <a:r>
                        <a:rPr lang="id-ID" dirty="0" smtClean="0"/>
                        <a:t>Mencakup hubungan yang bersifat</a:t>
                      </a:r>
                      <a:r>
                        <a:rPr lang="id-ID" baseline="0" dirty="0" smtClean="0"/>
                        <a:t> immanent antara dua variabel</a:t>
                      </a:r>
                      <a:endParaRPr lang="id-ID" dirty="0"/>
                    </a:p>
                  </a:txBody>
                  <a:tcPr/>
                </a:tc>
                <a:tc>
                  <a:txBody>
                    <a:bodyPr/>
                    <a:lstStyle/>
                    <a:p>
                      <a:endParaRPr lang="id-ID"/>
                    </a:p>
                  </a:txBody>
                  <a:tcPr/>
                </a:tc>
              </a:tr>
              <a:tr h="370840">
                <a:tc>
                  <a:txBody>
                    <a:bodyPr/>
                    <a:lstStyle/>
                    <a:p>
                      <a:endParaRPr lang="id-ID"/>
                    </a:p>
                  </a:txBody>
                  <a:tcPr/>
                </a:tc>
                <a:tc>
                  <a:txBody>
                    <a:bodyPr/>
                    <a:lstStyle/>
                    <a:p>
                      <a:r>
                        <a:rPr lang="id-ID" dirty="0" smtClean="0"/>
                        <a:t>Sarana –tujuan atau tujuan-sarana</a:t>
                      </a:r>
                      <a:endParaRPr lang="id-ID" dirty="0"/>
                    </a:p>
                  </a:txBody>
                  <a:tcPr/>
                </a:tc>
                <a:tc>
                  <a:txBody>
                    <a:bodyPr/>
                    <a:lstStyle/>
                    <a:p>
                      <a:endParaRPr lang="id-ID" dirty="0"/>
                    </a:p>
                  </a:txBody>
                  <a:tcPr/>
                </a:tc>
              </a:tr>
            </a:tbl>
          </a:graphicData>
        </a:graphic>
      </p:graphicFrame>
    </p:spTree>
    <p:extLst>
      <p:ext uri="{BB962C8B-B14F-4D97-AF65-F5344CB8AC3E}">
        <p14:creationId xmlns:p14="http://schemas.microsoft.com/office/powerpoint/2010/main" val="167350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id-ID" sz="2500" dirty="0" smtClean="0"/>
              <a:t>Tugas diketik rapi. Menggunakan tabel tersebut diatas.</a:t>
            </a:r>
          </a:p>
          <a:p>
            <a:pPr marL="0" indent="0">
              <a:buNone/>
            </a:pPr>
            <a:r>
              <a:rPr lang="id-ID" sz="2500" dirty="0" smtClean="0"/>
              <a:t>Dikumpulkan paling lambat besok jam 10</a:t>
            </a:r>
          </a:p>
          <a:p>
            <a:pPr marL="0" indent="0">
              <a:buNone/>
            </a:pPr>
            <a:r>
              <a:rPr lang="id-ID" sz="2500" dirty="0" smtClean="0"/>
              <a:t>Ke </a:t>
            </a:r>
            <a:r>
              <a:rPr lang="id-ID" sz="2500" dirty="0" smtClean="0">
                <a:hlinkClick r:id="rId2"/>
              </a:rPr>
              <a:t>ratnadevi.solo@staff.uns.ac.id</a:t>
            </a:r>
            <a:endParaRPr lang="id-ID" sz="2500" dirty="0" smtClean="0"/>
          </a:p>
          <a:p>
            <a:pPr marL="0" indent="0">
              <a:buNone/>
            </a:pPr>
            <a:r>
              <a:rPr lang="id-ID" sz="2500" dirty="0" smtClean="0"/>
              <a:t>Jangan lupa disetiap tugas ada : judul tugas,  nama kelompok, NIM, klas.</a:t>
            </a:r>
          </a:p>
          <a:p>
            <a:pPr marL="0" indent="0">
              <a:buNone/>
            </a:pPr>
            <a:r>
              <a:rPr lang="id-ID" sz="2500" dirty="0" smtClean="0"/>
              <a:t>Tanya jawab dapat dilakukan pada jam kuliah 8.00 – 10.00. melalui WA grup.</a:t>
            </a:r>
            <a:endParaRPr lang="id-ID" sz="2500" dirty="0"/>
          </a:p>
        </p:txBody>
      </p:sp>
    </p:spTree>
    <p:extLst>
      <p:ext uri="{BB962C8B-B14F-4D97-AF65-F5344CB8AC3E}">
        <p14:creationId xmlns:p14="http://schemas.microsoft.com/office/powerpoint/2010/main" val="294318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33523"/>
            <a:ext cx="8229600" cy="634082"/>
          </a:xfrm>
        </p:spPr>
        <p:style>
          <a:lnRef idx="3">
            <a:schemeClr val="lt1"/>
          </a:lnRef>
          <a:fillRef idx="1">
            <a:schemeClr val="accent4"/>
          </a:fillRef>
          <a:effectRef idx="1">
            <a:schemeClr val="accent4"/>
          </a:effectRef>
          <a:fontRef idx="minor">
            <a:schemeClr val="lt1"/>
          </a:fontRef>
        </p:style>
        <p:txBody>
          <a:bodyPr>
            <a:normAutofit/>
          </a:bodyPr>
          <a:lstStyle/>
          <a:p>
            <a:r>
              <a:rPr lang="id-ID" sz="3200" dirty="0" smtClean="0"/>
              <a:t>Hubungan Simetris</a:t>
            </a:r>
            <a:endParaRPr lang="id-ID" sz="3200" dirty="0"/>
          </a:p>
        </p:txBody>
      </p:sp>
      <p:sp>
        <p:nvSpPr>
          <p:cNvPr id="3" name="Content Placeholder 2"/>
          <p:cNvSpPr>
            <a:spLocks noGrp="1"/>
          </p:cNvSpPr>
          <p:nvPr>
            <p:ph idx="1"/>
          </p:nvPr>
        </p:nvSpPr>
        <p:spPr>
          <a:xfrm>
            <a:off x="457200" y="1052736"/>
            <a:ext cx="8229600" cy="5073427"/>
          </a:xfrm>
        </p:spPr>
        <p:txBody>
          <a:bodyPr>
            <a:normAutofit fontScale="47500" lnSpcReduction="20000"/>
          </a:bodyPr>
          <a:lstStyle/>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a:p>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a:p>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a:p>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a:p>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a:p>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a:p>
          <a:p>
            <a:pPr marL="514350" indent="-514350">
              <a:lnSpc>
                <a:spcPct val="120000"/>
              </a:lnSpc>
              <a:spcBef>
                <a:spcPts val="0"/>
              </a:spcBef>
              <a:buAutoNum type="arabicPeriod"/>
            </a:pPr>
            <a:endParaRPr lang="id-ID" sz="2800" dirty="0" smtClean="0"/>
          </a:p>
          <a:p>
            <a:pPr marL="514350" indent="-514350">
              <a:lnSpc>
                <a:spcPct val="120000"/>
              </a:lnSpc>
              <a:spcBef>
                <a:spcPts val="0"/>
              </a:spcBef>
              <a:buAutoNum type="arabicPeriod"/>
            </a:pPr>
            <a:endParaRPr lang="id-ID" sz="2800" dirty="0"/>
          </a:p>
          <a:p>
            <a:pPr marL="514350" indent="-514350">
              <a:lnSpc>
                <a:spcPct val="120000"/>
              </a:lnSpc>
              <a:spcBef>
                <a:spcPts val="0"/>
              </a:spcBef>
              <a:buAutoNum type="arabicPeriod"/>
            </a:pPr>
            <a:endParaRPr lang="id-ID" sz="2800" dirty="0" smtClean="0"/>
          </a:p>
          <a:p>
            <a:pPr marL="530225" indent="-530225">
              <a:buNone/>
            </a:pPr>
            <a:endParaRPr lang="id-ID" sz="2800" dirty="0" smtClean="0"/>
          </a:p>
          <a:p>
            <a:pPr marL="530225" indent="-530225">
              <a:buNone/>
            </a:pPr>
            <a:endParaRPr lang="id-ID" sz="2800" dirty="0" smtClean="0"/>
          </a:p>
          <a:p>
            <a:pPr marL="530225" indent="-530225">
              <a:buNone/>
            </a:pPr>
            <a:endParaRPr lang="id-ID" sz="2800" dirty="0"/>
          </a:p>
          <a:p>
            <a:pPr marL="530225" indent="-530225">
              <a:lnSpc>
                <a:spcPct val="120000"/>
              </a:lnSpc>
              <a:spcBef>
                <a:spcPts val="0"/>
              </a:spcBef>
              <a:buNone/>
            </a:pPr>
            <a:r>
              <a:rPr lang="id-ID" sz="2800" dirty="0" smtClean="0"/>
              <a:t> </a:t>
            </a:r>
          </a:p>
          <a:p>
            <a:pPr marL="0" indent="0">
              <a:lnSpc>
                <a:spcPct val="120000"/>
              </a:lnSpc>
              <a:spcBef>
                <a:spcPts val="0"/>
              </a:spcBef>
              <a:buNone/>
            </a:pPr>
            <a:endParaRPr lang="id-ID" sz="2800" dirty="0" smtClean="0"/>
          </a:p>
          <a:p>
            <a:pPr marL="0" indent="0">
              <a:buNone/>
            </a:pPr>
            <a:endParaRPr lang="id-ID" sz="2800" dirty="0" smtClean="0"/>
          </a:p>
          <a:p>
            <a:pPr marL="0" indent="0">
              <a:buNone/>
            </a:pPr>
            <a:r>
              <a:rPr lang="id-ID" sz="2800" dirty="0"/>
              <a:t> </a:t>
            </a:r>
            <a:r>
              <a:rPr lang="id-ID" sz="2800" dirty="0" smtClean="0"/>
              <a:t>      </a:t>
            </a:r>
            <a:endParaRPr lang="id-ID" sz="2800" dirty="0"/>
          </a:p>
        </p:txBody>
      </p:sp>
      <p:sp>
        <p:nvSpPr>
          <p:cNvPr id="8" name="Rounded Rectangle 7"/>
          <p:cNvSpPr/>
          <p:nvPr/>
        </p:nvSpPr>
        <p:spPr>
          <a:xfrm>
            <a:off x="755576" y="692696"/>
            <a:ext cx="7920880" cy="57606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342900" indent="-342900">
              <a:buAutoNum type="arabicPeriod"/>
            </a:pPr>
            <a:endParaRPr lang="id-ID" dirty="0" smtClean="0">
              <a:solidFill>
                <a:schemeClr val="tx1"/>
              </a:solidFill>
            </a:endParaRPr>
          </a:p>
          <a:p>
            <a:pPr marL="342900" indent="-342900">
              <a:buAutoNum type="arabicPeriod"/>
            </a:pPr>
            <a:r>
              <a:rPr lang="id-ID" sz="2000" dirty="0" smtClean="0">
                <a:solidFill>
                  <a:schemeClr val="tx1"/>
                </a:solidFill>
              </a:rPr>
              <a:t>Hubungan Simetris :</a:t>
            </a:r>
          </a:p>
          <a:p>
            <a:pPr marL="354013" indent="-354013"/>
            <a:r>
              <a:rPr lang="id-ID" sz="2000" dirty="0">
                <a:solidFill>
                  <a:schemeClr val="tx1"/>
                </a:solidFill>
              </a:rPr>
              <a:t> </a:t>
            </a:r>
            <a:r>
              <a:rPr lang="id-ID" sz="2000" dirty="0" smtClean="0">
                <a:solidFill>
                  <a:schemeClr val="tx1"/>
                </a:solidFill>
              </a:rPr>
              <a:t>      bilamana tidak ada satu variabelpun yang mempengaruhi variabel yang lain.</a:t>
            </a:r>
          </a:p>
          <a:p>
            <a:pPr marL="354013" indent="-354013"/>
            <a:endParaRPr lang="id-ID" dirty="0" smtClean="0">
              <a:solidFill>
                <a:schemeClr val="tx1"/>
              </a:solidFill>
            </a:endParaRPr>
          </a:p>
          <a:p>
            <a:pPr marL="354013" indent="-354013"/>
            <a:endParaRPr lang="id-ID" dirty="0">
              <a:solidFill>
                <a:schemeClr val="tx1"/>
              </a:solidFill>
            </a:endParaRPr>
          </a:p>
          <a:p>
            <a:pPr marL="354013" indent="-354013"/>
            <a:r>
              <a:rPr lang="id-ID" dirty="0" smtClean="0">
                <a:solidFill>
                  <a:schemeClr val="tx1"/>
                </a:solidFill>
              </a:rPr>
              <a:t>     </a:t>
            </a:r>
          </a:p>
          <a:p>
            <a:pPr marL="803275" indent="-803275"/>
            <a:endParaRPr lang="id-ID" sz="2000" dirty="0" smtClean="0">
              <a:solidFill>
                <a:schemeClr val="tx1"/>
              </a:solidFill>
            </a:endParaRPr>
          </a:p>
          <a:p>
            <a:pPr marL="803275" indent="-803275"/>
            <a:endParaRPr lang="id-ID" sz="2000" dirty="0">
              <a:solidFill>
                <a:schemeClr val="tx1"/>
              </a:solidFill>
            </a:endParaRPr>
          </a:p>
          <a:p>
            <a:pPr marL="803275" indent="-803275"/>
            <a:r>
              <a:rPr lang="id-ID" sz="2000" dirty="0" smtClean="0">
                <a:solidFill>
                  <a:schemeClr val="tx1"/>
                </a:solidFill>
              </a:rPr>
              <a:t>Contoh: meningkatnya penggunaan internet dengan naiknya jumlah oplah surat kabar. Dua variabel ini  tidak saling mempengaruhi. Tetapi diakibatkan oleh faktor yang sama, yaitu meningkatnya kebutuhan informasi di tengah masyarakat.</a:t>
            </a:r>
          </a:p>
          <a:p>
            <a:pPr marL="803275" indent="-803275"/>
            <a:endParaRPr lang="id-ID" dirty="0" smtClean="0">
              <a:solidFill>
                <a:schemeClr val="tx1"/>
              </a:solidFill>
            </a:endParaRPr>
          </a:p>
          <a:p>
            <a:pPr marL="354013" indent="-354013"/>
            <a:r>
              <a:rPr lang="id-ID" sz="2000" dirty="0" smtClean="0">
                <a:solidFill>
                  <a:schemeClr val="tx1"/>
                </a:solidFill>
              </a:rPr>
              <a:t>Tipe hubungan yang bersifat simetris:</a:t>
            </a:r>
          </a:p>
          <a:p>
            <a:pPr marL="354013" indent="-354013">
              <a:buAutoNum type="alphaLcPeriod"/>
            </a:pPr>
            <a:r>
              <a:rPr lang="id-ID" sz="2000" dirty="0" smtClean="0">
                <a:solidFill>
                  <a:schemeClr val="tx1"/>
                </a:solidFill>
              </a:rPr>
              <a:t>Hubungan yang kedua variabel dipandang sebagai </a:t>
            </a:r>
            <a:r>
              <a:rPr lang="id-ID" sz="2000" i="1" dirty="0" smtClean="0">
                <a:solidFill>
                  <a:schemeClr val="tx1"/>
                </a:solidFill>
              </a:rPr>
              <a:t>alternatif indicators of the same concept.</a:t>
            </a:r>
          </a:p>
          <a:p>
            <a:pPr marL="354013"/>
            <a:endParaRPr lang="id-ID" dirty="0">
              <a:solidFill>
                <a:schemeClr val="tx1"/>
              </a:solidFill>
            </a:endParaRPr>
          </a:p>
          <a:p>
            <a:r>
              <a:rPr lang="id-ID" dirty="0" smtClean="0">
                <a:solidFill>
                  <a:schemeClr val="tx1"/>
                </a:solidFill>
              </a:rPr>
              <a:t>        </a:t>
            </a:r>
            <a:endParaRPr lang="id-ID" dirty="0">
              <a:solidFill>
                <a:schemeClr val="tx1"/>
              </a:solidFill>
            </a:endParaRPr>
          </a:p>
        </p:txBody>
      </p:sp>
      <p:sp>
        <p:nvSpPr>
          <p:cNvPr id="9" name="Rectangle 8"/>
          <p:cNvSpPr/>
          <p:nvPr/>
        </p:nvSpPr>
        <p:spPr>
          <a:xfrm>
            <a:off x="1469894" y="2203389"/>
            <a:ext cx="576064"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X</a:t>
            </a:r>
            <a:endParaRPr lang="id-ID" dirty="0">
              <a:solidFill>
                <a:schemeClr val="tx1"/>
              </a:solidFill>
            </a:endParaRPr>
          </a:p>
        </p:txBody>
      </p:sp>
      <p:sp>
        <p:nvSpPr>
          <p:cNvPr id="10" name="Rectangle 9"/>
          <p:cNvSpPr/>
          <p:nvPr/>
        </p:nvSpPr>
        <p:spPr>
          <a:xfrm>
            <a:off x="2994192" y="2203389"/>
            <a:ext cx="576064"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Y</a:t>
            </a:r>
            <a:endParaRPr lang="id-ID" dirty="0">
              <a:solidFill>
                <a:schemeClr val="tx1"/>
              </a:solidFill>
            </a:endParaRPr>
          </a:p>
        </p:txBody>
      </p:sp>
    </p:spTree>
    <p:extLst>
      <p:ext uri="{BB962C8B-B14F-4D97-AF65-F5344CB8AC3E}">
        <p14:creationId xmlns:p14="http://schemas.microsoft.com/office/powerpoint/2010/main" val="756858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a:solidFill>
            <a:schemeClr val="accent4">
              <a:lumMod val="40000"/>
              <a:lumOff val="60000"/>
            </a:schemeClr>
          </a:solidFill>
        </p:spPr>
        <p:txBody>
          <a:bodyPr/>
          <a:lstStyle/>
          <a:p>
            <a:pPr marL="354013" lvl="0" indent="-354013">
              <a:spcBef>
                <a:spcPts val="0"/>
              </a:spcBef>
              <a:buNone/>
            </a:pPr>
            <a:r>
              <a:rPr lang="id-ID" sz="1800" b="1" dirty="0">
                <a:solidFill>
                  <a:prstClr val="black"/>
                </a:solidFill>
              </a:rPr>
              <a:t> </a:t>
            </a:r>
            <a:r>
              <a:rPr lang="id-ID" sz="2400" b="1" dirty="0" smtClean="0">
                <a:solidFill>
                  <a:prstClr val="black"/>
                </a:solidFill>
              </a:rPr>
              <a:t>contoh 1</a:t>
            </a:r>
            <a:r>
              <a:rPr lang="id-ID" sz="2400" dirty="0" smtClean="0">
                <a:solidFill>
                  <a:prstClr val="black"/>
                </a:solidFill>
              </a:rPr>
              <a:t>: </a:t>
            </a:r>
          </a:p>
          <a:p>
            <a:pPr marL="354013" lvl="0" indent="4763">
              <a:spcBef>
                <a:spcPts val="0"/>
              </a:spcBef>
              <a:buNone/>
            </a:pPr>
            <a:r>
              <a:rPr lang="id-ID" sz="2400" dirty="0" smtClean="0">
                <a:solidFill>
                  <a:prstClr val="black"/>
                </a:solidFill>
              </a:rPr>
              <a:t>adanya </a:t>
            </a:r>
            <a:r>
              <a:rPr lang="id-ID" sz="2400" dirty="0">
                <a:solidFill>
                  <a:prstClr val="black"/>
                </a:solidFill>
              </a:rPr>
              <a:t>hubungan antara kesadaran akan kepentingan yang sama dan mempunyai pengetahuan dan pengendalian diri untuk memenuhi kepentingan yang sama. </a:t>
            </a:r>
          </a:p>
          <a:p>
            <a:pPr marL="354013" lvl="0" indent="0">
              <a:spcBef>
                <a:spcPts val="0"/>
              </a:spcBef>
              <a:buNone/>
            </a:pPr>
            <a:r>
              <a:rPr lang="id-ID" sz="2400" dirty="0">
                <a:solidFill>
                  <a:prstClr val="black"/>
                </a:solidFill>
              </a:rPr>
              <a:t>Tiga variabel tersebut merupakan alternif indikators dari konsep yang sama, yaitu kerjasama yang merupakan indikator dari variabel interaksi. (diambil dari definisi kerjasama  (Soekanto, 2002</a:t>
            </a:r>
            <a:r>
              <a:rPr lang="id-ID" sz="2400" dirty="0" smtClean="0">
                <a:solidFill>
                  <a:prstClr val="black"/>
                </a:solidFill>
              </a:rPr>
              <a:t>)</a:t>
            </a:r>
          </a:p>
          <a:p>
            <a:pPr marL="354013" lvl="0" indent="0">
              <a:spcBef>
                <a:spcPts val="0"/>
              </a:spcBef>
              <a:buNone/>
            </a:pPr>
            <a:endParaRPr lang="id-ID" sz="2400" dirty="0">
              <a:solidFill>
                <a:prstClr val="black"/>
              </a:solidFill>
            </a:endParaRPr>
          </a:p>
          <a:p>
            <a:pPr marL="0" lvl="0" indent="0">
              <a:spcBef>
                <a:spcPts val="0"/>
              </a:spcBef>
              <a:buNone/>
            </a:pPr>
            <a:r>
              <a:rPr lang="id-ID" sz="2400" dirty="0">
                <a:solidFill>
                  <a:prstClr val="black"/>
                </a:solidFill>
              </a:rPr>
              <a:t>Dalam hubungan tersebut tidak dapat diketahui mana yang merupakan sebab dan mana yang merupakan akibat.</a:t>
            </a:r>
          </a:p>
          <a:p>
            <a:pPr marL="354013" lvl="0" indent="0">
              <a:spcBef>
                <a:spcPts val="0"/>
              </a:spcBef>
              <a:buNone/>
            </a:pPr>
            <a:endParaRPr lang="id-ID" sz="2400" dirty="0"/>
          </a:p>
        </p:txBody>
      </p:sp>
    </p:spTree>
    <p:extLst>
      <p:ext uri="{BB962C8B-B14F-4D97-AF65-F5344CB8AC3E}">
        <p14:creationId xmlns:p14="http://schemas.microsoft.com/office/powerpoint/2010/main" val="3742037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id-ID" sz="2400" dirty="0" smtClean="0"/>
              <a:t>Contoh 2</a:t>
            </a:r>
          </a:p>
          <a:p>
            <a:endParaRPr lang="id-ID" sz="2400" dirty="0"/>
          </a:p>
          <a:p>
            <a:endParaRPr lang="id-ID" sz="2400" dirty="0" smtClean="0"/>
          </a:p>
          <a:p>
            <a:pPr marL="0" indent="0">
              <a:buNone/>
            </a:pPr>
            <a:endParaRPr lang="id-ID" sz="2400" dirty="0"/>
          </a:p>
          <a:p>
            <a:pPr marL="0" indent="0">
              <a:buNone/>
            </a:pPr>
            <a:endParaRPr lang="id-ID" sz="2400" dirty="0" smtClean="0"/>
          </a:p>
          <a:p>
            <a:pPr marL="0" indent="0">
              <a:buNone/>
            </a:pPr>
            <a:endParaRPr lang="id-ID" sz="2400" dirty="0"/>
          </a:p>
          <a:p>
            <a:pPr marL="0" indent="0">
              <a:buNone/>
            </a:pPr>
            <a:endParaRPr lang="id-ID" sz="2400" dirty="0" smtClean="0"/>
          </a:p>
          <a:p>
            <a:pPr marL="0" indent="0">
              <a:buNone/>
            </a:pPr>
            <a:r>
              <a:rPr lang="id-ID" sz="2400" dirty="0" smtClean="0"/>
              <a:t>hubungan antara pendidikan rendah, pendapatan rendah dan tempat tinggal tidak memadai. Ketiga variabel merupakan indikator dari konsep miskin. Oleh karena merupakan indikator dari konsep yang sama, maka kita tidak dapat menyatakan hubungannya </a:t>
            </a:r>
          </a:p>
          <a:p>
            <a:pPr marL="0" indent="0">
              <a:buNone/>
            </a:pPr>
            <a:endParaRPr lang="id-ID" sz="2400" dirty="0"/>
          </a:p>
          <a:p>
            <a:pPr marL="0" indent="0">
              <a:buNone/>
            </a:pPr>
            <a:endParaRPr lang="id-ID" sz="2400" dirty="0" smtClean="0"/>
          </a:p>
          <a:p>
            <a:pPr marL="0" indent="0" algn="ctr">
              <a:buNone/>
            </a:pPr>
            <a:endParaRPr lang="id-ID" sz="2400" dirty="0"/>
          </a:p>
        </p:txBody>
      </p:sp>
      <p:sp>
        <p:nvSpPr>
          <p:cNvPr id="4" name="Rectangle 4"/>
          <p:cNvSpPr>
            <a:spLocks noChangeArrowheads="1"/>
          </p:cNvSpPr>
          <p:nvPr/>
        </p:nvSpPr>
        <p:spPr bwMode="auto">
          <a:xfrm>
            <a:off x="3635374" y="1412776"/>
            <a:ext cx="2449513" cy="792163"/>
          </a:xfrm>
          <a:prstGeom prst="rect">
            <a:avLst/>
          </a:prstGeom>
          <a:solidFill>
            <a:schemeClr val="accent6"/>
          </a:solidFill>
          <a:ln w="9525">
            <a:solidFill>
              <a:sysClr val="window" lastClr="FFFFFF"/>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KONSEP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(miskin)</a:t>
            </a:r>
          </a:p>
        </p:txBody>
      </p:sp>
      <p:sp>
        <p:nvSpPr>
          <p:cNvPr id="5" name="Rectangle 5"/>
          <p:cNvSpPr>
            <a:spLocks noChangeArrowheads="1"/>
          </p:cNvSpPr>
          <p:nvPr/>
        </p:nvSpPr>
        <p:spPr bwMode="auto">
          <a:xfrm>
            <a:off x="827584" y="2620823"/>
            <a:ext cx="2449513" cy="1079500"/>
          </a:xfrm>
          <a:prstGeom prst="rect">
            <a:avLst/>
          </a:prstGeom>
          <a:solidFill>
            <a:srgbClr val="FFFF00"/>
          </a:solidFill>
          <a:ln w="9525">
            <a:solidFill>
              <a:srgbClr val="FF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INDIKATOR 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(low education)</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 name="Rectangle 9"/>
          <p:cNvSpPr>
            <a:spLocks noChangeArrowheads="1"/>
          </p:cNvSpPr>
          <p:nvPr/>
        </p:nvSpPr>
        <p:spPr bwMode="auto">
          <a:xfrm>
            <a:off x="3611099" y="2636912"/>
            <a:ext cx="2449513" cy="1079500"/>
          </a:xfrm>
          <a:prstGeom prst="rect">
            <a:avLst/>
          </a:prstGeom>
          <a:solidFill>
            <a:srgbClr val="FFFF00"/>
          </a:solidFill>
          <a:ln w="9525">
            <a:solidFill>
              <a:srgbClr val="FF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INDIKATOR II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(low income)</a:t>
            </a:r>
          </a:p>
        </p:txBody>
      </p:sp>
      <p:sp>
        <p:nvSpPr>
          <p:cNvPr id="7" name="Rectangle 6"/>
          <p:cNvSpPr>
            <a:spLocks noChangeArrowheads="1"/>
          </p:cNvSpPr>
          <p:nvPr/>
        </p:nvSpPr>
        <p:spPr bwMode="auto">
          <a:xfrm>
            <a:off x="6300192" y="2620823"/>
            <a:ext cx="2449512" cy="1152525"/>
          </a:xfrm>
          <a:prstGeom prst="rect">
            <a:avLst/>
          </a:prstGeom>
          <a:solidFill>
            <a:srgbClr val="FFFF00"/>
          </a:solidFill>
          <a:ln w="9525">
            <a:solidFill>
              <a:srgbClr val="FF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INDIKATOR III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(low shelter)</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cxnSp>
        <p:nvCxnSpPr>
          <p:cNvPr id="9" name="Straight Arrow Connector 8"/>
          <p:cNvCxnSpPr>
            <a:stCxn id="4" idx="2"/>
          </p:cNvCxnSpPr>
          <p:nvPr/>
        </p:nvCxnSpPr>
        <p:spPr>
          <a:xfrm flipH="1">
            <a:off x="2699792" y="2204939"/>
            <a:ext cx="2160339" cy="415884"/>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p:cNvCxnSpPr>
          <p:nvPr/>
        </p:nvCxnSpPr>
        <p:spPr>
          <a:xfrm>
            <a:off x="4860131" y="2204939"/>
            <a:ext cx="2304157" cy="415884"/>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901126" y="2204939"/>
            <a:ext cx="1" cy="43197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7233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buNone/>
            </a:pPr>
            <a:endParaRPr lang="id-ID" dirty="0"/>
          </a:p>
        </p:txBody>
      </p:sp>
      <p:sp>
        <p:nvSpPr>
          <p:cNvPr id="4" name="Snip Diagonal Corner Rectangle 3"/>
          <p:cNvSpPr/>
          <p:nvPr/>
        </p:nvSpPr>
        <p:spPr>
          <a:xfrm>
            <a:off x="479901" y="692696"/>
            <a:ext cx="8208912" cy="4464495"/>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id-ID" dirty="0" smtClean="0">
              <a:solidFill>
                <a:schemeClr val="tx1"/>
              </a:solidFill>
            </a:endParaRPr>
          </a:p>
          <a:p>
            <a:pPr marL="271463" indent="-271463"/>
            <a:r>
              <a:rPr lang="id-ID" dirty="0" smtClean="0">
                <a:solidFill>
                  <a:schemeClr val="tx1"/>
                </a:solidFill>
              </a:rPr>
              <a:t>b. </a:t>
            </a:r>
            <a:r>
              <a:rPr lang="id-ID" sz="2000" b="1" dirty="0" smtClean="0">
                <a:solidFill>
                  <a:schemeClr val="tx1"/>
                </a:solidFill>
              </a:rPr>
              <a:t>Hubungan dimana kedua variabel merupakan </a:t>
            </a:r>
            <a:r>
              <a:rPr lang="id-ID" sz="2000" b="1" i="1" dirty="0" smtClean="0">
                <a:solidFill>
                  <a:schemeClr val="tx1"/>
                </a:solidFill>
              </a:rPr>
              <a:t>effect of a common cause </a:t>
            </a:r>
            <a:r>
              <a:rPr lang="id-ID" sz="2000" b="1" dirty="0" smtClean="0">
                <a:solidFill>
                  <a:schemeClr val="tx1"/>
                </a:solidFill>
              </a:rPr>
              <a:t>(akibat dari sebab bersama)</a:t>
            </a:r>
          </a:p>
          <a:p>
            <a:endParaRPr lang="id-ID" sz="2000" dirty="0" smtClean="0">
              <a:solidFill>
                <a:schemeClr val="tx1"/>
              </a:solidFill>
            </a:endParaRPr>
          </a:p>
          <a:p>
            <a:pPr marL="1074738" indent="-1074738"/>
            <a:r>
              <a:rPr lang="id-ID" sz="2000" dirty="0" smtClean="0">
                <a:solidFill>
                  <a:schemeClr val="tx1"/>
                </a:solidFill>
              </a:rPr>
              <a:t>Contoh1 :  </a:t>
            </a:r>
            <a:r>
              <a:rPr lang="id-ID" sz="2000" i="1" dirty="0" smtClean="0">
                <a:solidFill>
                  <a:schemeClr val="tx1"/>
                </a:solidFill>
              </a:rPr>
              <a:t>common cause-</a:t>
            </a:r>
            <a:r>
              <a:rPr lang="id-ID" sz="2000" dirty="0" smtClean="0">
                <a:solidFill>
                  <a:schemeClr val="tx1"/>
                </a:solidFill>
              </a:rPr>
              <a:t>--------miskin: </a:t>
            </a:r>
            <a:r>
              <a:rPr lang="id-ID" sz="2000" i="1" dirty="0" smtClean="0">
                <a:solidFill>
                  <a:schemeClr val="tx1"/>
                </a:solidFill>
              </a:rPr>
              <a:t>effect </a:t>
            </a:r>
            <a:r>
              <a:rPr lang="id-ID" sz="2000" dirty="0" smtClean="0">
                <a:solidFill>
                  <a:schemeClr val="tx1"/>
                </a:solidFill>
              </a:rPr>
              <a:t>1: kurang gizi; </a:t>
            </a:r>
            <a:r>
              <a:rPr lang="id-ID" sz="2000" i="1" dirty="0" smtClean="0">
                <a:solidFill>
                  <a:schemeClr val="tx1"/>
                </a:solidFill>
              </a:rPr>
              <a:t>effect</a:t>
            </a:r>
            <a:r>
              <a:rPr lang="id-ID" sz="2000" dirty="0" smtClean="0">
                <a:solidFill>
                  <a:schemeClr val="tx1"/>
                </a:solidFill>
              </a:rPr>
              <a:t> 2 : tidak sehat; </a:t>
            </a:r>
            <a:r>
              <a:rPr lang="id-ID" sz="2000" i="1" dirty="0" smtClean="0">
                <a:solidFill>
                  <a:schemeClr val="tx1"/>
                </a:solidFill>
              </a:rPr>
              <a:t>effect</a:t>
            </a:r>
            <a:r>
              <a:rPr lang="id-ID" sz="2000" dirty="0" smtClean="0">
                <a:solidFill>
                  <a:schemeClr val="tx1"/>
                </a:solidFill>
              </a:rPr>
              <a:t> 3: produktivitas rendah</a:t>
            </a:r>
          </a:p>
          <a:p>
            <a:r>
              <a:rPr lang="id-ID" sz="2000" dirty="0" smtClean="0">
                <a:solidFill>
                  <a:schemeClr val="tx1"/>
                </a:solidFill>
              </a:rPr>
              <a:t>Hubungan antara kurang gizi, tidak sehat dan produktivitas rendah. Ketiga variabel merupakan akibat miskin. Oleh sebab itu kita tidak dapat menyatakan bahwa yang satu menyebabkan yang lain.</a:t>
            </a:r>
          </a:p>
          <a:p>
            <a:endParaRPr lang="id-ID" sz="2000" dirty="0">
              <a:solidFill>
                <a:schemeClr val="tx1"/>
              </a:solidFill>
            </a:endParaRPr>
          </a:p>
        </p:txBody>
      </p:sp>
    </p:spTree>
    <p:extLst>
      <p:ext uri="{BB962C8B-B14F-4D97-AF65-F5344CB8AC3E}">
        <p14:creationId xmlns:p14="http://schemas.microsoft.com/office/powerpoint/2010/main" val="2543985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505475"/>
          </a:xfrm>
        </p:spPr>
        <p:style>
          <a:lnRef idx="1">
            <a:schemeClr val="accent6"/>
          </a:lnRef>
          <a:fillRef idx="2">
            <a:schemeClr val="accent6"/>
          </a:fillRef>
          <a:effectRef idx="1">
            <a:schemeClr val="accent6"/>
          </a:effectRef>
          <a:fontRef idx="minor">
            <a:schemeClr val="dk1"/>
          </a:fontRef>
        </p:style>
        <p:txBody>
          <a:bodyPr>
            <a:normAutofit fontScale="25000" lnSpcReduction="20000"/>
          </a:bodyPr>
          <a:lstStyle/>
          <a:p>
            <a:pPr>
              <a:lnSpc>
                <a:spcPct val="110000"/>
              </a:lnSpc>
              <a:spcBef>
                <a:spcPts val="0"/>
              </a:spcBef>
              <a:buNone/>
            </a:pPr>
            <a:r>
              <a:rPr lang="id-ID" sz="6200" dirty="0" smtClean="0"/>
              <a:t> </a:t>
            </a:r>
            <a:r>
              <a:rPr lang="id-ID" sz="6200" b="1" dirty="0" smtClean="0"/>
              <a:t>C.  </a:t>
            </a:r>
            <a:r>
              <a:rPr lang="id-ID" sz="8000" b="1" dirty="0" smtClean="0"/>
              <a:t>Hubungan yang memiliki ketergantungan fungsional dari elemen-elemen suatu unit (</a:t>
            </a:r>
            <a:r>
              <a:rPr lang="id-ID" sz="8000" b="1" i="1" dirty="0" smtClean="0"/>
              <a:t>functional interdependence of the element of a unit</a:t>
            </a:r>
            <a:r>
              <a:rPr lang="id-ID" sz="8000" b="1" dirty="0" smtClean="0"/>
              <a:t>)</a:t>
            </a:r>
            <a:endParaRPr lang="en-US" sz="8000" b="1" dirty="0"/>
          </a:p>
          <a:p>
            <a:pPr marL="273050" lvl="0" indent="-1588" fontAlgn="base">
              <a:lnSpc>
                <a:spcPct val="110000"/>
              </a:lnSpc>
              <a:spcBef>
                <a:spcPts val="0"/>
              </a:spcBef>
              <a:buClr>
                <a:srgbClr val="0BD0D9"/>
              </a:buClr>
              <a:buSzPct val="95000"/>
              <a:buNone/>
            </a:pPr>
            <a:endParaRPr lang="id-ID" sz="8000" dirty="0" smtClean="0"/>
          </a:p>
          <a:p>
            <a:pPr marL="273050" lvl="0" indent="-1588" fontAlgn="base">
              <a:lnSpc>
                <a:spcPct val="110000"/>
              </a:lnSpc>
              <a:spcBef>
                <a:spcPts val="0"/>
              </a:spcBef>
              <a:buClr>
                <a:srgbClr val="0BD0D9"/>
              </a:buClr>
              <a:buSzPct val="95000"/>
              <a:buNone/>
            </a:pPr>
            <a:r>
              <a:rPr lang="id-ID" sz="8000" dirty="0" smtClean="0"/>
              <a:t>Contoh : birokrasi</a:t>
            </a:r>
          </a:p>
          <a:p>
            <a:pPr marL="273050" lvl="0" indent="-1588" fontAlgn="base">
              <a:lnSpc>
                <a:spcPct val="110000"/>
              </a:lnSpc>
              <a:spcBef>
                <a:spcPts val="0"/>
              </a:spcBef>
              <a:buClr>
                <a:srgbClr val="0BD0D9"/>
              </a:buClr>
              <a:buSzPct val="95000"/>
              <a:buNone/>
            </a:pPr>
            <a:r>
              <a:rPr lang="id-ID" sz="8000" dirty="0" smtClean="0"/>
              <a:t>Elemen : hirarki, formalisasi, tidak bersifat pribadi/impersonal, efisiensi</a:t>
            </a:r>
          </a:p>
          <a:p>
            <a:pPr marL="273050" lvl="0" indent="-1588" fontAlgn="base">
              <a:lnSpc>
                <a:spcPct val="110000"/>
              </a:lnSpc>
              <a:spcBef>
                <a:spcPts val="0"/>
              </a:spcBef>
              <a:buClr>
                <a:srgbClr val="0BD0D9"/>
              </a:buClr>
              <a:buSzPct val="95000"/>
              <a:buNone/>
            </a:pPr>
            <a:r>
              <a:rPr lang="id-ID" sz="8000" dirty="0" smtClean="0"/>
              <a:t>Semua elemen yang tak terpisahkan dalam sistem birokrasi total.</a:t>
            </a:r>
          </a:p>
          <a:p>
            <a:pPr marL="273050" lvl="0" indent="-1588" fontAlgn="base">
              <a:lnSpc>
                <a:spcPct val="110000"/>
              </a:lnSpc>
              <a:spcBef>
                <a:spcPts val="0"/>
              </a:spcBef>
              <a:buClr>
                <a:srgbClr val="0BD0D9"/>
              </a:buClr>
              <a:buSzPct val="95000"/>
              <a:buNone/>
            </a:pPr>
            <a:endParaRPr lang="id-ID" sz="8000" dirty="0" smtClean="0"/>
          </a:p>
          <a:p>
            <a:pPr marL="273050" lvl="0" indent="-1588" fontAlgn="base">
              <a:lnSpc>
                <a:spcPct val="110000"/>
              </a:lnSpc>
              <a:spcBef>
                <a:spcPts val="0"/>
              </a:spcBef>
              <a:buClr>
                <a:srgbClr val="0BD0D9"/>
              </a:buClr>
              <a:buSzPct val="95000"/>
              <a:buNone/>
            </a:pPr>
            <a:r>
              <a:rPr lang="id-ID" sz="8000" dirty="0" smtClean="0"/>
              <a:t>“Hubungan antara hirarki, formalisasi, impersonal, efisiensi”.</a:t>
            </a:r>
          </a:p>
          <a:p>
            <a:pPr marL="273050" lvl="0" indent="-1588" fontAlgn="base">
              <a:lnSpc>
                <a:spcPct val="110000"/>
              </a:lnSpc>
              <a:spcBef>
                <a:spcPts val="0"/>
              </a:spcBef>
              <a:buClr>
                <a:srgbClr val="0BD0D9"/>
              </a:buClr>
              <a:buSzPct val="95000"/>
              <a:buNone/>
            </a:pPr>
            <a:endParaRPr lang="id-ID" sz="8000" dirty="0" smtClean="0"/>
          </a:p>
          <a:p>
            <a:pPr marL="273050" lvl="0" indent="-1588" fontAlgn="base">
              <a:lnSpc>
                <a:spcPct val="110000"/>
              </a:lnSpc>
              <a:spcBef>
                <a:spcPts val="0"/>
              </a:spcBef>
              <a:buClr>
                <a:srgbClr val="0BD0D9"/>
              </a:buClr>
              <a:buSzPct val="95000"/>
              <a:buNone/>
            </a:pPr>
            <a:r>
              <a:rPr lang="id-ID" sz="8000" dirty="0" smtClean="0"/>
              <a:t>Hubungan antar variabel bukan berarti yang satu menyebabkan yang lain, tetapi kesemuanya  merupakan elemen/unsur dari satu unit yaitu birokrasi yang tidak dapat dipisah-pisahkan satu sama lain di dalam berfungsinya suatu keseluruhan sistem.</a:t>
            </a:r>
            <a:endParaRPr lang="en-US" sz="8000" dirty="0"/>
          </a:p>
          <a:p>
            <a:pPr marL="273050" lvl="0" indent="-273050" fontAlgn="base">
              <a:lnSpc>
                <a:spcPct val="90000"/>
              </a:lnSpc>
              <a:spcAft>
                <a:spcPct val="0"/>
              </a:spcAft>
              <a:buClr>
                <a:srgbClr val="0BD0D9"/>
              </a:buClr>
              <a:buSzPct val="95000"/>
              <a:buNone/>
            </a:pPr>
            <a:r>
              <a:rPr lang="en-US" sz="8000" dirty="0">
                <a:solidFill>
                  <a:prstClr val="white"/>
                </a:solidFill>
              </a:rPr>
              <a:t>			1. </a:t>
            </a:r>
            <a:r>
              <a:rPr lang="en-US" sz="8000" dirty="0" smtClean="0">
                <a:solidFill>
                  <a:prstClr val="white"/>
                </a:solidFill>
              </a:rPr>
              <a:t>Hierarchy</a:t>
            </a:r>
            <a:endParaRPr lang="id-ID" sz="8000" dirty="0" smtClean="0">
              <a:solidFill>
                <a:prstClr val="white"/>
              </a:solidFill>
            </a:endParaRPr>
          </a:p>
          <a:p>
            <a:pPr marL="273050" lvl="0" indent="-1588" fontAlgn="base">
              <a:lnSpc>
                <a:spcPct val="90000"/>
              </a:lnSpc>
              <a:spcAft>
                <a:spcPct val="0"/>
              </a:spcAft>
              <a:buClr>
                <a:srgbClr val="0BD0D9"/>
              </a:buClr>
              <a:buSzPct val="95000"/>
              <a:buNone/>
            </a:pPr>
            <a:r>
              <a:rPr lang="id-ID" sz="8000" dirty="0" smtClean="0"/>
              <a:t>Contoh : Kekuasaan </a:t>
            </a:r>
          </a:p>
          <a:p>
            <a:pPr marL="273050" lvl="0" indent="-1588" fontAlgn="base">
              <a:lnSpc>
                <a:spcPct val="90000"/>
              </a:lnSpc>
              <a:spcAft>
                <a:spcPct val="0"/>
              </a:spcAft>
              <a:buClr>
                <a:srgbClr val="0BD0D9"/>
              </a:buClr>
              <a:buSzPct val="95000"/>
              <a:buNone/>
            </a:pPr>
            <a:r>
              <a:rPr lang="id-ID" sz="8000" dirty="0" smtClean="0"/>
              <a:t>Element/unsur yang memiliki kaitan fungsi : tugas </a:t>
            </a:r>
            <a:r>
              <a:rPr lang="id-ID" sz="8000" dirty="0"/>
              <a:t>dan tanggung jawab. </a:t>
            </a:r>
            <a:endParaRPr lang="id-ID" sz="8000" dirty="0" smtClean="0"/>
          </a:p>
          <a:p>
            <a:pPr marL="273050" lvl="0" indent="-1588" fontAlgn="base">
              <a:lnSpc>
                <a:spcPct val="90000"/>
              </a:lnSpc>
              <a:spcAft>
                <a:spcPct val="0"/>
              </a:spcAft>
              <a:buClr>
                <a:srgbClr val="0BD0D9"/>
              </a:buClr>
              <a:buSzPct val="95000"/>
              <a:buNone/>
            </a:pPr>
            <a:r>
              <a:rPr lang="id-ID" sz="8000" dirty="0" smtClean="0"/>
              <a:t>Akan </a:t>
            </a:r>
            <a:r>
              <a:rPr lang="id-ID" sz="8000" dirty="0"/>
              <a:t>tetapi tidak berarti kekuasaan dipengaruhi oleh tugas dan </a:t>
            </a:r>
            <a:r>
              <a:rPr lang="id-ID" sz="8000" dirty="0" smtClean="0"/>
              <a:t>tanggung jawab </a:t>
            </a:r>
            <a:r>
              <a:rPr lang="id-ID" sz="8000" dirty="0"/>
              <a:t>                                                                                      </a:t>
            </a:r>
            <a:endParaRPr lang="id-ID" sz="8000" dirty="0" smtClean="0"/>
          </a:p>
          <a:p>
            <a:pPr marL="273050" lvl="0" indent="-1588" fontAlgn="base">
              <a:lnSpc>
                <a:spcPct val="90000"/>
              </a:lnSpc>
              <a:spcAft>
                <a:spcPct val="0"/>
              </a:spcAft>
              <a:buClr>
                <a:srgbClr val="0BD0D9"/>
              </a:buClr>
              <a:buSzPct val="95000"/>
              <a:buNone/>
            </a:pPr>
            <a:r>
              <a:rPr lang="id-ID" sz="8000" dirty="0"/>
              <a:t> Atau sebaliknya, tugas dan tanggung jawab ditentukan dan dipengaruhi kekuasaan.</a:t>
            </a:r>
            <a:endParaRPr lang="en-US" sz="8000" dirty="0"/>
          </a:p>
          <a:p>
            <a:pPr marL="273050" lvl="0" indent="-1588" fontAlgn="base">
              <a:lnSpc>
                <a:spcPct val="90000"/>
              </a:lnSpc>
              <a:spcAft>
                <a:spcPct val="0"/>
              </a:spcAft>
              <a:buClr>
                <a:srgbClr val="0BD0D9"/>
              </a:buClr>
              <a:buSzPct val="95000"/>
              <a:buNone/>
            </a:pPr>
            <a:r>
              <a:rPr lang="en-US" sz="8000" dirty="0">
                <a:solidFill>
                  <a:prstClr val="white"/>
                </a:solidFill>
              </a:rPr>
              <a:t>			2. Formalization.</a:t>
            </a:r>
          </a:p>
          <a:p>
            <a:pPr marL="273050" lvl="0" indent="-273050" fontAlgn="base">
              <a:lnSpc>
                <a:spcPct val="90000"/>
              </a:lnSpc>
              <a:spcAft>
                <a:spcPct val="0"/>
              </a:spcAft>
              <a:buClr>
                <a:srgbClr val="0BD0D9"/>
              </a:buClr>
              <a:buSzPct val="95000"/>
              <a:buNone/>
            </a:pPr>
            <a:r>
              <a:rPr lang="en-US" sz="8000" dirty="0">
                <a:solidFill>
                  <a:prstClr val="white"/>
                </a:solidFill>
              </a:rPr>
              <a:t>			3. Impersonal.</a:t>
            </a:r>
          </a:p>
          <a:p>
            <a:pPr marL="273050" lvl="0" indent="-273050" fontAlgn="base">
              <a:lnSpc>
                <a:spcPct val="90000"/>
              </a:lnSpc>
              <a:spcAft>
                <a:spcPct val="0"/>
              </a:spcAft>
              <a:buClr>
                <a:srgbClr val="0BD0D9"/>
              </a:buClr>
              <a:buSzPct val="95000"/>
              <a:buNone/>
            </a:pPr>
            <a:r>
              <a:rPr lang="en-US" sz="2400" dirty="0">
                <a:solidFill>
                  <a:prstClr val="white"/>
                </a:solidFill>
                <a:latin typeface="Constantia"/>
              </a:rPr>
              <a:t>			4. Efficiency.</a:t>
            </a:r>
          </a:p>
          <a:p>
            <a:pPr marL="273050" lvl="0" indent="-273050" fontAlgn="base">
              <a:lnSpc>
                <a:spcPct val="90000"/>
              </a:lnSpc>
              <a:spcAft>
                <a:spcPct val="0"/>
              </a:spcAft>
              <a:buClr>
                <a:srgbClr val="0BD0D9"/>
              </a:buClr>
              <a:buSzPct val="95000"/>
              <a:buNone/>
            </a:pPr>
            <a:r>
              <a:rPr lang="en-US" sz="2400" dirty="0">
                <a:solidFill>
                  <a:prstClr val="white"/>
                </a:solidFill>
                <a:latin typeface="Constantia"/>
              </a:rPr>
              <a:t>			5.                 </a:t>
            </a:r>
          </a:p>
          <a:p>
            <a:pPr marL="273050" lvl="0" indent="-273050" fontAlgn="base">
              <a:lnSpc>
                <a:spcPct val="90000"/>
              </a:lnSpc>
              <a:spcAft>
                <a:spcPct val="0"/>
              </a:spcAft>
              <a:buClr>
                <a:srgbClr val="0BD0D9"/>
              </a:buClr>
              <a:buSzPct val="95000"/>
              <a:buNone/>
            </a:pPr>
            <a:r>
              <a:rPr lang="en-US" sz="2400" dirty="0">
                <a:solidFill>
                  <a:prstClr val="white"/>
                </a:solidFill>
                <a:latin typeface="Constantia"/>
              </a:rPr>
              <a:t>All are indispensable elements in the functioning of the total system of bureaucracy.  </a:t>
            </a:r>
          </a:p>
          <a:p>
            <a:pPr marL="0" indent="0">
              <a:buNone/>
            </a:pPr>
            <a:endParaRPr lang="id-ID" sz="2400" dirty="0"/>
          </a:p>
        </p:txBody>
      </p:sp>
    </p:spTree>
    <p:extLst>
      <p:ext uri="{BB962C8B-B14F-4D97-AF65-F5344CB8AC3E}">
        <p14:creationId xmlns:p14="http://schemas.microsoft.com/office/powerpoint/2010/main" val="509108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style>
          <a:lnRef idx="1">
            <a:schemeClr val="accent5"/>
          </a:lnRef>
          <a:fillRef idx="2">
            <a:schemeClr val="accent5"/>
          </a:fillRef>
          <a:effectRef idx="1">
            <a:schemeClr val="accent5"/>
          </a:effectRef>
          <a:fontRef idx="minor">
            <a:schemeClr val="dk1"/>
          </a:fontRef>
        </p:style>
        <p:txBody>
          <a:bodyPr>
            <a:normAutofit/>
          </a:bodyPr>
          <a:lstStyle/>
          <a:p>
            <a:pPr marL="0" indent="0">
              <a:spcBef>
                <a:spcPts val="0"/>
              </a:spcBef>
              <a:buNone/>
            </a:pPr>
            <a:r>
              <a:rPr lang="id-ID" sz="2500" b="1" dirty="0" smtClean="0"/>
              <a:t>d. </a:t>
            </a:r>
            <a:r>
              <a:rPr lang="id-ID" sz="2500" b="1" i="1" dirty="0" smtClean="0"/>
              <a:t>Part of a common “system” or “complex</a:t>
            </a:r>
            <a:r>
              <a:rPr lang="id-ID" sz="2500" b="1" dirty="0" smtClean="0"/>
              <a:t>”</a:t>
            </a:r>
          </a:p>
          <a:p>
            <a:pPr marL="0" indent="0">
              <a:spcBef>
                <a:spcPts val="0"/>
              </a:spcBef>
              <a:buNone/>
            </a:pPr>
            <a:r>
              <a:rPr lang="id-ID" sz="2500" dirty="0" smtClean="0"/>
              <a:t>Hubungan yang unsur-unsurnya bertalian sebagai bagian dari pada suatu sistem atau kompleksitas bersama</a:t>
            </a:r>
          </a:p>
          <a:p>
            <a:pPr marL="0" indent="0">
              <a:spcBef>
                <a:spcPts val="0"/>
              </a:spcBef>
              <a:buNone/>
            </a:pPr>
            <a:r>
              <a:rPr lang="id-ID" sz="2500" dirty="0" smtClean="0"/>
              <a:t>Contoh : “system” -------------- kelas sosial </a:t>
            </a:r>
          </a:p>
          <a:p>
            <a:pPr marL="0" indent="0">
              <a:spcBef>
                <a:spcPts val="0"/>
              </a:spcBef>
              <a:buNone/>
            </a:pPr>
            <a:endParaRPr lang="id-ID" sz="2500" dirty="0"/>
          </a:p>
          <a:p>
            <a:pPr marL="0" indent="0">
              <a:spcBef>
                <a:spcPts val="0"/>
              </a:spcBef>
              <a:buNone/>
            </a:pPr>
            <a:r>
              <a:rPr lang="id-ID" sz="2500" dirty="0" smtClean="0"/>
              <a:t>          unsur:   Attitude         behavior            motivation</a:t>
            </a:r>
          </a:p>
          <a:p>
            <a:pPr marL="0" indent="0">
              <a:spcBef>
                <a:spcPts val="0"/>
              </a:spcBef>
              <a:buNone/>
            </a:pPr>
            <a:endParaRPr lang="id-ID" sz="2500" dirty="0" smtClean="0"/>
          </a:p>
          <a:p>
            <a:pPr marL="0" indent="0">
              <a:spcBef>
                <a:spcPts val="0"/>
              </a:spcBef>
              <a:buNone/>
            </a:pPr>
            <a:r>
              <a:rPr lang="id-ID" sz="2500" dirty="0" smtClean="0"/>
              <a:t>Contoh : bergabung dalam country club  ---- gaya hidup</a:t>
            </a:r>
          </a:p>
          <a:p>
            <a:pPr marL="0" indent="0">
              <a:spcBef>
                <a:spcPts val="0"/>
              </a:spcBef>
              <a:buNone/>
            </a:pPr>
            <a:r>
              <a:rPr lang="id-ID" sz="2500" dirty="0"/>
              <a:t> </a:t>
            </a:r>
            <a:r>
              <a:rPr lang="id-ID" sz="2500" dirty="0" smtClean="0"/>
              <a:t>                                   mengunjungi opera</a:t>
            </a:r>
          </a:p>
          <a:p>
            <a:pPr marL="0" indent="0">
              <a:spcBef>
                <a:spcPts val="0"/>
              </a:spcBef>
              <a:buNone/>
            </a:pPr>
            <a:endParaRPr lang="id-ID" sz="2500" dirty="0" smtClean="0"/>
          </a:p>
          <a:p>
            <a:pPr marL="0" indent="0">
              <a:spcBef>
                <a:spcPts val="0"/>
              </a:spcBef>
              <a:buNone/>
            </a:pPr>
            <a:r>
              <a:rPr lang="id-ID" sz="2500" dirty="0" smtClean="0"/>
              <a:t>unsur:      kepentingan       sikap    nilai tingkah laku yang </a:t>
            </a:r>
          </a:p>
          <a:p>
            <a:pPr marL="0" indent="0">
              <a:spcBef>
                <a:spcPts val="0"/>
              </a:spcBef>
              <a:buNone/>
            </a:pPr>
            <a:r>
              <a:rPr lang="id-ID" sz="2500" dirty="0"/>
              <a:t> </a:t>
            </a:r>
            <a:r>
              <a:rPr lang="id-ID" sz="2500" dirty="0" smtClean="0"/>
              <a:t>                                                           tumbuh dari komunikasi </a:t>
            </a:r>
          </a:p>
          <a:p>
            <a:pPr marL="0" indent="0">
              <a:spcBef>
                <a:spcPts val="0"/>
              </a:spcBef>
              <a:buNone/>
            </a:pPr>
            <a:r>
              <a:rPr lang="id-ID" sz="2500" dirty="0" smtClean="0"/>
              <a:t>                                                            interaktif</a:t>
            </a:r>
            <a:endParaRPr lang="id-ID" sz="2500" dirty="0"/>
          </a:p>
        </p:txBody>
      </p:sp>
      <p:cxnSp>
        <p:nvCxnSpPr>
          <p:cNvPr id="5" name="Straight Arrow Connector 4"/>
          <p:cNvCxnSpPr/>
          <p:nvPr/>
        </p:nvCxnSpPr>
        <p:spPr>
          <a:xfrm flipH="1">
            <a:off x="3203848" y="2276872"/>
            <a:ext cx="1787406"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004048" y="2276872"/>
            <a:ext cx="144016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991253" y="2168860"/>
            <a:ext cx="12795"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771800" y="3908940"/>
            <a:ext cx="3672410" cy="964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444209" y="3908940"/>
            <a:ext cx="576064"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355976" y="3933653"/>
            <a:ext cx="2088233" cy="9395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695966" y="3728920"/>
            <a:ext cx="432048" cy="36004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7578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id-ID" sz="2500" dirty="0" smtClean="0"/>
              <a:t>e. </a:t>
            </a:r>
            <a:r>
              <a:rPr lang="id-ID" sz="2500" b="1" dirty="0" smtClean="0"/>
              <a:t>Hubungan yang bersifat </a:t>
            </a:r>
            <a:r>
              <a:rPr lang="id-ID" sz="2500" b="1" i="1" dirty="0" smtClean="0"/>
              <a:t>fortitious</a:t>
            </a:r>
            <a:r>
              <a:rPr lang="id-ID" sz="2500" b="1" dirty="0" smtClean="0"/>
              <a:t> (secara kebetulan saja).</a:t>
            </a:r>
          </a:p>
          <a:p>
            <a:pPr marL="0" indent="0">
              <a:buNone/>
            </a:pPr>
            <a:r>
              <a:rPr lang="id-ID" sz="2500" dirty="0"/>
              <a:t> </a:t>
            </a:r>
            <a:r>
              <a:rPr lang="id-ID" sz="2500" dirty="0" smtClean="0"/>
              <a:t>   “ hubungan  antara banyak nya bayi lahir dengan banyaknya bangau terbang”</a:t>
            </a:r>
          </a:p>
          <a:p>
            <a:pPr marL="0" indent="0">
              <a:buNone/>
            </a:pPr>
            <a:r>
              <a:rPr lang="id-ID" sz="2500" dirty="0"/>
              <a:t> </a:t>
            </a:r>
            <a:r>
              <a:rPr lang="id-ID" sz="2500" dirty="0" smtClean="0"/>
              <a:t>   “ hubungan antara munculnya musik rock’n roll dengan abad ruang angkasa</a:t>
            </a:r>
          </a:p>
          <a:p>
            <a:pPr marL="0" indent="0">
              <a:buNone/>
            </a:pPr>
            <a:r>
              <a:rPr lang="id-ID" sz="2500" dirty="0" smtClean="0"/>
              <a:t>    “ hubungan antara proposrsi orang-orang Timur dengan konsumsi beras</a:t>
            </a:r>
          </a:p>
          <a:p>
            <a:pPr marL="0" indent="0">
              <a:buNone/>
            </a:pPr>
            <a:r>
              <a:rPr lang="id-ID" sz="2500" dirty="0" smtClean="0"/>
              <a:t>Ini bukan berarti bahwa yang satu menyebabkan yang lain, atau keduanya bersumber dari hal yang sama.</a:t>
            </a:r>
            <a:endParaRPr lang="id-ID" sz="2500" dirty="0"/>
          </a:p>
        </p:txBody>
      </p:sp>
    </p:spTree>
    <p:extLst>
      <p:ext uri="{BB962C8B-B14F-4D97-AF65-F5344CB8AC3E}">
        <p14:creationId xmlns:p14="http://schemas.microsoft.com/office/powerpoint/2010/main" val="607280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TotalTime>
  <Words>1490</Words>
  <Application>Microsoft Office PowerPoint</Application>
  <PresentationFormat>On-screen Show (4:3)</PresentationFormat>
  <Paragraphs>227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(5) METODE PENELITIAN KUANTITATIF</vt:lpstr>
      <vt:lpstr>HUBUNGAN ANTAR VARIABEL</vt:lpstr>
      <vt:lpstr>Hubungan Simetris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Hubungan Asimetris</vt:lpstr>
      <vt:lpstr>Tipe-tipe hubungan asimetris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PENELITIAN KUANTITATIF</dc:title>
  <dc:creator>Ratna Devi</dc:creator>
  <cp:lastModifiedBy>Ratna Devi</cp:lastModifiedBy>
  <cp:revision>50</cp:revision>
  <dcterms:created xsi:type="dcterms:W3CDTF">2019-04-03T04:27:51Z</dcterms:created>
  <dcterms:modified xsi:type="dcterms:W3CDTF">2020-03-25T22:42:14Z</dcterms:modified>
</cp:coreProperties>
</file>