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11" autoAdjust="0"/>
  </p:normalViewPr>
  <p:slideViewPr>
    <p:cSldViewPr>
      <p:cViewPr varScale="1">
        <p:scale>
          <a:sx n="48" d="100"/>
          <a:sy n="48" d="100"/>
        </p:scale>
        <p:origin x="134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63EF2-99DF-4A15-BC27-C2215AE26822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A970-C549-4605-8A0D-322FA2DF4A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635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Setelah mempelajari materi ini, mahasiswa diharapkan dapat menemukan topik penelitian untuk penulisan proposal Skripsi/Tesis dari website OATD (Open Access Theses and Dissertation). Topik penelitian inilah yang nantinya akan dikembangkan pada pertemuan selanjutnya untuk menjadi sebuah penelitian.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A970-C549-4605-8A0D-322FA2DF4A4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07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Mahasiswa dapat mencari topik penelitian di website</a:t>
            </a:r>
            <a:r>
              <a:rPr lang="id-ID" baseline="0" dirty="0"/>
              <a:t> </a:t>
            </a:r>
            <a:r>
              <a:rPr lang="id-ID" b="1" baseline="0" dirty="0"/>
              <a:t>Open Access Theses and Dissertations </a:t>
            </a:r>
            <a:r>
              <a:rPr lang="id-ID" b="0" i="1" baseline="0" dirty="0"/>
              <a:t>(</a:t>
            </a:r>
            <a:r>
              <a:rPr lang="id-ID" b="0" i="1" dirty="0"/>
              <a:t>https://oatd.org/)</a:t>
            </a:r>
            <a:r>
              <a:rPr lang="id-ID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Berikut adalah tampilan awal website OATD.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Caranya cukup mudah yaitu mahasiswa memasukkan kata kunci topik penelitian yang telah dimiliki atau ditemukan di konferensi.</a:t>
            </a:r>
            <a:r>
              <a:rPr lang="id-ID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/>
              <a:t>Dari konferensi Asia TEFL kita mendapatkan beberapa topik menarik ya, misalnya kita </a:t>
            </a:r>
            <a:r>
              <a:rPr lang="id-ID" baseline="0"/>
              <a:t>hendak membahas </a:t>
            </a:r>
            <a:r>
              <a:rPr lang="id-ID" baseline="0" dirty="0"/>
              <a:t>topik Teaching English to Young Learners atau pengajaran bahasa Inggris untuk anak-anak.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/>
              <a:t>Mari kita masukkan kata kunci tersebut pada kolom pencarian. </a:t>
            </a:r>
            <a:endParaRPr lang="id-ID" dirty="0"/>
          </a:p>
          <a:p>
            <a:r>
              <a:rPr lang="id-ID" dirty="0"/>
              <a:t> 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28CF-047A-43C0-BC72-CE7F8E779D3F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05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Berikut adalah tampilan</a:t>
            </a:r>
            <a:r>
              <a:rPr lang="id-ID" baseline="0" dirty="0"/>
              <a:t> dari website OATD yang sudah dimasukkan kata kunci.</a:t>
            </a:r>
          </a:p>
          <a:p>
            <a:r>
              <a:rPr lang="id-ID" baseline="0" dirty="0"/>
              <a:t>Berikut muncul penelitian-penelitian khususnya dalam bentuk skripsi, tesis, dan disertasi dari berbagai negara. </a:t>
            </a:r>
          </a:p>
          <a:p>
            <a:endParaRPr lang="id-ID" baseline="0" dirty="0"/>
          </a:p>
          <a:p>
            <a:r>
              <a:rPr lang="id-ID" baseline="0" dirty="0"/>
              <a:t>Tulisan di dalam lingkaran merupakan jumlah referensi yang ditemukan pada kata kunci yang kita masukkan. Sangat banyak, bukan?</a:t>
            </a:r>
          </a:p>
          <a:p>
            <a:endParaRPr lang="id-ID" baseline="0" dirty="0"/>
          </a:p>
          <a:p>
            <a:r>
              <a:rPr lang="id-ID" baseline="0" dirty="0"/>
              <a:t>Tentu untuk mendapatkan hasil pencarian yang spesifik dan potensial, kita perlu melakukan filterisasi.</a:t>
            </a:r>
          </a:p>
          <a:p>
            <a:r>
              <a:rPr lang="id-ID" baseline="0" dirty="0"/>
              <a:t>Kita dapat memfilter tahun terbit dan dari kampus mana referensi tersebut berasal. </a:t>
            </a:r>
            <a:endParaRPr lang="id-ID" dirty="0"/>
          </a:p>
          <a:p>
            <a:endParaRPr lang="id-ID" dirty="0"/>
          </a:p>
          <a:p>
            <a:r>
              <a:rPr lang="id-ID" dirty="0"/>
              <a:t>Misalnya kita menginginkan referensi yang terbit kurun waktu 5 tahun terakhir, maka klik lah tahun </a:t>
            </a:r>
            <a:r>
              <a:rPr lang="id-ID" b="1" dirty="0"/>
              <a:t>2018-2022</a:t>
            </a:r>
            <a:r>
              <a:rPr lang="id-ID" dirty="0"/>
              <a:t>,</a:t>
            </a:r>
            <a:r>
              <a:rPr lang="id-ID" baseline="0" dirty="0"/>
              <a:t> ini dipilih</a:t>
            </a:r>
            <a:r>
              <a:rPr lang="id-ID" dirty="0"/>
              <a:t> karena memang lebih disarankan untuk menemukan topik penelitian yang </a:t>
            </a:r>
            <a:r>
              <a:rPr lang="id-ID" i="1" dirty="0"/>
              <a:t>up to date. </a:t>
            </a:r>
            <a:r>
              <a:rPr lang="id-ID" dirty="0"/>
              <a:t>  </a:t>
            </a:r>
            <a:r>
              <a:rPr lang="id-ID" baseline="0" dirty="0"/>
              <a:t> </a:t>
            </a:r>
          </a:p>
          <a:p>
            <a:r>
              <a:rPr lang="id-ID" baseline="0" dirty="0"/>
              <a:t>Lalu untuk menentukan filter universitas kita bisa mengklik salah satu universitas misalnya </a:t>
            </a:r>
            <a:r>
              <a:rPr lang="id-ID" b="1" baseline="0" dirty="0"/>
              <a:t>University of British Columbia</a:t>
            </a:r>
            <a:r>
              <a:rPr lang="id-ID" baseline="0" dirty="0"/>
              <a:t>. </a:t>
            </a:r>
            <a:r>
              <a:rPr lang="id-ID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A970-C549-4605-8A0D-322FA2DF4A4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50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Untuk mendapatkan referensi yang benar-benar</a:t>
            </a:r>
            <a:r>
              <a:rPr lang="id-ID" baseline="0" dirty="0"/>
              <a:t> di bidang pendidikan misalnya, kita mengklik </a:t>
            </a:r>
            <a:r>
              <a:rPr lang="id-ID" b="1" i="1" baseline="0" dirty="0"/>
              <a:t>Education. </a:t>
            </a:r>
          </a:p>
          <a:p>
            <a:endParaRPr lang="id-ID" b="1" i="1" baseline="0" dirty="0"/>
          </a:p>
          <a:p>
            <a:r>
              <a:rPr lang="id-ID" b="0" i="0" baseline="0" dirty="0"/>
              <a:t>Lalu filterisasi gelar akademik bisa kita terapkan, misalnya kita hanya ingin mendapatkan tesis maka kita bisa mengklik </a:t>
            </a:r>
            <a:r>
              <a:rPr lang="id-ID" b="1" i="1" baseline="0" dirty="0"/>
              <a:t>Master.</a:t>
            </a:r>
          </a:p>
          <a:p>
            <a:endParaRPr lang="id-ID" b="1" i="1" baseline="0" dirty="0"/>
          </a:p>
          <a:p>
            <a:r>
              <a:rPr lang="id-ID" b="0" i="0" baseline="0" dirty="0"/>
              <a:t>Begitu pula dengan level juga bisa kita tentukan misalnya kita mengklik level </a:t>
            </a:r>
            <a:r>
              <a:rPr lang="id-ID" b="1" i="1" baseline="0" dirty="0"/>
              <a:t>masters.</a:t>
            </a:r>
            <a:r>
              <a:rPr lang="id-ID" b="0" i="0" baseline="0" dirty="0"/>
              <a:t> </a:t>
            </a:r>
            <a:endParaRPr lang="id-ID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A970-C549-4605-8A0D-322FA2DF4A4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82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Filterisasi terakhir yaitu pada bahasa dan negara asal penulis.</a:t>
            </a:r>
            <a:r>
              <a:rPr lang="id-ID" baseline="0" dirty="0"/>
              <a:t> </a:t>
            </a:r>
          </a:p>
          <a:p>
            <a:endParaRPr lang="id-ID" baseline="0" dirty="0"/>
          </a:p>
          <a:p>
            <a:r>
              <a:rPr lang="id-ID" baseline="0" dirty="0"/>
              <a:t>Misalnya kita memilih referensi yang bahasa Inggris, maka kita mengklik </a:t>
            </a:r>
            <a:r>
              <a:rPr lang="id-ID" b="1" i="1" baseline="0" dirty="0"/>
              <a:t>English. </a:t>
            </a:r>
          </a:p>
          <a:p>
            <a:r>
              <a:rPr lang="id-ID" b="0" i="0" baseline="0" dirty="0"/>
              <a:t>Anda tidak perlu ragu untuk memakai referensi berbahasa Inggris karena kita akan kupas tips jitu menerjemahkan referensi dari bahasa Inggris ke bahasa Indonesia di pertemuan selanjutnya. </a:t>
            </a:r>
          </a:p>
          <a:p>
            <a:endParaRPr lang="id-ID" b="0" i="0" baseline="0" dirty="0"/>
          </a:p>
          <a:p>
            <a:r>
              <a:rPr lang="id-ID" b="0" i="0" baseline="0" dirty="0"/>
              <a:t>Untuk filterisasi negara asal penulis, kita bisa dengan mudah memilih referensi dengan penulis dari negara mana yang kita inginkan, misalnya </a:t>
            </a:r>
            <a:r>
              <a:rPr lang="id-ID" b="1" i="1" baseline="0" dirty="0"/>
              <a:t>US.</a:t>
            </a:r>
            <a:r>
              <a:rPr lang="id-ID" b="0" i="0" baseline="0" dirty="0"/>
              <a:t> </a:t>
            </a:r>
          </a:p>
          <a:p>
            <a:endParaRPr lang="id-ID" b="0" i="0" u="none" baseline="0" dirty="0"/>
          </a:p>
          <a:p>
            <a:r>
              <a:rPr lang="id-ID" b="0" i="0" u="none" baseline="0" dirty="0"/>
              <a:t>Untuk menerapkan filter-filter tersebut, kita membutuhkan waktu untuk</a:t>
            </a:r>
            <a:r>
              <a:rPr lang="id-ID" b="0" i="1" u="none" baseline="0" dirty="0"/>
              <a:t> loading </a:t>
            </a:r>
            <a:r>
              <a:rPr lang="id-ID" b="0" i="0" u="none" baseline="0" dirty="0"/>
              <a:t>menemukan referensi yang kita inginkan.</a:t>
            </a:r>
          </a:p>
          <a:p>
            <a:endParaRPr lang="id-ID" b="0" i="0" u="none" baseline="0" dirty="0"/>
          </a:p>
          <a:p>
            <a:r>
              <a:rPr lang="id-ID" b="0" i="0" u="none" baseline="0" dirty="0"/>
              <a:t>  </a:t>
            </a:r>
          </a:p>
          <a:p>
            <a:endParaRPr lang="id-ID" b="0" i="0" u="none" baseline="0" dirty="0"/>
          </a:p>
          <a:p>
            <a:endParaRPr lang="id-ID" b="0" i="1" u="none" baseline="0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A970-C549-4605-8A0D-322FA2DF4A41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50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u="none" baseline="0" dirty="0"/>
              <a:t>Setelah kita melihat secara singkat bahwa topik ini banyak dikaji 5 tahun terakhir, maka kita bisa mengambil topik ini secara umum. Namun, untuk mendapatkan gambaran yang lebih spesifik, kita perlu melihat salah 1 referensi dan membacanya secara singkat, jika diperlukan kita bisa mengunduhnya. </a:t>
            </a:r>
          </a:p>
          <a:p>
            <a:endParaRPr lang="id-ID" b="0" i="0" u="none" baseline="0" dirty="0"/>
          </a:p>
          <a:p>
            <a:r>
              <a:rPr lang="id-ID" b="0" i="0" u="none" baseline="0" dirty="0"/>
              <a:t>Perlu diketahui bahwa melalui website OATD ini kita juga bisa menemukan referensi tambahan sebagai pendukung kita dalam menyusun tulisan akademik, khususnya skripsi dan tesis.</a:t>
            </a:r>
          </a:p>
          <a:p>
            <a:endParaRPr lang="id-ID" dirty="0"/>
          </a:p>
          <a:p>
            <a:r>
              <a:rPr lang="id-ID" dirty="0"/>
              <a:t>Sesuai</a:t>
            </a:r>
            <a:r>
              <a:rPr lang="id-ID" baseline="0" dirty="0"/>
              <a:t> gambar dalam slide, m</a:t>
            </a:r>
            <a:r>
              <a:rPr lang="id-ID" dirty="0"/>
              <a:t>isalnya kita ingin mengetahui lebih detail isi referensi dalam OATD, katakanlah nomor 5, kita tinggal meng-klik link nya, lalu kita akan diarahkan menuju halaman web dan kita langsung dapat mengunduhnya dalam bentuk pdf.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A970-C549-4605-8A0D-322FA2DF4A41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882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Caranya sangat gampang, yaitu tinggal klik tombol unduh di pojok kanan dan Anda sudah mendapatkan file dalam bentuk pdf.</a:t>
            </a:r>
          </a:p>
          <a:p>
            <a:endParaRPr lang="id-ID" dirty="0"/>
          </a:p>
          <a:p>
            <a:r>
              <a:rPr lang="id-ID"/>
              <a:t>Tesis ini dapat</a:t>
            </a:r>
            <a:r>
              <a:rPr lang="id-ID" baseline="0"/>
              <a:t> Anda gunakan sebagai bahan bacaan untuk mendukung opini dalam Bab I maupun Bab II. 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A970-C549-4605-8A0D-322FA2DF4A4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918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619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55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237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02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95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98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4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626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279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551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023A-447C-408C-A908-344B1B38CC4E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AFBF-EADA-4E55-A773-E3A4032384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254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Strategi Menemukan Topik Penelitian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84328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90116" y="-559498"/>
            <a:ext cx="1519904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4350" y="1301585"/>
            <a:ext cx="5868901" cy="47120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46306">
            <a:off x="3975722" y="2390928"/>
            <a:ext cx="1008980" cy="4069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630901" y="2661920"/>
            <a:ext cx="2513099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1"/>
              </a:lnSpc>
            </a:pPr>
            <a:r>
              <a:rPr lang="en-US" sz="2500" spc="93" dirty="0">
                <a:solidFill>
                  <a:srgbClr val="000000"/>
                </a:solidFill>
                <a:latin typeface="Open Sans Bold Bold"/>
              </a:rPr>
              <a:t>OPEN ACCESS THESES AND DISSERTATIONS (OATD)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30570" y="2196402"/>
            <a:ext cx="105345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6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ns Bold"/>
              </a:rPr>
              <a:t>Masukkan </a:t>
            </a:r>
          </a:p>
          <a:p>
            <a:pPr algn="ctr">
              <a:lnSpc>
                <a:spcPts val="1956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ns Bold"/>
              </a:rPr>
              <a:t>kata kunci</a:t>
            </a:r>
          </a:p>
        </p:txBody>
      </p:sp>
    </p:spTree>
    <p:extLst>
      <p:ext uri="{BB962C8B-B14F-4D97-AF65-F5344CB8AC3E}">
        <p14:creationId xmlns:p14="http://schemas.microsoft.com/office/powerpoint/2010/main" val="55005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09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b="8047"/>
          <a:stretch/>
        </p:blipFill>
        <p:spPr bwMode="auto">
          <a:xfrm>
            <a:off x="2267744" y="1556792"/>
            <a:ext cx="643492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1844824"/>
            <a:ext cx="158417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84068" y="96659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4208" y="4766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referensi yang ditemukan</a:t>
            </a:r>
          </a:p>
        </p:txBody>
      </p:sp>
      <p:sp>
        <p:nvSpPr>
          <p:cNvPr id="8" name="Left Brace 7"/>
          <p:cNvSpPr/>
          <p:nvPr/>
        </p:nvSpPr>
        <p:spPr>
          <a:xfrm>
            <a:off x="2060438" y="2920818"/>
            <a:ext cx="20730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Left Brace 10"/>
          <p:cNvSpPr/>
          <p:nvPr/>
        </p:nvSpPr>
        <p:spPr>
          <a:xfrm>
            <a:off x="2060438" y="4185081"/>
            <a:ext cx="20730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-171027" y="30689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tahun terbit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43077" y="440197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asal universitas</a:t>
            </a:r>
          </a:p>
        </p:txBody>
      </p:sp>
    </p:spTree>
    <p:extLst>
      <p:ext uri="{BB962C8B-B14F-4D97-AF65-F5344CB8AC3E}">
        <p14:creationId xmlns:p14="http://schemas.microsoft.com/office/powerpoint/2010/main" val="286995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 b="14961"/>
          <a:stretch/>
        </p:blipFill>
        <p:spPr bwMode="auto">
          <a:xfrm>
            <a:off x="2339752" y="980728"/>
            <a:ext cx="66967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1979712" y="1556792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Left Brace 5"/>
          <p:cNvSpPr/>
          <p:nvPr/>
        </p:nvSpPr>
        <p:spPr>
          <a:xfrm>
            <a:off x="1979712" y="3645024"/>
            <a:ext cx="288032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Left Brace 6"/>
          <p:cNvSpPr/>
          <p:nvPr/>
        </p:nvSpPr>
        <p:spPr>
          <a:xfrm>
            <a:off x="1979712" y="5589240"/>
            <a:ext cx="288032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-267785" y="407794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gelar akademik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2536" y="188169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bidang keilmuan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2536" y="55181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level</a:t>
            </a:r>
          </a:p>
        </p:txBody>
      </p:sp>
    </p:spTree>
    <p:extLst>
      <p:ext uri="{BB962C8B-B14F-4D97-AF65-F5344CB8AC3E}">
        <p14:creationId xmlns:p14="http://schemas.microsoft.com/office/powerpoint/2010/main" val="257412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b="14897"/>
          <a:stretch/>
        </p:blipFill>
        <p:spPr bwMode="auto">
          <a:xfrm>
            <a:off x="2051720" y="1772816"/>
            <a:ext cx="70922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1691680" y="2420888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Left Brace 6"/>
          <p:cNvSpPr/>
          <p:nvPr/>
        </p:nvSpPr>
        <p:spPr>
          <a:xfrm>
            <a:off x="1700064" y="4170226"/>
            <a:ext cx="279648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0" y="4495131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negara asal penulis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24377" y="274579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Filterisasi bahasa</a:t>
            </a:r>
            <a:endParaRPr lang="id-ID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3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360" y="2300479"/>
            <a:ext cx="8229600" cy="4525963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16470"/>
          <a:stretch/>
        </p:blipFill>
        <p:spPr bwMode="auto">
          <a:xfrm>
            <a:off x="1619672" y="980728"/>
            <a:ext cx="752432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3789040"/>
            <a:ext cx="360040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03648" y="3897052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364676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Bahnschrift" panose="020B0502040204020203" pitchFamily="34" charset="0"/>
              </a:rPr>
              <a:t>Klik link tersebut </a:t>
            </a:r>
          </a:p>
        </p:txBody>
      </p:sp>
    </p:spTree>
    <p:extLst>
      <p:ext uri="{BB962C8B-B14F-4D97-AF65-F5344CB8AC3E}">
        <p14:creationId xmlns:p14="http://schemas.microsoft.com/office/powerpoint/2010/main" val="221880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50" y="620688"/>
            <a:ext cx="8229600" cy="4525963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b="14667"/>
          <a:stretch/>
        </p:blipFill>
        <p:spPr bwMode="auto">
          <a:xfrm>
            <a:off x="453802" y="2348880"/>
            <a:ext cx="765008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524328" y="191683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52320" y="119675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Bahnschrift" panose="020B0502040204020203" pitchFamily="34" charset="0"/>
              </a:rPr>
              <a:t>Klik tombol unduh </a:t>
            </a:r>
          </a:p>
        </p:txBody>
      </p:sp>
    </p:spTree>
    <p:extLst>
      <p:ext uri="{BB962C8B-B14F-4D97-AF65-F5344CB8AC3E}">
        <p14:creationId xmlns:p14="http://schemas.microsoft.com/office/powerpoint/2010/main" val="102438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601</Words>
  <Application>Microsoft Office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Bahnschrift</vt:lpstr>
      <vt:lpstr>Calibri</vt:lpstr>
      <vt:lpstr>Open Sans Bold</vt:lpstr>
      <vt:lpstr>Open Sans Bold Bold</vt:lpstr>
      <vt:lpstr>Office Theme</vt:lpstr>
      <vt:lpstr>Strategi Menemukan Topik Penelitian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Menemukan Topik Penelitian</dc:title>
  <dc:creator>PERSONAL</dc:creator>
  <cp:lastModifiedBy>Nur Drajati</cp:lastModifiedBy>
  <cp:revision>54</cp:revision>
  <dcterms:created xsi:type="dcterms:W3CDTF">2022-05-17T13:57:55Z</dcterms:created>
  <dcterms:modified xsi:type="dcterms:W3CDTF">2022-08-28T08:43:25Z</dcterms:modified>
</cp:coreProperties>
</file>