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82" r:id="rId23"/>
    <p:sldId id="284" r:id="rId24"/>
    <p:sldId id="278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449EB1-E676-4BAD-B13A-2B8B4D855F65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</dgm:pt>
    <dgm:pt modelId="{C75F2F30-DCF6-4FBF-A51B-468820B8C40A}">
      <dgm:prSet phldrT="[Text]"/>
      <dgm:spPr/>
      <dgm:t>
        <a:bodyPr/>
        <a:lstStyle/>
        <a:p>
          <a:endParaRPr lang="en-ID" dirty="0"/>
        </a:p>
      </dgm:t>
    </dgm:pt>
    <dgm:pt modelId="{3F244078-812F-4D14-80E1-FDE55D792DF0}" type="parTrans" cxnId="{7134B5CE-EDB5-445A-90E7-0B366312789D}">
      <dgm:prSet/>
      <dgm:spPr/>
      <dgm:t>
        <a:bodyPr/>
        <a:lstStyle/>
        <a:p>
          <a:endParaRPr lang="en-ID"/>
        </a:p>
      </dgm:t>
    </dgm:pt>
    <dgm:pt modelId="{5F579218-C7EA-43A1-8599-99A5DFE36C98}" type="sibTrans" cxnId="{7134B5CE-EDB5-445A-90E7-0B366312789D}">
      <dgm:prSet/>
      <dgm:spPr/>
      <dgm:t>
        <a:bodyPr/>
        <a:lstStyle/>
        <a:p>
          <a:endParaRPr lang="en-ID"/>
        </a:p>
      </dgm:t>
    </dgm:pt>
    <dgm:pt modelId="{CB0CE01A-B09C-4C10-8009-CC1E2E18F2FF}">
      <dgm:prSet phldrT="[Text]"/>
      <dgm:spPr/>
      <dgm:t>
        <a:bodyPr/>
        <a:lstStyle/>
        <a:p>
          <a:endParaRPr lang="en-ID" dirty="0"/>
        </a:p>
      </dgm:t>
    </dgm:pt>
    <dgm:pt modelId="{CEA25343-4E49-4C96-8331-8FD5150F623A}" type="parTrans" cxnId="{C7486D77-F01C-4CF2-B1D5-E202FA2850AA}">
      <dgm:prSet/>
      <dgm:spPr/>
      <dgm:t>
        <a:bodyPr/>
        <a:lstStyle/>
        <a:p>
          <a:endParaRPr lang="en-ID"/>
        </a:p>
      </dgm:t>
    </dgm:pt>
    <dgm:pt modelId="{D6271B3D-2853-4223-B347-B9DE7974FA0D}" type="sibTrans" cxnId="{C7486D77-F01C-4CF2-B1D5-E202FA2850AA}">
      <dgm:prSet/>
      <dgm:spPr/>
      <dgm:t>
        <a:bodyPr/>
        <a:lstStyle/>
        <a:p>
          <a:endParaRPr lang="en-ID"/>
        </a:p>
      </dgm:t>
    </dgm:pt>
    <dgm:pt modelId="{4B0BC268-0B41-410A-BB88-3E24079A11C9}">
      <dgm:prSet phldrT="[Text]" custT="1"/>
      <dgm:spPr/>
      <dgm:t>
        <a:bodyPr/>
        <a:lstStyle/>
        <a:p>
          <a:pPr algn="ctr"/>
          <a:endParaRPr lang="en-ID" dirty="0"/>
        </a:p>
      </dgm:t>
    </dgm:pt>
    <dgm:pt modelId="{F3B9A75C-7664-4474-B7FC-BE520FF04491}" type="parTrans" cxnId="{A3A2DDA6-A1E5-4973-BEDC-E7DCE95F023A}">
      <dgm:prSet/>
      <dgm:spPr/>
      <dgm:t>
        <a:bodyPr/>
        <a:lstStyle/>
        <a:p>
          <a:endParaRPr lang="en-ID"/>
        </a:p>
      </dgm:t>
    </dgm:pt>
    <dgm:pt modelId="{1EDB5C12-854E-4794-BA56-BA63C37F39AD}" type="sibTrans" cxnId="{A3A2DDA6-A1E5-4973-BEDC-E7DCE95F023A}">
      <dgm:prSet/>
      <dgm:spPr/>
      <dgm:t>
        <a:bodyPr/>
        <a:lstStyle/>
        <a:p>
          <a:endParaRPr lang="en-ID"/>
        </a:p>
      </dgm:t>
    </dgm:pt>
    <dgm:pt modelId="{2B9C28B8-62FE-481C-B357-F90F8AC76734}" type="pres">
      <dgm:prSet presAssocID="{47449EB1-E676-4BAD-B13A-2B8B4D855F65}" presName="compositeShape" presStyleCnt="0">
        <dgm:presLayoutVars>
          <dgm:chMax val="7"/>
          <dgm:dir/>
          <dgm:resizeHandles val="exact"/>
        </dgm:presLayoutVars>
      </dgm:prSet>
      <dgm:spPr/>
    </dgm:pt>
    <dgm:pt modelId="{9BF9252F-E03D-4C19-886B-F17F70C354A4}" type="pres">
      <dgm:prSet presAssocID="{C75F2F30-DCF6-4FBF-A51B-468820B8C40A}" presName="circ1" presStyleLbl="vennNode1" presStyleIdx="0" presStyleCnt="3" custScaleX="136569" custScaleY="131096" custLinFactNeighborX="1349" custLinFactNeighborY="67563"/>
      <dgm:spPr/>
    </dgm:pt>
    <dgm:pt modelId="{77D35061-557E-4939-BED9-DCC6B448F1E3}" type="pres">
      <dgm:prSet presAssocID="{C75F2F30-DCF6-4FBF-A51B-468820B8C40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B37B83-E923-48F1-87DA-09DE16483B57}" type="pres">
      <dgm:prSet presAssocID="{CB0CE01A-B09C-4C10-8009-CC1E2E18F2FF}" presName="circ2" presStyleLbl="vennNode1" presStyleIdx="1" presStyleCnt="3" custScaleX="131191" custScaleY="128088" custLinFactNeighborX="12655" custLinFactNeighborY="-50712"/>
      <dgm:spPr/>
    </dgm:pt>
    <dgm:pt modelId="{99D71C04-1340-425C-A2B6-E66E05332547}" type="pres">
      <dgm:prSet presAssocID="{CB0CE01A-B09C-4C10-8009-CC1E2E18F2F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1DB9B28-CD4E-47F4-928B-5748F5642EC5}" type="pres">
      <dgm:prSet presAssocID="{4B0BC268-0B41-410A-BB88-3E24079A11C9}" presName="circ3" presStyleLbl="vennNode1" presStyleIdx="2" presStyleCnt="3" custScaleX="130015" custScaleY="121506" custLinFactNeighborX="-7951" custLinFactNeighborY="-54151"/>
      <dgm:spPr/>
    </dgm:pt>
    <dgm:pt modelId="{49B58771-D07D-482D-9EF4-DA1588E33D2E}" type="pres">
      <dgm:prSet presAssocID="{4B0BC268-0B41-410A-BB88-3E24079A11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CE02B03-6AA9-46CB-AC89-7B908BE2927B}" type="presOf" srcId="{CB0CE01A-B09C-4C10-8009-CC1E2E18F2FF}" destId="{14B37B83-E923-48F1-87DA-09DE16483B57}" srcOrd="0" destOrd="0" presId="urn:microsoft.com/office/officeart/2005/8/layout/venn1"/>
    <dgm:cxn modelId="{9D45FD0F-0AD4-49A5-9672-6BCACB5B1332}" type="presOf" srcId="{C75F2F30-DCF6-4FBF-A51B-468820B8C40A}" destId="{77D35061-557E-4939-BED9-DCC6B448F1E3}" srcOrd="1" destOrd="0" presId="urn:microsoft.com/office/officeart/2005/8/layout/venn1"/>
    <dgm:cxn modelId="{3C66013D-67F9-4DFA-8F28-783B02EE54B7}" type="presOf" srcId="{CB0CE01A-B09C-4C10-8009-CC1E2E18F2FF}" destId="{99D71C04-1340-425C-A2B6-E66E05332547}" srcOrd="1" destOrd="0" presId="urn:microsoft.com/office/officeart/2005/8/layout/venn1"/>
    <dgm:cxn modelId="{2C58F95B-0B02-4591-A48D-E0E59B421E39}" type="presOf" srcId="{4B0BC268-0B41-410A-BB88-3E24079A11C9}" destId="{E1DB9B28-CD4E-47F4-928B-5748F5642EC5}" srcOrd="0" destOrd="0" presId="urn:microsoft.com/office/officeart/2005/8/layout/venn1"/>
    <dgm:cxn modelId="{C7486D77-F01C-4CF2-B1D5-E202FA2850AA}" srcId="{47449EB1-E676-4BAD-B13A-2B8B4D855F65}" destId="{CB0CE01A-B09C-4C10-8009-CC1E2E18F2FF}" srcOrd="1" destOrd="0" parTransId="{CEA25343-4E49-4C96-8331-8FD5150F623A}" sibTransId="{D6271B3D-2853-4223-B347-B9DE7974FA0D}"/>
    <dgm:cxn modelId="{6D0F1D9B-D060-4135-A715-625559286BE4}" type="presOf" srcId="{47449EB1-E676-4BAD-B13A-2B8B4D855F65}" destId="{2B9C28B8-62FE-481C-B357-F90F8AC76734}" srcOrd="0" destOrd="0" presId="urn:microsoft.com/office/officeart/2005/8/layout/venn1"/>
    <dgm:cxn modelId="{A3A2DDA6-A1E5-4973-BEDC-E7DCE95F023A}" srcId="{47449EB1-E676-4BAD-B13A-2B8B4D855F65}" destId="{4B0BC268-0B41-410A-BB88-3E24079A11C9}" srcOrd="2" destOrd="0" parTransId="{F3B9A75C-7664-4474-B7FC-BE520FF04491}" sibTransId="{1EDB5C12-854E-4794-BA56-BA63C37F39AD}"/>
    <dgm:cxn modelId="{7134B5CE-EDB5-445A-90E7-0B366312789D}" srcId="{47449EB1-E676-4BAD-B13A-2B8B4D855F65}" destId="{C75F2F30-DCF6-4FBF-A51B-468820B8C40A}" srcOrd="0" destOrd="0" parTransId="{3F244078-812F-4D14-80E1-FDE55D792DF0}" sibTransId="{5F579218-C7EA-43A1-8599-99A5DFE36C98}"/>
    <dgm:cxn modelId="{FB1BD6D1-02AE-45CD-9D80-27C29AA7B363}" type="presOf" srcId="{C75F2F30-DCF6-4FBF-A51B-468820B8C40A}" destId="{9BF9252F-E03D-4C19-886B-F17F70C354A4}" srcOrd="0" destOrd="0" presId="urn:microsoft.com/office/officeart/2005/8/layout/venn1"/>
    <dgm:cxn modelId="{BC3922FF-23BC-4737-AF66-EB89E76A5F90}" type="presOf" srcId="{4B0BC268-0B41-410A-BB88-3E24079A11C9}" destId="{49B58771-D07D-482D-9EF4-DA1588E33D2E}" srcOrd="1" destOrd="0" presId="urn:microsoft.com/office/officeart/2005/8/layout/venn1"/>
    <dgm:cxn modelId="{8422BDA5-A2E7-4D28-9004-5E09D8530173}" type="presParOf" srcId="{2B9C28B8-62FE-481C-B357-F90F8AC76734}" destId="{9BF9252F-E03D-4C19-886B-F17F70C354A4}" srcOrd="0" destOrd="0" presId="urn:microsoft.com/office/officeart/2005/8/layout/venn1"/>
    <dgm:cxn modelId="{D927149B-707C-403C-830A-6F797FC69C04}" type="presParOf" srcId="{2B9C28B8-62FE-481C-B357-F90F8AC76734}" destId="{77D35061-557E-4939-BED9-DCC6B448F1E3}" srcOrd="1" destOrd="0" presId="urn:microsoft.com/office/officeart/2005/8/layout/venn1"/>
    <dgm:cxn modelId="{38544C1C-B156-4322-B60E-3C6B0C58C5E7}" type="presParOf" srcId="{2B9C28B8-62FE-481C-B357-F90F8AC76734}" destId="{14B37B83-E923-48F1-87DA-09DE16483B57}" srcOrd="2" destOrd="0" presId="urn:microsoft.com/office/officeart/2005/8/layout/venn1"/>
    <dgm:cxn modelId="{1F43B54B-6197-42B0-8AD0-5106F8E4EBD8}" type="presParOf" srcId="{2B9C28B8-62FE-481C-B357-F90F8AC76734}" destId="{99D71C04-1340-425C-A2B6-E66E05332547}" srcOrd="3" destOrd="0" presId="urn:microsoft.com/office/officeart/2005/8/layout/venn1"/>
    <dgm:cxn modelId="{C765AE2B-8147-4700-BAFB-52A6825F84B5}" type="presParOf" srcId="{2B9C28B8-62FE-481C-B357-F90F8AC76734}" destId="{E1DB9B28-CD4E-47F4-928B-5748F5642EC5}" srcOrd="4" destOrd="0" presId="urn:microsoft.com/office/officeart/2005/8/layout/venn1"/>
    <dgm:cxn modelId="{24DBF7EA-ADAB-42C8-BF3B-DFBCB7EA9EE5}" type="presParOf" srcId="{2B9C28B8-62FE-481C-B357-F90F8AC76734}" destId="{49B58771-D07D-482D-9EF4-DA1588E33D2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9252F-E03D-4C19-886B-F17F70C354A4}">
      <dsp:nvSpPr>
        <dsp:cNvPr id="0" name=""/>
        <dsp:cNvSpPr/>
      </dsp:nvSpPr>
      <dsp:spPr>
        <a:xfrm>
          <a:off x="2860217" y="1369336"/>
          <a:ext cx="5257393" cy="504670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6500" kern="1200" dirty="0"/>
        </a:p>
      </dsp:txBody>
      <dsp:txXfrm>
        <a:off x="3561202" y="2252509"/>
        <a:ext cx="3855421" cy="2271016"/>
      </dsp:txXfrm>
    </dsp:sp>
    <dsp:sp modelId="{14B37B83-E923-48F1-87DA-09DE16483B57}">
      <dsp:nvSpPr>
        <dsp:cNvPr id="0" name=""/>
        <dsp:cNvSpPr/>
      </dsp:nvSpPr>
      <dsp:spPr>
        <a:xfrm>
          <a:off x="4788044" y="22302"/>
          <a:ext cx="5050360" cy="49309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6500" kern="1200" dirty="0"/>
        </a:p>
      </dsp:txBody>
      <dsp:txXfrm>
        <a:off x="6332613" y="1296119"/>
        <a:ext cx="3030216" cy="2711998"/>
      </dsp:txXfrm>
    </dsp:sp>
    <dsp:sp modelId="{E1DB9B28-CD4E-47F4-928B-5748F5642EC5}">
      <dsp:nvSpPr>
        <dsp:cNvPr id="0" name=""/>
        <dsp:cNvSpPr/>
      </dsp:nvSpPr>
      <dsp:spPr>
        <a:xfrm>
          <a:off x="1239281" y="16604"/>
          <a:ext cx="5005088" cy="467752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600" kern="1200" dirty="0"/>
        </a:p>
      </dsp:txBody>
      <dsp:txXfrm>
        <a:off x="1710594" y="1224965"/>
        <a:ext cx="3003053" cy="2572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AA2B-33AC-49E9-B40E-77D1C7C4C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93ADE-7C22-4A7E-891D-680A28086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119AB-9BFA-4DE6-8292-780723DB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9A572-14E5-4712-BB38-BFEEE5039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E9C0D-348C-4672-B195-211F8294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424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59C9-1C76-4BFF-A38D-64A25A1FD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BEE0B-D662-4420-8597-5E2342472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AEC7-3B33-4A56-8F09-2B427A65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5FE10-744D-4864-8CBA-E4E9777F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9BF15-02F2-4E17-8706-40BB1098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090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4BA3-D334-4059-BD06-DBDA0CDB8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24863-2F28-4B79-B163-60ED1E989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5D2DE-F143-4B34-8436-C6979146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F01A4-FD82-4F90-AE3A-142C7015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5E2CF-84BE-4B4A-AEA1-D6C3CCEB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771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A639A-B9C5-41D4-93F6-5271C264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FFA44-DFD7-4A16-A15F-B7B8BF7F3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9C17D-0E60-4DF1-932D-BB20334E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AA70C-B585-4D66-BDED-D947CD1E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1F0E3-A5A7-4C77-A496-3B2CCD94F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324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9284-C3E2-4B4B-8A7F-31B8B6B3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50027-7BFF-4C24-A943-5774A2E1B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48D6F-7BA1-47D0-934D-5D6F9B48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A12E6-799B-4935-9F07-31773D07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09613-4A12-4168-ABAF-DD987F5B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923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6211D-09C1-42B7-B4F8-DB6EC995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52271-5169-4785-ABE2-B9EEC17EE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8F3DB-E604-456B-8356-A27C67F66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34091-647B-479C-940A-9F5D2D510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7CE91-BCC2-43D1-A64C-45F650E7B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362B6-3BE3-4229-9A02-96E925D6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52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F5427-04F0-46EB-B8E7-1A7C1CDD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41865-1B41-4F07-AAF1-3BCFF9E3D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BF523-5421-4889-993F-08435CB05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70F8A3-DBEC-4E05-BE08-0D0752A65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386976-66F5-4145-AA38-4B4888CCA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2BD6B-D1F5-47E2-AD00-7AB97F60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8EB6F-6C87-4FF4-8B00-572B1A23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D6C0EF-9B40-4EFE-8264-E9E14AE1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410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41CD-D4FF-4B27-A0FF-4EA38BB0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690BA-1D78-49BA-A606-3590F16E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15260-99B6-4541-8864-5FC20E45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0F570-FE75-45AE-A3A6-EE4950BB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7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CF21E-BFF2-4A5C-B925-B6532F5C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2E59EA-8E4B-4256-A69F-E65888C2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995E9-409C-41DB-805B-5DFC51FC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200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1499-ED91-4590-99BB-A7B6C1FC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1E701-6954-4DEC-A894-803CE45E2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6063F-1B3C-4C21-A5A4-47EE4BA77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E092A-FEFC-4D66-82F7-BE7977B5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92FF0-E8DC-4543-AF0B-658ABCFA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8FBE9-699F-4F94-ADC2-EFE6CA29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977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FA5D-173C-4CFE-974D-94628544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6CCAE1-8CE1-4EA6-B9A3-2590FF78C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2756F-9A30-4E0A-8528-B7551A1DD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BBCC5-27C4-450F-BAAB-40CEE079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74484-93A3-4DCC-9992-18269C2B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4C0DA-1755-4555-84B6-5ECFD69F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043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3FA71-E4C3-48BD-A6E7-0B4ABE67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C747B-F595-4BC7-9211-DDB13CAD5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70A10-3497-4A61-8402-58E677FA0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810BF-062B-4AB9-91D9-8AB6BA6E8B1E}" type="datetimeFigureOut">
              <a:rPr lang="en-ID" smtClean="0"/>
              <a:t>26/04/2021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1E5B7-6245-4BE8-B0C4-B6FD6B5F3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C9F6-7347-4D9E-B1E1-B2F8D43BF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6F74-2A4B-42A8-A6B4-76EAECAB5F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953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760B8-603D-4038-9140-15F4782B9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highlight>
                  <a:srgbClr val="FF00FF"/>
                </a:highlight>
              </a:rPr>
              <a:t>MARKETING  CONCEPT</a:t>
            </a:r>
            <a:endParaRPr lang="en-ID" sz="3600" dirty="0"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EA773-B07C-441D-ACAE-165278B6C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/>
          <a:lstStyle/>
          <a:p>
            <a:r>
              <a:rPr lang="en-US" dirty="0"/>
              <a:t>Selling concept :</a:t>
            </a:r>
          </a:p>
          <a:p>
            <a:pPr marL="182563" indent="0">
              <a:buNone/>
            </a:pP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pastiakan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dirangsang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.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besar-besaran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selling concept.</a:t>
            </a:r>
          </a:p>
          <a:p>
            <a:pPr marL="182563" indent="0">
              <a:buNone/>
            </a:pPr>
            <a:r>
              <a:rPr lang="en-US" dirty="0" err="1"/>
              <a:t>Premis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, </a:t>
            </a:r>
            <a:r>
              <a:rPr lang="en-US" dirty="0" err="1"/>
              <a:t>ialah</a:t>
            </a:r>
            <a:r>
              <a:rPr lang="en-US" dirty="0"/>
              <a:t>:</a:t>
            </a:r>
          </a:p>
          <a:p>
            <a:pPr marL="533400" indent="-350838">
              <a:buNone/>
            </a:pPr>
            <a:r>
              <a:rPr lang="en-US" dirty="0"/>
              <a:t>a.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oleh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.</a:t>
            </a:r>
          </a:p>
          <a:p>
            <a:pPr marL="533400" indent="-350838">
              <a:buNone/>
            </a:pPr>
            <a:r>
              <a:rPr lang="en-US" dirty="0"/>
              <a:t>b.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melaui</a:t>
            </a:r>
            <a:r>
              <a:rPr lang="en-US" dirty="0"/>
              <a:t> </a:t>
            </a:r>
            <a:r>
              <a:rPr lang="en-US" dirty="0" err="1"/>
              <a:t>stimulasi</a:t>
            </a:r>
            <a:r>
              <a:rPr lang="en-US" dirty="0"/>
              <a:t> </a:t>
            </a:r>
            <a:r>
              <a:rPr lang="en-US" dirty="0" err="1"/>
              <a:t>promosi</a:t>
            </a:r>
            <a:endParaRPr lang="en-US" dirty="0"/>
          </a:p>
          <a:p>
            <a:pPr marL="533400" indent="-350838">
              <a:buNone/>
            </a:pPr>
            <a:r>
              <a:rPr lang="en-US" dirty="0"/>
              <a:t>c.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59334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9FA5F-A187-4587-9FC2-884CAB90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040"/>
            <a:ext cx="10515600" cy="5475923"/>
          </a:xfrm>
        </p:spPr>
        <p:txBody>
          <a:bodyPr/>
          <a:lstStyle/>
          <a:p>
            <a:r>
              <a:rPr lang="en-US" i="1" dirty="0"/>
              <a:t>Goal achievement</a:t>
            </a:r>
            <a:r>
              <a:rPr lang="en-US" dirty="0"/>
              <a:t>;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volume </a:t>
            </a:r>
            <a:r>
              <a:rPr lang="en-US" dirty="0" err="1"/>
              <a:t>penjualan,juga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marketing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efeltif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juga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imageperusahaan</a:t>
            </a:r>
            <a:r>
              <a:rPr lang="en-US" dirty="0"/>
              <a:t> dan </a:t>
            </a:r>
            <a:r>
              <a:rPr lang="en-US" dirty="0" err="1"/>
              <a:t>memperluas</a:t>
            </a:r>
            <a:r>
              <a:rPr lang="en-US" dirty="0"/>
              <a:t> market </a:t>
            </a:r>
            <a:r>
              <a:rPr lang="en-US" i="1" dirty="0"/>
              <a:t>share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mengiplementaskan</a:t>
            </a:r>
            <a:r>
              <a:rPr lang="en-US" dirty="0"/>
              <a:t> marketing concept,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konsumennya</a:t>
            </a:r>
            <a:r>
              <a:rPr lang="en-US" dirty="0"/>
              <a:t>.</a:t>
            </a:r>
          </a:p>
          <a:p>
            <a:r>
              <a:rPr lang="en-US" dirty="0" err="1"/>
              <a:t>Kemajuan</a:t>
            </a:r>
            <a:r>
              <a:rPr lang="en-US" dirty="0"/>
              <a:t> zaman,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sensitive </a:t>
            </a:r>
            <a:r>
              <a:rPr lang="en-US" dirty="0" err="1"/>
              <a:t>terhadap</a:t>
            </a:r>
            <a:r>
              <a:rPr lang="en-US" dirty="0"/>
              <a:t>, model,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.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cepat</a:t>
            </a:r>
            <a:r>
              <a:rPr lang="en-US" dirty="0"/>
              <a:t> dan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r>
              <a:rPr lang="en-US" dirty="0" err="1"/>
              <a:t>Faktor</a:t>
            </a:r>
            <a:r>
              <a:rPr lang="en-US" dirty="0"/>
              <a:t>-factor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para </a:t>
            </a:r>
            <a:r>
              <a:rPr lang="en-US" dirty="0" err="1"/>
              <a:t>konsumen</a:t>
            </a:r>
            <a:r>
              <a:rPr lang="en-US" dirty="0"/>
              <a:t>: </a:t>
            </a:r>
            <a:r>
              <a:rPr lang="en-US" dirty="0" err="1"/>
              <a:t>budaya</a:t>
            </a:r>
            <a:r>
              <a:rPr lang="en-US" dirty="0"/>
              <a:t>, social class, reference </a:t>
            </a:r>
            <a:r>
              <a:rPr lang="en-US" dirty="0" err="1"/>
              <a:t>grup</a:t>
            </a:r>
            <a:r>
              <a:rPr lang="en-US" dirty="0"/>
              <a:t>, self image, </a:t>
            </a:r>
            <a:r>
              <a:rPr lang="en-US" dirty="0" err="1"/>
              <a:t>situasional</a:t>
            </a:r>
            <a:r>
              <a:rPr lang="en-US" dirty="0"/>
              <a:t> </a:t>
            </a:r>
            <a:r>
              <a:rPr lang="en-US" dirty="0" err="1"/>
              <a:t>faktors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2749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62F05C3-FABF-4B3A-8A7A-AF435B399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773358"/>
              </p:ext>
            </p:extLst>
          </p:nvPr>
        </p:nvGraphicFramePr>
        <p:xfrm>
          <a:off x="838200" y="289560"/>
          <a:ext cx="10896600" cy="6416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C12A307-0B9F-43EE-94A5-DBFBA3C183DD}"/>
              </a:ext>
            </a:extLst>
          </p:cNvPr>
          <p:cNvSpPr txBox="1"/>
          <p:nvPr/>
        </p:nvSpPr>
        <p:spPr>
          <a:xfrm>
            <a:off x="2773680" y="1341120"/>
            <a:ext cx="2849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Customer Orientation</a:t>
            </a:r>
            <a:endParaRPr lang="en-ID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254BDE-AEE6-490A-BE0B-AC93E99E0BFC}"/>
              </a:ext>
            </a:extLst>
          </p:cNvPr>
          <p:cNvSpPr txBox="1"/>
          <p:nvPr/>
        </p:nvSpPr>
        <p:spPr>
          <a:xfrm>
            <a:off x="7726680" y="123444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Organizational Integration</a:t>
            </a:r>
            <a:endParaRPr lang="en-ID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8DE780-5877-478E-A1C8-CFB6A584ADF6}"/>
              </a:ext>
            </a:extLst>
          </p:cNvPr>
          <p:cNvSpPr txBox="1"/>
          <p:nvPr/>
        </p:nvSpPr>
        <p:spPr>
          <a:xfrm>
            <a:off x="4998720" y="5349240"/>
            <a:ext cx="2377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Goal</a:t>
            </a:r>
          </a:p>
          <a:p>
            <a:pPr algn="ctr"/>
            <a:r>
              <a:rPr lang="en-US" sz="3200" dirty="0"/>
              <a:t>Achievement</a:t>
            </a:r>
            <a:endParaRPr lang="en-ID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33534-3EF7-4209-B9F3-EC0C769535C9}"/>
              </a:ext>
            </a:extLst>
          </p:cNvPr>
          <p:cNvSpPr txBox="1"/>
          <p:nvPr/>
        </p:nvSpPr>
        <p:spPr>
          <a:xfrm>
            <a:off x="5654040" y="2521297"/>
            <a:ext cx="172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Success</a:t>
            </a:r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99475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37960-8B0B-482F-9E4A-3F062835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r>
              <a:rPr lang="en-US" sz="2800" b="1" dirty="0" err="1">
                <a:highlight>
                  <a:srgbClr val="FF00FF"/>
                </a:highlight>
              </a:rPr>
              <a:t>Tiga</a:t>
            </a:r>
            <a:r>
              <a:rPr lang="en-US" sz="2800" b="1" dirty="0">
                <a:highlight>
                  <a:srgbClr val="FF00FF"/>
                </a:highlight>
              </a:rPr>
              <a:t> </a:t>
            </a:r>
            <a:r>
              <a:rPr lang="en-US" sz="2800" b="1" dirty="0" err="1">
                <a:highlight>
                  <a:srgbClr val="FF00FF"/>
                </a:highlight>
              </a:rPr>
              <a:t>pertanyaan</a:t>
            </a:r>
            <a:r>
              <a:rPr lang="en-US" sz="2800" b="1" dirty="0">
                <a:highlight>
                  <a:srgbClr val="FF00FF"/>
                </a:highlight>
              </a:rPr>
              <a:t> </a:t>
            </a:r>
            <a:r>
              <a:rPr lang="en-US" sz="2800" b="1" dirty="0" err="1">
                <a:highlight>
                  <a:srgbClr val="FF00FF"/>
                </a:highlight>
              </a:rPr>
              <a:t>pokok</a:t>
            </a:r>
            <a:r>
              <a:rPr lang="en-US" sz="2800" b="1" dirty="0">
                <a:highlight>
                  <a:srgbClr val="FF00FF"/>
                </a:highlight>
              </a:rPr>
              <a:t> </a:t>
            </a:r>
            <a:r>
              <a:rPr lang="en-US" sz="2800" b="1" dirty="0" err="1">
                <a:highlight>
                  <a:srgbClr val="FF00FF"/>
                </a:highlight>
              </a:rPr>
              <a:t>dalam</a:t>
            </a:r>
            <a:r>
              <a:rPr lang="en-US" sz="2800" b="1" dirty="0">
                <a:highlight>
                  <a:srgbClr val="FF00FF"/>
                </a:highlight>
              </a:rPr>
              <a:t> </a:t>
            </a:r>
            <a:r>
              <a:rPr lang="en-US" sz="2800" b="1" dirty="0" err="1">
                <a:highlight>
                  <a:srgbClr val="FF00FF"/>
                </a:highlight>
              </a:rPr>
              <a:t>pemasaran</a:t>
            </a:r>
            <a:endParaRPr lang="en-ID" sz="2800" b="1" dirty="0"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8DBA-9423-44FE-B8FB-FC1691BB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r>
              <a:rPr lang="en-US" dirty="0"/>
              <a:t>What ?, Who?, How?.</a:t>
            </a:r>
          </a:p>
          <a:p>
            <a:r>
              <a:rPr lang="en-US" i="1" dirty="0"/>
              <a:t>What</a:t>
            </a:r>
            <a:r>
              <a:rPr lang="en-US" dirty="0"/>
              <a:t>: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dipasarkan</a:t>
            </a:r>
            <a:r>
              <a:rPr lang="en-US" dirty="0"/>
              <a:t> (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) ?</a:t>
            </a:r>
          </a:p>
          <a:p>
            <a:r>
              <a:rPr lang="en-US" i="1" dirty="0"/>
              <a:t>Who</a:t>
            </a:r>
            <a:r>
              <a:rPr lang="en-US" dirty="0"/>
              <a:t>: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memasarkan</a:t>
            </a:r>
            <a:r>
              <a:rPr lang="en-US" dirty="0"/>
              <a:t>?</a:t>
            </a:r>
          </a:p>
          <a:p>
            <a:r>
              <a:rPr lang="en-US" i="1" dirty="0"/>
              <a:t>How</a:t>
            </a:r>
            <a:r>
              <a:rPr lang="en-US" dirty="0"/>
              <a:t>: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)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makerting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pendekatan</a:t>
            </a:r>
            <a:r>
              <a:rPr lang="en-US" dirty="0"/>
              <a:t>: </a:t>
            </a:r>
            <a:r>
              <a:rPr lang="en-US" i="1" dirty="0"/>
              <a:t>commodity approach, institutional approach, </a:t>
            </a:r>
            <a:r>
              <a:rPr lang="en-US" i="1" dirty="0" err="1"/>
              <a:t>fungsional</a:t>
            </a:r>
            <a:r>
              <a:rPr lang="en-US" i="1" dirty="0"/>
              <a:t> approach</a:t>
            </a:r>
            <a:r>
              <a:rPr lang="en-US" dirty="0"/>
              <a:t>;</a:t>
            </a:r>
          </a:p>
          <a:p>
            <a:r>
              <a:rPr lang="en-US" i="1" dirty="0" err="1"/>
              <a:t>Comodity</a:t>
            </a:r>
            <a:r>
              <a:rPr lang="en-US" i="1" dirty="0"/>
              <a:t> approach</a:t>
            </a:r>
            <a:r>
              <a:rPr lang="en-US" dirty="0"/>
              <a:t>: </a:t>
            </a:r>
            <a:r>
              <a:rPr lang="en-US" dirty="0" err="1"/>
              <a:t>berfokus</a:t>
            </a:r>
            <a:r>
              <a:rPr lang="en-US" dirty="0"/>
              <a:t> pada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(flow of goods).  Yang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asalbarang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menjual</a:t>
            </a:r>
            <a:r>
              <a:rPr lang="en-US" dirty="0"/>
              <a:t> dan </a:t>
            </a:r>
            <a:r>
              <a:rPr lang="en-US" dirty="0" err="1"/>
              <a:t>membeli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diangkut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, </a:t>
            </a:r>
            <a:r>
              <a:rPr lang="en-US" dirty="0" err="1"/>
              <a:t>pemodalan</a:t>
            </a:r>
            <a:r>
              <a:rPr lang="en-US" dirty="0"/>
              <a:t>, </a:t>
            </a:r>
            <a:r>
              <a:rPr lang="en-US" dirty="0" err="1"/>
              <a:t>penggudangan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4689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65E08-4EB3-4C5D-B9F7-6FD4D8366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r>
              <a:rPr lang="en-US" i="1" dirty="0"/>
              <a:t>Institutional approach</a:t>
            </a:r>
            <a:r>
              <a:rPr lang="en-US" dirty="0"/>
              <a:t>: focus pada </a:t>
            </a:r>
            <a:r>
              <a:rPr lang="en-US" dirty="0" err="1"/>
              <a:t>macam-macam</a:t>
            </a:r>
            <a:r>
              <a:rPr lang="en-US" dirty="0"/>
              <a:t> Lembaga marketing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chanel</a:t>
            </a:r>
            <a:r>
              <a:rPr lang="en-US" dirty="0"/>
              <a:t> of distribution . Yang </a:t>
            </a:r>
            <a:r>
              <a:rPr lang="en-US" dirty="0" err="1"/>
              <a:t>diplajari</a:t>
            </a:r>
            <a:r>
              <a:rPr lang="en-US" dirty="0"/>
              <a:t>;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jasa-jasanya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flow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i="1" dirty="0"/>
              <a:t>good</a:t>
            </a:r>
            <a:r>
              <a:rPr lang="en-US" dirty="0"/>
              <a:t>. </a:t>
            </a:r>
            <a:r>
              <a:rPr lang="en-US" dirty="0" err="1"/>
              <a:t>Institusi</a:t>
            </a:r>
            <a:r>
              <a:rPr lang="en-US" dirty="0"/>
              <a:t>: </a:t>
            </a:r>
            <a:r>
              <a:rPr lang="en-US" dirty="0" err="1"/>
              <a:t>grosir</a:t>
            </a:r>
            <a:r>
              <a:rPr lang="en-US" dirty="0"/>
              <a:t>, </a:t>
            </a:r>
            <a:r>
              <a:rPr lang="en-US" dirty="0" err="1"/>
              <a:t>pedagang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r>
              <a:rPr lang="en-US" dirty="0" err="1"/>
              <a:t>Fungtional</a:t>
            </a:r>
            <a:r>
              <a:rPr lang="en-US" dirty="0"/>
              <a:t> approach: focus pada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marketing.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orang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mengangkut</a:t>
            </a:r>
            <a:r>
              <a:rPr lang="en-US" dirty="0"/>
              <a:t>, </a:t>
            </a:r>
            <a:r>
              <a:rPr lang="en-US" dirty="0" err="1"/>
              <a:t>menyimpan</a:t>
            </a:r>
            <a:r>
              <a:rPr lang="en-US" dirty="0"/>
              <a:t>.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marketing.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highlight>
                  <a:srgbClr val="00FF00"/>
                </a:highlight>
              </a:rPr>
              <a:t>Komoditi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apa</a:t>
            </a:r>
            <a:r>
              <a:rPr lang="en-US" dirty="0">
                <a:highlight>
                  <a:srgbClr val="00FF00"/>
                </a:highlight>
              </a:rPr>
              <a:t> yang </a:t>
            </a:r>
            <a:r>
              <a:rPr lang="en-US" dirty="0" err="1">
                <a:highlight>
                  <a:srgbClr val="00FF00"/>
                </a:highlight>
              </a:rPr>
              <a:t>dipasarkan</a:t>
            </a:r>
            <a:endParaRPr lang="en-US" dirty="0">
              <a:highlight>
                <a:srgbClr val="00FF00"/>
              </a:highlight>
            </a:endParaRPr>
          </a:p>
          <a:p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,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bumi</a:t>
            </a:r>
            <a:r>
              <a:rPr lang="en-ID" dirty="0"/>
              <a:t>, </a:t>
            </a:r>
            <a:r>
              <a:rPr lang="en-ID" dirty="0" err="1"/>
              <a:t>barang</a:t>
            </a:r>
            <a:r>
              <a:rPr lang="en-ID" dirty="0"/>
              <a:t> industry, </a:t>
            </a:r>
            <a:r>
              <a:rPr lang="en-ID" dirty="0" err="1"/>
              <a:t>jasa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3306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1B6C-CDD3-4769-9EE4-8E81386D8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2440"/>
            <a:ext cx="10515600" cy="591312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: </a:t>
            </a:r>
          </a:p>
          <a:p>
            <a:pPr marL="731838" indent="-457200">
              <a:buFont typeface="Courier New" panose="02070309020205020404" pitchFamily="49" charset="0"/>
              <a:buChar char="o"/>
            </a:pPr>
            <a:r>
              <a:rPr lang="en-US" dirty="0"/>
              <a:t>Convenience goods :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kesenangan</a:t>
            </a:r>
            <a:endParaRPr lang="en-US" dirty="0"/>
          </a:p>
          <a:p>
            <a:pPr marL="731838" indent="-457200">
              <a:buFont typeface="Courier New" panose="02070309020205020404" pitchFamily="49" charset="0"/>
              <a:buChar char="o"/>
            </a:pPr>
            <a:r>
              <a:rPr lang="en-US" dirty="0"/>
              <a:t>Shopping goods :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mengahbiskan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marL="731838" indent="-457200">
              <a:buFont typeface="Courier New" panose="02070309020205020404" pitchFamily="49" charset="0"/>
              <a:buChar char="o"/>
            </a:pPr>
            <a:r>
              <a:rPr lang="en-US" dirty="0"/>
              <a:t>Specialty goods :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mewah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marL="731838" indent="-457200">
              <a:buFont typeface="Courier New" panose="02070309020205020404" pitchFamily="49" charset="0"/>
              <a:buChar char="o"/>
            </a:pPr>
            <a:r>
              <a:rPr lang="en-US" dirty="0" err="1"/>
              <a:t>Instence</a:t>
            </a:r>
            <a:r>
              <a:rPr lang="en-US" dirty="0"/>
              <a:t> goods : </a:t>
            </a:r>
            <a:r>
              <a:rPr lang="en-US" dirty="0" err="1"/>
              <a:t>barang-barang</a:t>
            </a:r>
            <a:r>
              <a:rPr lang="en-US" dirty="0"/>
              <a:t> yang mana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saja</a:t>
            </a:r>
            <a:endParaRPr lang="en-US" dirty="0"/>
          </a:p>
          <a:p>
            <a:pPr marL="731838" indent="-457200">
              <a:buFont typeface="Courier New" panose="02070309020205020404" pitchFamily="49" charset="0"/>
              <a:buChar char="o"/>
            </a:pPr>
            <a:r>
              <a:rPr lang="en-US" dirty="0"/>
              <a:t>Bulk goods: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penyimpanannya</a:t>
            </a:r>
            <a:r>
              <a:rPr lang="en-US" dirty="0"/>
              <a:t>.</a:t>
            </a:r>
          </a:p>
          <a:p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: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agraris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perikanan</a:t>
            </a:r>
            <a:r>
              <a:rPr lang="en-US" dirty="0"/>
              <a:t> dan </a:t>
            </a:r>
            <a:r>
              <a:rPr lang="en-US" dirty="0" err="1"/>
              <a:t>peternakan</a:t>
            </a:r>
            <a:endParaRPr lang="en-US" dirty="0"/>
          </a:p>
          <a:p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: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industry </a:t>
            </a:r>
            <a:r>
              <a:rPr lang="en-US" dirty="0" err="1"/>
              <a:t>membuat</a:t>
            </a:r>
            <a:r>
              <a:rPr lang="en-US" dirty="0"/>
              <a:t>  </a:t>
            </a:r>
            <a:r>
              <a:rPr lang="en-US" dirty="0" err="1"/>
              <a:t>pruduk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 err="1"/>
              <a:t>Jasa</a:t>
            </a:r>
            <a:r>
              <a:rPr lang="en-US" dirty="0"/>
              <a:t>: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2716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29BAF-DA14-4E0B-812A-FCE4E3EF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highlight>
                  <a:srgbClr val="FFFF00"/>
                </a:highlight>
              </a:rPr>
              <a:t>Siapa</a:t>
            </a:r>
            <a:r>
              <a:rPr lang="en-US" dirty="0">
                <a:highlight>
                  <a:srgbClr val="FFFF00"/>
                </a:highlight>
              </a:rPr>
              <a:t> yang </a:t>
            </a:r>
            <a:r>
              <a:rPr lang="en-US" dirty="0" err="1">
                <a:highlight>
                  <a:srgbClr val="FFFF00"/>
                </a:highlight>
              </a:rPr>
              <a:t>memasarkan</a:t>
            </a:r>
            <a:r>
              <a:rPr lang="en-US" dirty="0">
                <a:highlight>
                  <a:srgbClr val="FFFF00"/>
                </a:highlight>
              </a:rPr>
              <a:t> : </a:t>
            </a:r>
            <a:r>
              <a:rPr lang="en-US" dirty="0" err="1"/>
              <a:t>penyalur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penyalur</a:t>
            </a:r>
            <a:r>
              <a:rPr lang="en-US" dirty="0"/>
              <a:t> semi, </a:t>
            </a:r>
            <a:r>
              <a:rPr lang="en-US" dirty="0" err="1"/>
              <a:t>penyalur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r>
              <a:rPr lang="en-US" dirty="0" err="1">
                <a:highlight>
                  <a:srgbClr val="00FF00"/>
                </a:highlight>
              </a:rPr>
              <a:t>Bagaimana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memasarkan</a:t>
            </a:r>
            <a:r>
              <a:rPr lang="en-US" dirty="0">
                <a:highlight>
                  <a:srgbClr val="00FF00"/>
                </a:highlight>
              </a:rPr>
              <a:t> : </a:t>
            </a:r>
          </a:p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  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marketing</a:t>
            </a:r>
          </a:p>
          <a:p>
            <a:pPr marL="533400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(</a:t>
            </a:r>
            <a:r>
              <a:rPr lang="en-US" dirty="0" err="1"/>
              <a:t>penjualan</a:t>
            </a:r>
            <a:r>
              <a:rPr lang="en-US" dirty="0"/>
              <a:t>. </a:t>
            </a:r>
            <a:r>
              <a:rPr lang="en-US" dirty="0" err="1"/>
              <a:t>Pembelian</a:t>
            </a:r>
            <a:r>
              <a:rPr lang="en-US" dirty="0"/>
              <a:t>)</a:t>
            </a:r>
          </a:p>
          <a:p>
            <a:pPr marL="533400">
              <a:buFont typeface="Courier New" panose="02070309020205020404" pitchFamily="49" charset="0"/>
              <a:buChar char="o"/>
            </a:pP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(</a:t>
            </a:r>
            <a:r>
              <a:rPr lang="en-US" dirty="0" err="1"/>
              <a:t>penggudangan</a:t>
            </a:r>
            <a:r>
              <a:rPr lang="en-US" dirty="0"/>
              <a:t>, </a:t>
            </a:r>
            <a:r>
              <a:rPr lang="en-US" dirty="0" err="1"/>
              <a:t>pengangkutan</a:t>
            </a:r>
            <a:r>
              <a:rPr lang="en-US" dirty="0"/>
              <a:t>)</a:t>
            </a:r>
          </a:p>
          <a:p>
            <a:pPr marL="533400">
              <a:buFont typeface="Courier New" panose="02070309020205020404" pitchFamily="49" charset="0"/>
              <a:buChar char="o"/>
            </a:pP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/</a:t>
            </a:r>
            <a:r>
              <a:rPr lang="en-US" dirty="0" err="1"/>
              <a:t>kemudahan</a:t>
            </a:r>
            <a:r>
              <a:rPr lang="en-US" dirty="0"/>
              <a:t> (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pemodalan</a:t>
            </a:r>
            <a:r>
              <a:rPr lang="en-US" dirty="0"/>
              <a:t>,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)</a:t>
            </a:r>
          </a:p>
          <a:p>
            <a:pPr marL="533400">
              <a:buFont typeface="Courier New" panose="02070309020205020404" pitchFamily="49" charset="0"/>
              <a:buChar char="o"/>
            </a:pP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merchandising, buying, selling, grading and </a:t>
            </a:r>
            <a:r>
              <a:rPr lang="en-US" dirty="0" err="1"/>
              <a:t>standardzation</a:t>
            </a:r>
            <a:r>
              <a:rPr lang="en-US" dirty="0"/>
              <a:t>, storage and warehousing, </a:t>
            </a:r>
            <a:r>
              <a:rPr lang="en-US" dirty="0" err="1"/>
              <a:t>pengangkutan</a:t>
            </a:r>
            <a:r>
              <a:rPr lang="en-US" dirty="0"/>
              <a:t>, </a:t>
            </a:r>
            <a:r>
              <a:rPr lang="en-US" dirty="0" err="1"/>
              <a:t>pembelanjaan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en-US" dirty="0"/>
          </a:p>
          <a:p>
            <a:pPr marL="30480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94575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71B5-935E-43D9-952D-9B0FDE9F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955"/>
          </a:xfrm>
        </p:spPr>
        <p:txBody>
          <a:bodyPr>
            <a:normAutofit/>
          </a:bodyPr>
          <a:lstStyle/>
          <a:p>
            <a:r>
              <a:rPr lang="en-US" sz="3200" dirty="0">
                <a:highlight>
                  <a:srgbClr val="FF00FF"/>
                </a:highlight>
              </a:rPr>
              <a:t>STRATEGI PEMASARAN</a:t>
            </a:r>
            <a:endParaRPr lang="en-ID" sz="3200" dirty="0"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D844E-8413-4D4C-9196-AA434B518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480"/>
            <a:ext cx="10515600" cy="5003483"/>
          </a:xfrm>
        </p:spPr>
        <p:txBody>
          <a:bodyPr/>
          <a:lstStyle/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maksud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dan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merinci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endParaRPr lang="en-US" dirty="0"/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: </a:t>
            </a:r>
            <a:r>
              <a:rPr lang="en-US" dirty="0" err="1"/>
              <a:t>memilih</a:t>
            </a:r>
            <a:r>
              <a:rPr lang="en-US" dirty="0"/>
              <a:t> dan </a:t>
            </a:r>
            <a:r>
              <a:rPr lang="en-US" dirty="0" err="1"/>
              <a:t>mengalisa</a:t>
            </a:r>
            <a:r>
              <a:rPr lang="en-US" dirty="0"/>
              <a:t> pasar </a:t>
            </a:r>
            <a:r>
              <a:rPr lang="en-US" dirty="0" err="1"/>
              <a:t>sasaran</a:t>
            </a:r>
            <a:r>
              <a:rPr lang="en-US" dirty="0"/>
              <a:t> yang </a:t>
            </a:r>
            <a:r>
              <a:rPr lang="en-US" dirty="0" err="1"/>
              <a:t>merupkan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orang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oleh </a:t>
            </a:r>
            <a:r>
              <a:rPr lang="en-US" dirty="0" err="1"/>
              <a:t>perusahaan</a:t>
            </a:r>
            <a:r>
              <a:rPr lang="en-US" dirty="0"/>
              <a:t>/</a:t>
            </a:r>
            <a:r>
              <a:rPr lang="en-US" dirty="0" err="1"/>
              <a:t>usaha</a:t>
            </a:r>
            <a:r>
              <a:rPr lang="en-US" dirty="0"/>
              <a:t> dan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bauran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yang </a:t>
            </a:r>
            <a:r>
              <a:rPr lang="en-US" dirty="0" err="1"/>
              <a:t>cocok</a:t>
            </a:r>
            <a:r>
              <a:rPr lang="en-US" dirty="0"/>
              <a:t> dan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pasar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/>
              <a:t>Dunia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diibaratkan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tempur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produsen</a:t>
            </a:r>
            <a:r>
              <a:rPr lang="en-US" dirty="0"/>
              <a:t> dan </a:t>
            </a:r>
            <a:r>
              <a:rPr lang="en-US" dirty="0" err="1"/>
              <a:t>pedagang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 </a:t>
            </a:r>
            <a:r>
              <a:rPr lang="en-US" dirty="0" err="1"/>
              <a:t>pemasaran</a:t>
            </a:r>
            <a:r>
              <a:rPr lang="en-US" dirty="0"/>
              <a:t>,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pertempuran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58608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CED87-0659-4E42-9E40-5941FEC26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040"/>
            <a:ext cx="10515600" cy="5475923"/>
          </a:xfrm>
        </p:spPr>
        <p:txBody>
          <a:bodyPr/>
          <a:lstStyle/>
          <a:p>
            <a:r>
              <a:rPr lang="en-US" dirty="0"/>
              <a:t>Perusahaan/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stategi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grand strategy/ </a:t>
            </a:r>
            <a:r>
              <a:rPr lang="en-US" dirty="0" err="1"/>
              <a:t>strategi</a:t>
            </a:r>
            <a:r>
              <a:rPr lang="en-US" dirty="0"/>
              <a:t> inti. </a:t>
            </a:r>
          </a:p>
          <a:p>
            <a:r>
              <a:rPr lang="en-US" dirty="0" err="1"/>
              <a:t>Diharapkan</a:t>
            </a:r>
            <a:r>
              <a:rPr lang="en-US" dirty="0"/>
              <a:t> 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market share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market position.</a:t>
            </a:r>
          </a:p>
          <a:p>
            <a:r>
              <a:rPr lang="en-US" dirty="0"/>
              <a:t>Market share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pangsa</a:t>
            </a:r>
            <a:r>
              <a:rPr lang="en-US" dirty="0"/>
              <a:t> pasar: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pasar</a:t>
            </a:r>
          </a:p>
          <a:p>
            <a:r>
              <a:rPr lang="en-US" dirty="0"/>
              <a:t>Market position : </a:t>
            </a:r>
            <a:r>
              <a:rPr lang="en-US" dirty="0" err="1"/>
              <a:t>kedudukan</a:t>
            </a:r>
            <a:r>
              <a:rPr lang="en-US" dirty="0"/>
              <a:t> yang </a:t>
            </a:r>
            <a:r>
              <a:rPr lang="en-US" dirty="0" err="1"/>
              <a:t>kokoh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pada </a:t>
            </a:r>
            <a:r>
              <a:rPr lang="en-US" dirty="0" err="1"/>
              <a:t>suatu</a:t>
            </a:r>
            <a:r>
              <a:rPr lang="en-US" dirty="0"/>
              <a:t> pasar</a:t>
            </a:r>
          </a:p>
          <a:p>
            <a:pPr marL="274638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asa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variable </a:t>
            </a:r>
            <a:r>
              <a:rPr lang="en-US" dirty="0" err="1"/>
              <a:t>utana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1. variable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dikontrl</a:t>
            </a:r>
            <a:endParaRPr lang="en-US" dirty="0"/>
          </a:p>
          <a:p>
            <a:pPr marL="365125" indent="0">
              <a:buNone/>
            </a:pPr>
            <a:r>
              <a:rPr lang="en-US" dirty="0"/>
              <a:t>2. variable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dikontrol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00295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AC9B-2678-4075-9769-6A93C06BA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4840"/>
            <a:ext cx="10515600" cy="5552123"/>
          </a:xfrm>
        </p:spPr>
        <p:txBody>
          <a:bodyPr/>
          <a:lstStyle/>
          <a:p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dikontrol</a:t>
            </a:r>
            <a:r>
              <a:rPr lang="en-US" dirty="0"/>
              <a:t> : market segmentation, market budget, timing, marketing Mix.</a:t>
            </a:r>
          </a:p>
          <a:p>
            <a:r>
              <a:rPr lang="en-US" dirty="0"/>
              <a:t>Market segmentation: </a:t>
            </a:r>
          </a:p>
          <a:p>
            <a:pPr marL="274638" indent="0">
              <a:buNone/>
            </a:pPr>
            <a:r>
              <a:rPr lang="en-ID" dirty="0" err="1"/>
              <a:t>Disini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menetapkan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arah</a:t>
            </a:r>
            <a:r>
              <a:rPr lang="en-ID" dirty="0"/>
              <a:t> </a:t>
            </a:r>
            <a:r>
              <a:rPr lang="en-ID" dirty="0" err="1"/>
              <a:t>sasaran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pemasarannya</a:t>
            </a:r>
            <a:r>
              <a:rPr lang="en-ID" dirty="0"/>
              <a:t>. </a:t>
            </a:r>
            <a:r>
              <a:rPr lang="en-ID" dirty="0" err="1"/>
              <a:t>Ditujukan</a:t>
            </a:r>
            <a:r>
              <a:rPr lang="en-ID" dirty="0"/>
              <a:t> pada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segmen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. Ada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menyusun</a:t>
            </a:r>
            <a:r>
              <a:rPr lang="en-ID" dirty="0"/>
              <a:t> </a:t>
            </a:r>
            <a:r>
              <a:rPr lang="en-ID" dirty="0" err="1"/>
              <a:t>segmen</a:t>
            </a:r>
            <a:r>
              <a:rPr lang="en-ID" dirty="0"/>
              <a:t> pasar, </a:t>
            </a:r>
            <a:r>
              <a:rPr lang="en-ID" dirty="0" err="1"/>
              <a:t>yaitu</a:t>
            </a:r>
            <a:r>
              <a:rPr lang="en-ID" dirty="0"/>
              <a:t> :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geografis</a:t>
            </a:r>
            <a:r>
              <a:rPr lang="en-ID" dirty="0"/>
              <a:t>, </a:t>
            </a:r>
            <a:r>
              <a:rPr lang="en-ID" dirty="0" err="1"/>
              <a:t>demografis</a:t>
            </a:r>
            <a:r>
              <a:rPr lang="en-ID" dirty="0"/>
              <a:t> (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kelamin</a:t>
            </a:r>
            <a:r>
              <a:rPr lang="en-ID" dirty="0"/>
              <a:t>, </a:t>
            </a:r>
            <a:r>
              <a:rPr lang="en-ID" dirty="0" err="1"/>
              <a:t>umur,pendapatan</a:t>
            </a:r>
            <a:r>
              <a:rPr lang="en-ID" dirty="0"/>
              <a:t>, </a:t>
            </a:r>
            <a:r>
              <a:rPr lang="en-ID" dirty="0" err="1"/>
              <a:t>suku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, Pendidikan, agama, </a:t>
            </a:r>
            <a:r>
              <a:rPr lang="en-ID" dirty="0" err="1"/>
              <a:t>jabatan</a:t>
            </a:r>
            <a:r>
              <a:rPr lang="en-ID" dirty="0"/>
              <a:t>, </a:t>
            </a:r>
            <a:r>
              <a:rPr lang="en-ID" dirty="0" err="1"/>
              <a:t>psikografis</a:t>
            </a:r>
            <a:r>
              <a:rPr lang="en-ID" dirty="0"/>
              <a:t> (</a:t>
            </a:r>
            <a:r>
              <a:rPr lang="en-ID" dirty="0" err="1"/>
              <a:t>dikelompokan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 social, </a:t>
            </a:r>
            <a:r>
              <a:rPr lang="en-ID" dirty="0" err="1"/>
              <a:t>gaya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, </a:t>
            </a:r>
            <a:r>
              <a:rPr lang="en-ID" dirty="0" err="1"/>
              <a:t>kepribadian</a:t>
            </a:r>
            <a:r>
              <a:rPr lang="en-ID" dirty="0"/>
              <a:t>), </a:t>
            </a:r>
            <a:r>
              <a:rPr lang="en-ID" dirty="0" err="1"/>
              <a:t>perilaku</a:t>
            </a:r>
            <a:r>
              <a:rPr lang="en-ID" dirty="0"/>
              <a:t>  9berdasarkan </a:t>
            </a:r>
            <a:r>
              <a:rPr lang="en-ID" dirty="0" err="1"/>
              <a:t>penetahuan</a:t>
            </a:r>
            <a:r>
              <a:rPr lang="en-ID" dirty="0"/>
              <a:t>, </a:t>
            </a:r>
            <a:r>
              <a:rPr lang="en-ID" dirty="0" err="1"/>
              <a:t>sikap</a:t>
            </a:r>
            <a:r>
              <a:rPr lang="en-ID" dirty="0"/>
              <a:t>, </a:t>
            </a:r>
            <a:r>
              <a:rPr lang="en-ID" dirty="0" err="1"/>
              <a:t>tanggapan</a:t>
            </a:r>
            <a:r>
              <a:rPr lang="en-ID" dirty="0"/>
              <a:t>.</a:t>
            </a:r>
          </a:p>
          <a:p>
            <a:pPr marL="274638" indent="-274638"/>
            <a:r>
              <a:rPr lang="en-ID" dirty="0" err="1">
                <a:highlight>
                  <a:srgbClr val="FF00FF"/>
                </a:highlight>
              </a:rPr>
              <a:t>Merencanakan</a:t>
            </a:r>
            <a:r>
              <a:rPr lang="en-ID" dirty="0">
                <a:highlight>
                  <a:srgbClr val="FF00FF"/>
                </a:highlight>
              </a:rPr>
              <a:t> </a:t>
            </a:r>
            <a:r>
              <a:rPr lang="en-ID" dirty="0" err="1">
                <a:highlight>
                  <a:srgbClr val="FF00FF"/>
                </a:highlight>
              </a:rPr>
              <a:t>strategi</a:t>
            </a:r>
            <a:r>
              <a:rPr lang="en-ID" dirty="0">
                <a:highlight>
                  <a:srgbClr val="FF00FF"/>
                </a:highlight>
              </a:rPr>
              <a:t> </a:t>
            </a:r>
            <a:r>
              <a:rPr lang="en-ID" dirty="0" err="1">
                <a:highlight>
                  <a:srgbClr val="FF00FF"/>
                </a:highlight>
              </a:rPr>
              <a:t>maketing</a:t>
            </a:r>
            <a:endParaRPr lang="en-ID" dirty="0">
              <a:highlight>
                <a:srgbClr val="FF00FF"/>
              </a:highlight>
            </a:endParaRPr>
          </a:p>
          <a:p>
            <a:pPr marL="0" indent="0">
              <a:buNone/>
            </a:pPr>
            <a:r>
              <a:rPr lang="en-ID" dirty="0">
                <a:highlight>
                  <a:srgbClr val="FF00FF"/>
                </a:highlight>
              </a:rPr>
              <a:t>    </a:t>
            </a:r>
            <a:r>
              <a:rPr lang="en-ID" dirty="0" err="1">
                <a:highlight>
                  <a:srgbClr val="FF00FF"/>
                </a:highlight>
              </a:rPr>
              <a:t>l</a:t>
            </a:r>
            <a:r>
              <a:rPr lang="en-ID" dirty="0" err="1">
                <a:highlight>
                  <a:srgbClr val="00FFFF"/>
                </a:highlight>
              </a:rPr>
              <a:t>angkah-langkah</a:t>
            </a:r>
            <a:r>
              <a:rPr lang="en-ID" dirty="0">
                <a:highlight>
                  <a:srgbClr val="FF00FF"/>
                </a:highligh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16411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273CE-8923-4266-83DD-9237F5291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Teliti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marketing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eksternal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dan </a:t>
            </a:r>
            <a:r>
              <a:rPr lang="en-US" dirty="0" err="1"/>
              <a:t>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peluang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marketing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Market </a:t>
            </a:r>
            <a:r>
              <a:rPr lang="en-US" dirty="0" err="1">
                <a:highlight>
                  <a:srgbClr val="00FF00"/>
                </a:highlight>
              </a:rPr>
              <a:t>buget</a:t>
            </a:r>
            <a:endParaRPr lang="en-US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dana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marketing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Timing</a:t>
            </a:r>
          </a:p>
          <a:p>
            <a:pPr marL="0" indent="0">
              <a:buNone/>
            </a:pP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melancarkan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barang-barangnya</a:t>
            </a:r>
            <a:r>
              <a:rPr lang="en-US" dirty="0"/>
              <a:t>.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keteatan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berlipat</a:t>
            </a:r>
            <a:r>
              <a:rPr lang="en-US" dirty="0"/>
              <a:t> </a:t>
            </a:r>
            <a:r>
              <a:rPr lang="en-US" dirty="0" err="1"/>
              <a:t>ganda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2270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DEB6E-4A6D-4C3D-9C38-122C6D51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635"/>
          </a:xfrm>
        </p:spPr>
        <p:txBody>
          <a:bodyPr>
            <a:normAutofit/>
          </a:bodyPr>
          <a:lstStyle/>
          <a:p>
            <a:r>
              <a:rPr lang="en-US" sz="3600" dirty="0"/>
              <a:t>Marketing Concept: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4AED0-DE21-43BA-990A-5C97D353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04920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sekedarmembuat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pula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melancarkan</a:t>
            </a:r>
            <a:r>
              <a:rPr lang="en-US" dirty="0"/>
              <a:t> </a:t>
            </a:r>
            <a:r>
              <a:rPr lang="en-US" dirty="0" err="1"/>
              <a:t>promosi</a:t>
            </a:r>
            <a:endParaRPr lang="en-US" dirty="0"/>
          </a:p>
          <a:p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pada </a:t>
            </a:r>
            <a:r>
              <a:rPr lang="en-US" dirty="0" err="1"/>
              <a:t>selera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need dan wants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keinginannya</a:t>
            </a:r>
            <a:r>
              <a:rPr lang="en-US" dirty="0"/>
              <a:t>.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gerak-gerik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 dan </a:t>
            </a:r>
            <a:r>
              <a:rPr lang="en-US" dirty="0" err="1"/>
              <a:t>kebiasaan-kebiasaan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selera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(wants);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lain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dipuaskan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marketing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sukses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5637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50CE6-A9A4-4B75-9E50-B65FF3D5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r>
              <a:rPr lang="en-US" dirty="0">
                <a:highlight>
                  <a:srgbClr val="00FF00"/>
                </a:highlight>
              </a:rPr>
              <a:t>Marketing Mix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00FF00"/>
                </a:highlight>
              </a:rPr>
              <a:t>Berarti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bauran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pemasaran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yaitu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kegiatan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menkombinasikan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berbagai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kegiatan</a:t>
            </a:r>
            <a:r>
              <a:rPr lang="en-US" dirty="0">
                <a:highlight>
                  <a:srgbClr val="00FF00"/>
                </a:highlight>
              </a:rPr>
              <a:t> marketing agar </a:t>
            </a:r>
            <a:r>
              <a:rPr lang="en-US" dirty="0" err="1">
                <a:highlight>
                  <a:srgbClr val="00FF00"/>
                </a:highlight>
              </a:rPr>
              <a:t>dicapai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kombinasi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maksimal</a:t>
            </a:r>
            <a:r>
              <a:rPr lang="en-US" dirty="0">
                <a:highlight>
                  <a:srgbClr val="00FF00"/>
                </a:highlight>
              </a:rPr>
              <a:t> dan </a:t>
            </a:r>
            <a:r>
              <a:rPr lang="en-US" dirty="0" err="1">
                <a:highlight>
                  <a:srgbClr val="00FF00"/>
                </a:highlight>
              </a:rPr>
              <a:t>hasil</a:t>
            </a:r>
            <a:r>
              <a:rPr lang="en-US" dirty="0">
                <a:highlight>
                  <a:srgbClr val="00FF00"/>
                </a:highlight>
              </a:rPr>
              <a:t> yang paling </a:t>
            </a:r>
            <a:r>
              <a:rPr lang="en-US" dirty="0" err="1">
                <a:highlight>
                  <a:srgbClr val="00FF00"/>
                </a:highlight>
              </a:rPr>
              <a:t>memuaskan</a:t>
            </a:r>
            <a:r>
              <a:rPr lang="en-US" dirty="0">
                <a:highlight>
                  <a:srgbClr val="00FF00"/>
                </a:highlight>
              </a:rPr>
              <a:t> </a:t>
            </a:r>
          </a:p>
          <a:p>
            <a:r>
              <a:rPr lang="en-ID" dirty="0"/>
              <a:t>Ada 4 </a:t>
            </a:r>
            <a:r>
              <a:rPr lang="en-ID" dirty="0" err="1"/>
              <a:t>elemen</a:t>
            </a:r>
            <a:r>
              <a:rPr lang="en-ID" dirty="0"/>
              <a:t> yang </a:t>
            </a:r>
            <a:r>
              <a:rPr lang="en-ID" dirty="0" err="1"/>
              <a:t>tercakup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bauran</a:t>
            </a:r>
            <a:r>
              <a:rPr lang="en-ID" dirty="0"/>
              <a:t> </a:t>
            </a:r>
            <a:r>
              <a:rPr lang="en-ID" dirty="0" err="1"/>
              <a:t>pemasaran</a:t>
            </a:r>
            <a:r>
              <a:rPr lang="en-ID" dirty="0"/>
              <a:t> yang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4 P: P1 = Product,. P2 = Price, P3 = Place, P4 = Promotion.</a:t>
            </a:r>
          </a:p>
          <a:p>
            <a:r>
              <a:rPr lang="en-ID" dirty="0"/>
              <a:t>Ada juga yang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marketing mis 7 P: </a:t>
            </a:r>
            <a:r>
              <a:rPr lang="en-ID" dirty="0">
                <a:solidFill>
                  <a:prstClr val="black"/>
                </a:solidFill>
              </a:rPr>
              <a:t>P1 = Product,. P2 = Price, P3 = Place, P4 = Promotion. P5 = people, P6 = Physical evidence, P7n = process</a:t>
            </a:r>
          </a:p>
          <a:p>
            <a:r>
              <a:rPr lang="en-ID" dirty="0">
                <a:solidFill>
                  <a:prstClr val="black"/>
                </a:solidFill>
              </a:rPr>
              <a:t> </a:t>
            </a:r>
            <a:r>
              <a:rPr lang="en-ID" dirty="0" err="1">
                <a:solidFill>
                  <a:prstClr val="black"/>
                </a:solidFill>
              </a:rPr>
              <a:t>Berikut</a:t>
            </a:r>
            <a:r>
              <a:rPr lang="en-ID" dirty="0">
                <a:solidFill>
                  <a:prstClr val="black"/>
                </a:solidFill>
              </a:rPr>
              <a:t> </a:t>
            </a:r>
            <a:r>
              <a:rPr lang="en-ID" dirty="0" err="1">
                <a:solidFill>
                  <a:prstClr val="black"/>
                </a:solidFill>
              </a:rPr>
              <a:t>penjelasan</a:t>
            </a:r>
            <a:r>
              <a:rPr lang="en-ID" dirty="0">
                <a:solidFill>
                  <a:prstClr val="black"/>
                </a:solidFill>
              </a:rPr>
              <a:t> marketing mis 7 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78919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83C1-1125-4EDA-A5C8-95FD1EFB3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915"/>
          </a:xfrm>
        </p:spPr>
        <p:txBody>
          <a:bodyPr>
            <a:normAutofit/>
          </a:bodyPr>
          <a:lstStyle/>
          <a:p>
            <a:r>
              <a:rPr lang="en-US" sz="3200"/>
              <a:t>BAURAN PEMASARAN /MARKETING MIX 7 P</a:t>
            </a:r>
            <a:endParaRPr lang="en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D79995-1FA2-4A76-908F-E279242F47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10640"/>
          <a:ext cx="10027920" cy="533400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540459">
                  <a:extLst>
                    <a:ext uri="{9D8B030D-6E8A-4147-A177-3AD203B41FA5}">
                      <a16:colId xmlns:a16="http://schemas.microsoft.com/office/drawing/2014/main" val="3414451431"/>
                    </a:ext>
                  </a:extLst>
                </a:gridCol>
                <a:gridCol w="1337118">
                  <a:extLst>
                    <a:ext uri="{9D8B030D-6E8A-4147-A177-3AD203B41FA5}">
                      <a16:colId xmlns:a16="http://schemas.microsoft.com/office/drawing/2014/main" val="2950424932"/>
                    </a:ext>
                  </a:extLst>
                </a:gridCol>
                <a:gridCol w="2412514">
                  <a:extLst>
                    <a:ext uri="{9D8B030D-6E8A-4147-A177-3AD203B41FA5}">
                      <a16:colId xmlns:a16="http://schemas.microsoft.com/office/drawing/2014/main" val="4125251247"/>
                    </a:ext>
                  </a:extLst>
                </a:gridCol>
                <a:gridCol w="2412514">
                  <a:extLst>
                    <a:ext uri="{9D8B030D-6E8A-4147-A177-3AD203B41FA5}">
                      <a16:colId xmlns:a16="http://schemas.microsoft.com/office/drawing/2014/main" val="799216516"/>
                    </a:ext>
                  </a:extLst>
                </a:gridCol>
                <a:gridCol w="2325315">
                  <a:extLst>
                    <a:ext uri="{9D8B030D-6E8A-4147-A177-3AD203B41FA5}">
                      <a16:colId xmlns:a16="http://schemas.microsoft.com/office/drawing/2014/main" val="3197652865"/>
                    </a:ext>
                  </a:extLst>
                </a:gridCol>
              </a:tblGrid>
              <a:tr h="35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7P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Indikator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Item </a:t>
                      </a:r>
                      <a:r>
                        <a:rPr lang="en-ID" sz="1800" dirty="0" err="1">
                          <a:effectLst/>
                        </a:rPr>
                        <a:t>Pertanyaan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410738"/>
                  </a:ext>
                </a:extLst>
              </a:tr>
              <a:tr h="35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Kuliner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Non </a:t>
                      </a:r>
                      <a:r>
                        <a:rPr lang="en-ID" sz="1800" dirty="0" err="1">
                          <a:effectLst/>
                        </a:rPr>
                        <a:t>Kuliner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Jasa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326599"/>
                  </a:ext>
                </a:extLst>
              </a:tr>
              <a:tr h="9511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Product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Fitur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Bentuk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produk</a:t>
                      </a:r>
                      <a:r>
                        <a:rPr lang="en-ID" sz="1800" dirty="0">
                          <a:effectLst/>
                        </a:rPr>
                        <a:t> eye-catching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Bentuk produk eye-catching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Kemudahan dalam menggunakan produk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507259"/>
                  </a:ext>
                </a:extLst>
              </a:tr>
              <a:tr h="10198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Kualitas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Pembelian berulang/repeat order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Merekomendasikan kepada yang lain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Repeat order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168532"/>
                  </a:ext>
                </a:extLst>
              </a:tr>
              <a:tr h="126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Branding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Merk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produk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sudah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dikenal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konsumen</a:t>
                      </a:r>
                      <a:endParaRPr lang="en-ID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Label </a:t>
                      </a:r>
                      <a:r>
                        <a:rPr lang="en-ID" sz="1800" dirty="0" err="1">
                          <a:effectLst/>
                        </a:rPr>
                        <a:t>produk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menarik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Merk produk sudah dikenal konsumen</a:t>
                      </a:r>
                      <a:endParaRPr lang="en-ID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Label produk menarik </a:t>
                      </a:r>
                      <a:endParaRPr lang="en-ID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Merk produk sudah dikenal konsumen</a:t>
                      </a:r>
                      <a:endParaRPr lang="en-ID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Label produk menarik </a:t>
                      </a:r>
                      <a:endParaRPr lang="en-ID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71887"/>
                  </a:ext>
                </a:extLst>
              </a:tr>
              <a:tr h="673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Kemasan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Kemasan menarik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Kemasan menarik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Testimoni menarik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102154"/>
                  </a:ext>
                </a:extLst>
              </a:tr>
              <a:tr h="356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Pelayanan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Fast response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Fast response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Fast response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096527"/>
                  </a:ext>
                </a:extLst>
              </a:tr>
              <a:tr h="356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Garansi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Garansi terjamin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Garansi terjamin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Garansi terjamin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645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011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761347-CD51-4727-A065-61E31AB001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599" y="384810"/>
          <a:ext cx="10972801" cy="608838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685610">
                  <a:extLst>
                    <a:ext uri="{9D8B030D-6E8A-4147-A177-3AD203B41FA5}">
                      <a16:colId xmlns:a16="http://schemas.microsoft.com/office/drawing/2014/main" val="255006421"/>
                    </a:ext>
                  </a:extLst>
                </a:gridCol>
                <a:gridCol w="2383471">
                  <a:extLst>
                    <a:ext uri="{9D8B030D-6E8A-4147-A177-3AD203B41FA5}">
                      <a16:colId xmlns:a16="http://schemas.microsoft.com/office/drawing/2014/main" val="1236863684"/>
                    </a:ext>
                  </a:extLst>
                </a:gridCol>
                <a:gridCol w="2407920">
                  <a:extLst>
                    <a:ext uri="{9D8B030D-6E8A-4147-A177-3AD203B41FA5}">
                      <a16:colId xmlns:a16="http://schemas.microsoft.com/office/drawing/2014/main" val="3410550198"/>
                    </a:ext>
                  </a:extLst>
                </a:gridCol>
                <a:gridCol w="2325040">
                  <a:extLst>
                    <a:ext uri="{9D8B030D-6E8A-4147-A177-3AD203B41FA5}">
                      <a16:colId xmlns:a16="http://schemas.microsoft.com/office/drawing/2014/main" val="2777342199"/>
                    </a:ext>
                  </a:extLst>
                </a:gridCol>
                <a:gridCol w="2170760">
                  <a:extLst>
                    <a:ext uri="{9D8B030D-6E8A-4147-A177-3AD203B41FA5}">
                      <a16:colId xmlns:a16="http://schemas.microsoft.com/office/drawing/2014/main" val="1277228231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7P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Indikator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Item </a:t>
                      </a:r>
                      <a:r>
                        <a:rPr lang="en-ID" sz="1800" dirty="0" err="1">
                          <a:effectLst/>
                        </a:rPr>
                        <a:t>Pertanyaan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093649"/>
                  </a:ext>
                </a:extLst>
              </a:tr>
              <a:tr h="815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 dirty="0">
                          <a:effectLst/>
                        </a:rPr>
                        <a:t>Price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Penetapan Harga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 dirty="0" err="1">
                          <a:effectLst/>
                        </a:rPr>
                        <a:t>Harga</a:t>
                      </a:r>
                      <a:r>
                        <a:rPr lang="en-ID" sz="2000" dirty="0">
                          <a:effectLst/>
                        </a:rPr>
                        <a:t> </a:t>
                      </a:r>
                      <a:r>
                        <a:rPr lang="en-ID" sz="2000" dirty="0" err="1">
                          <a:effectLst/>
                        </a:rPr>
                        <a:t>terjangkau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 dirty="0">
                          <a:effectLst/>
                        </a:rPr>
                        <a:t>Harga terjangkau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 dirty="0">
                          <a:effectLst/>
                        </a:rPr>
                        <a:t>Harga terjangkau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755120"/>
                  </a:ext>
                </a:extLst>
              </a:tr>
              <a:tr h="395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Diskon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Banyak promo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Banyak promo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Banyak promo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738387"/>
                  </a:ext>
                </a:extLst>
              </a:tr>
              <a:tr h="815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Periode pembayaran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Tunai dan atau kredit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Tunai dan atau kredit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Tunai dan atau kredit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314138"/>
                  </a:ext>
                </a:extLst>
              </a:tr>
              <a:tr h="815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Tukar Tambah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Memungkinkan retur pembelian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Memungkinkan retur pembelian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Memungkinkan retur pembelian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867975"/>
                  </a:ext>
                </a:extLst>
              </a:tr>
              <a:tr h="395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Promotion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Promosi Penjualan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Jargon menarik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Jargon menarik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Jargon menarik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311143"/>
                  </a:ext>
                </a:extLst>
              </a:tr>
              <a:tr h="815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Periklanan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Iklan beragam di berbagai media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Iklan beragam di berbagai media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Iklan beragam di berbagai media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0734"/>
                  </a:ext>
                </a:extLst>
              </a:tr>
              <a:tr h="815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Penjualan langsung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Expo, pameran, festival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Expo, pameran, festival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Expo, pameran, festival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03871"/>
                  </a:ext>
                </a:extLst>
              </a:tr>
              <a:tr h="815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Public Relations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2000">
                          <a:effectLst/>
                        </a:rPr>
                        <a:t>Menggunakan endorser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>
                          <a:effectLst/>
                        </a:rPr>
                        <a:t>Menggunakan endorser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000" dirty="0">
                          <a:effectLst/>
                        </a:rPr>
                        <a:t>Menggunakan endorser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889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95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D4642FA-F09E-43BB-A0FA-0A49552AA4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2919" y="266350"/>
          <a:ext cx="11186161" cy="564876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051561">
                  <a:extLst>
                    <a:ext uri="{9D8B030D-6E8A-4147-A177-3AD203B41FA5}">
                      <a16:colId xmlns:a16="http://schemas.microsoft.com/office/drawing/2014/main" val="1244433158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82437321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154375744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390502399"/>
                    </a:ext>
                  </a:extLst>
                </a:gridCol>
                <a:gridCol w="2956560">
                  <a:extLst>
                    <a:ext uri="{9D8B030D-6E8A-4147-A177-3AD203B41FA5}">
                      <a16:colId xmlns:a16="http://schemas.microsoft.com/office/drawing/2014/main" val="2207078439"/>
                    </a:ext>
                  </a:extLst>
                </a:gridCol>
              </a:tblGrid>
              <a:tr h="330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7P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Indikator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Item </a:t>
                      </a:r>
                      <a:r>
                        <a:rPr lang="en-ID" sz="1800" dirty="0" err="1">
                          <a:effectLst/>
                        </a:rPr>
                        <a:t>Pertanyaan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664441"/>
                  </a:ext>
                </a:extLst>
              </a:tr>
              <a:tr h="330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Place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Saluran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Kenyamanan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tempat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Kenyamanan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tempat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Kenyamana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tempat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750893"/>
                  </a:ext>
                </a:extLst>
              </a:tr>
              <a:tr h="6709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Jangkauan</a:t>
                      </a:r>
                      <a:r>
                        <a:rPr lang="en-ID" sz="1800" dirty="0">
                          <a:effectLst/>
                        </a:rPr>
                        <a:t> pasar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Jangkauan</a:t>
                      </a:r>
                      <a:r>
                        <a:rPr lang="en-ID" sz="1800" dirty="0">
                          <a:effectLst/>
                        </a:rPr>
                        <a:t> pasar </a:t>
                      </a:r>
                      <a:r>
                        <a:rPr lang="en-ID" sz="1800" dirty="0" err="1">
                          <a:effectLst/>
                        </a:rPr>
                        <a:t>lokal</a:t>
                      </a:r>
                      <a:r>
                        <a:rPr lang="en-ID" sz="1800" dirty="0">
                          <a:effectLst/>
                        </a:rPr>
                        <a:t>/</a:t>
                      </a:r>
                      <a:r>
                        <a:rPr lang="en-ID" sz="1800" dirty="0" err="1">
                          <a:effectLst/>
                        </a:rPr>
                        <a:t>kota</a:t>
                      </a:r>
                      <a:r>
                        <a:rPr lang="en-ID" sz="1800" dirty="0">
                          <a:effectLst/>
                        </a:rPr>
                        <a:t>, </a:t>
                      </a:r>
                      <a:r>
                        <a:rPr lang="en-ID" sz="1800" dirty="0" err="1">
                          <a:effectLst/>
                        </a:rPr>
                        <a:t>nasional</a:t>
                      </a:r>
                      <a:r>
                        <a:rPr lang="en-ID" sz="1800" dirty="0">
                          <a:effectLst/>
                        </a:rPr>
                        <a:t>, </a:t>
                      </a:r>
                      <a:r>
                        <a:rPr lang="en-ID" sz="1800" dirty="0" err="1">
                          <a:effectLst/>
                        </a:rPr>
                        <a:t>internasional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Jangkauan pasar lokal/kota, nasional, internasional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Jangkauan pasar lokal/kota, nasional, internasional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834277"/>
                  </a:ext>
                </a:extLst>
              </a:tr>
              <a:tr h="330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Lokasi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Lokasi mudah dijangkau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Lokasi mudah dijangkau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Lokasi mudah dijangkau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182839"/>
                  </a:ext>
                </a:extLst>
              </a:tr>
              <a:tr h="330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Penggudangan/Penyimpanan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Penyimpanan produk tertata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Penyimpanan produk tertata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Penyimpanan produk tertata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190313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Assortment/Campuran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Keunikan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tempat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Keunikan tempat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Keunikan tempat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89801"/>
                  </a:ext>
                </a:extLst>
              </a:tr>
              <a:tr h="330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Physical Evidence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Fasilitas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Fasilitas usaha menunjang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Fasilitas usaha menunjang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Fasilitas usaha menunjang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127186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Artefak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Desain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Desain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Desain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830054"/>
                  </a:ext>
                </a:extLst>
              </a:tr>
              <a:tr h="330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Peralatan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Peralatan menunjang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Peralatan menunjang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Peralatan menunjang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715320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Furniture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856822"/>
                  </a:ext>
                </a:extLst>
              </a:tr>
              <a:tr h="6709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People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Rekrutmen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Berdasarkan pendidikan, keahlian, campuran.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Berdasarkan pendidikan, keahlian, campuran.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Berdasarkan pendidikan, keahlian, campuran.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705977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Pelatihan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Pelatihan usaha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Pelatihan </a:t>
                      </a:r>
                      <a:r>
                        <a:rPr lang="en-ID" sz="1800">
                          <a:effectLst/>
                        </a:rPr>
                        <a:t>usaha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Pelatihan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usaha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082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AAC353-4FAE-4DEE-B408-1C5B746D5D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2005" y="578352"/>
          <a:ext cx="10587990" cy="570129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626497">
                  <a:extLst>
                    <a:ext uri="{9D8B030D-6E8A-4147-A177-3AD203B41FA5}">
                      <a16:colId xmlns:a16="http://schemas.microsoft.com/office/drawing/2014/main" val="3011693532"/>
                    </a:ext>
                  </a:extLst>
                </a:gridCol>
                <a:gridCol w="1561440">
                  <a:extLst>
                    <a:ext uri="{9D8B030D-6E8A-4147-A177-3AD203B41FA5}">
                      <a16:colId xmlns:a16="http://schemas.microsoft.com/office/drawing/2014/main" val="4005905949"/>
                    </a:ext>
                  </a:extLst>
                </a:gridCol>
                <a:gridCol w="2395618">
                  <a:extLst>
                    <a:ext uri="{9D8B030D-6E8A-4147-A177-3AD203B41FA5}">
                      <a16:colId xmlns:a16="http://schemas.microsoft.com/office/drawing/2014/main" val="3368722243"/>
                    </a:ext>
                  </a:extLst>
                </a:gridCol>
                <a:gridCol w="2710851">
                  <a:extLst>
                    <a:ext uri="{9D8B030D-6E8A-4147-A177-3AD203B41FA5}">
                      <a16:colId xmlns:a16="http://schemas.microsoft.com/office/drawing/2014/main" val="3685991052"/>
                    </a:ext>
                  </a:extLst>
                </a:gridCol>
                <a:gridCol w="2293584">
                  <a:extLst>
                    <a:ext uri="{9D8B030D-6E8A-4147-A177-3AD203B41FA5}">
                      <a16:colId xmlns:a16="http://schemas.microsoft.com/office/drawing/2014/main" val="2490533785"/>
                    </a:ext>
                  </a:extLst>
                </a:gridCol>
              </a:tblGrid>
              <a:tr h="43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7P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Indikator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Item </a:t>
                      </a:r>
                      <a:r>
                        <a:rPr lang="en-ID" sz="1800" dirty="0" err="1">
                          <a:effectLst/>
                        </a:rPr>
                        <a:t>Pertanyaan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34295"/>
                  </a:ext>
                </a:extLst>
              </a:tr>
              <a:tr h="660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Seragam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Seragam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karyawan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Seragam karyawan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Seragam karyawan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123569"/>
                  </a:ext>
                </a:extLst>
              </a:tr>
              <a:tr h="1009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Komplain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Komplain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ditangani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secara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cepat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Komplain ditangani secara cepat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Komplain ditangani secara cepat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10340"/>
                  </a:ext>
                </a:extLst>
              </a:tr>
              <a:tr h="61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Interaksi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Interaksi dua arah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Interaksi dua arah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Interaksi dua arah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064135"/>
                  </a:ext>
                </a:extLst>
              </a:tr>
              <a:tr h="1009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Process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Delivery service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>
                          <a:effectLst/>
                        </a:rPr>
                        <a:t>Delivery service </a:t>
                      </a:r>
                      <a:r>
                        <a:rPr lang="en-ID" sz="1800" dirty="0" err="1">
                          <a:effectLst/>
                        </a:rPr>
                        <a:t>sesuai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jangkauan</a:t>
                      </a:r>
                      <a:r>
                        <a:rPr lang="en-ID" sz="1800" dirty="0">
                          <a:effectLst/>
                        </a:rPr>
                        <a:t> pasar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Delivery service sesuai jangkauan pasar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Delivery service sesuai jangkauan pasar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010540"/>
                  </a:ext>
                </a:extLst>
              </a:tr>
              <a:tr h="643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>
                          <a:effectLst/>
                        </a:rPr>
                        <a:t>Prosedur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Sesuai</a:t>
                      </a:r>
                      <a:r>
                        <a:rPr lang="en-ID" sz="1800" dirty="0">
                          <a:effectLst/>
                        </a:rPr>
                        <a:t> SOP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>
                          <a:effectLst/>
                        </a:rPr>
                        <a:t>Sesuai SOP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Sesuai SOP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74515"/>
                  </a:ext>
                </a:extLst>
              </a:tr>
              <a:tr h="13279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Mekanisme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D" sz="1800" dirty="0" err="1">
                          <a:effectLst/>
                        </a:rPr>
                        <a:t>Mekanisme</a:t>
                      </a:r>
                      <a:r>
                        <a:rPr lang="en-ID" sz="1800" dirty="0">
                          <a:effectLst/>
                        </a:rPr>
                        <a:t> manual dan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elektronik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Mekanisme manual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zh-CN" sz="1800" dirty="0">
                          <a:effectLst/>
                        </a:rPr>
                        <a:t>elektronik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1800" dirty="0">
                          <a:effectLst/>
                        </a:rPr>
                        <a:t>Mekanisme manual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zh-CN" sz="1800" dirty="0">
                          <a:effectLst/>
                        </a:rPr>
                        <a:t>elektronik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8645" marR="48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20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103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AD51C-334D-465D-A31D-2D472BEDF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3200" dirty="0" err="1">
                <a:highlight>
                  <a:srgbClr val="00FF00"/>
                </a:highlight>
              </a:rPr>
              <a:t>Variabel</a:t>
            </a:r>
            <a:r>
              <a:rPr lang="en-US" sz="3200" dirty="0">
                <a:highlight>
                  <a:srgbClr val="00FF00"/>
                </a:highlight>
              </a:rPr>
              <a:t> yang </a:t>
            </a:r>
            <a:r>
              <a:rPr lang="en-US" sz="3200" dirty="0" err="1">
                <a:highlight>
                  <a:srgbClr val="00FF00"/>
                </a:highlight>
              </a:rPr>
              <a:t>tidak</a:t>
            </a:r>
            <a:r>
              <a:rPr lang="en-US" sz="3200" dirty="0">
                <a:highlight>
                  <a:srgbClr val="00FF00"/>
                </a:highlight>
              </a:rPr>
              <a:t> </a:t>
            </a:r>
            <a:r>
              <a:rPr lang="en-US" sz="3200" dirty="0" err="1">
                <a:highlight>
                  <a:srgbClr val="00FF00"/>
                </a:highlight>
              </a:rPr>
              <a:t>dapat</a:t>
            </a:r>
            <a:r>
              <a:rPr lang="en-US" sz="3200" dirty="0">
                <a:highlight>
                  <a:srgbClr val="00FF00"/>
                </a:highlight>
              </a:rPr>
              <a:t> </a:t>
            </a:r>
            <a:r>
              <a:rPr lang="en-US" sz="3200" dirty="0" err="1">
                <a:highlight>
                  <a:srgbClr val="00FF00"/>
                </a:highlight>
              </a:rPr>
              <a:t>dikontrol</a:t>
            </a:r>
            <a:r>
              <a:rPr lang="en-US" sz="3200" dirty="0">
                <a:highlight>
                  <a:srgbClr val="00FF00"/>
                </a:highlight>
              </a:rPr>
              <a:t> </a:t>
            </a:r>
            <a:r>
              <a:rPr lang="en-US" sz="3200" dirty="0" err="1">
                <a:highlight>
                  <a:srgbClr val="00FF00"/>
                </a:highlight>
              </a:rPr>
              <a:t>pengusaha</a:t>
            </a:r>
            <a:endParaRPr lang="en-ID" sz="3200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09DFC-7947-4203-9D2A-02C6959BB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847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,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dan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highlight>
                  <a:srgbClr val="00FF00"/>
                </a:highlight>
              </a:rPr>
              <a:t>Pengembangan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produk</a:t>
            </a:r>
            <a:endParaRPr lang="en-US" dirty="0">
              <a:highlight>
                <a:srgbClr val="00FF00"/>
              </a:highlight>
            </a:endParaRPr>
          </a:p>
          <a:p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pasar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  <a:p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juga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:</a:t>
            </a:r>
          </a:p>
          <a:p>
            <a:pPr marL="533400" indent="-350838">
              <a:buFont typeface="Courier New" panose="02070309020205020404" pitchFamily="49" charset="0"/>
              <a:buChar char="o"/>
            </a:pP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  <a:p>
            <a:pPr marL="533400" indent="-350838">
              <a:buFont typeface="Courier New" panose="02070309020205020404" pitchFamily="49" charset="0"/>
              <a:buChar char="o"/>
            </a:pP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endParaRPr lang="en-US" dirty="0"/>
          </a:p>
          <a:p>
            <a:pPr marL="533400" indent="-350838">
              <a:buFont typeface="Courier New" panose="02070309020205020404" pitchFamily="49" charset="0"/>
              <a:buChar char="o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pPr marL="533400" indent="-350838">
              <a:buFont typeface="Courier New" panose="02070309020205020404" pitchFamily="49" charset="0"/>
              <a:buChar char="o"/>
            </a:pPr>
            <a:r>
              <a:rPr lang="en-US" dirty="0" err="1"/>
              <a:t>Mendayagnakan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marL="533400" indent="-350838">
              <a:buFont typeface="Courier New" panose="02070309020205020404" pitchFamily="49" charset="0"/>
              <a:buChar char="o"/>
            </a:pP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kebosanan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34091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E20C9-B0B3-4C1C-AB7A-252ABB1B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4840"/>
            <a:ext cx="10515600" cy="5552123"/>
          </a:xfrm>
        </p:spPr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tingkatan</a:t>
            </a:r>
            <a:r>
              <a:rPr lang="en-US" dirty="0"/>
              <a:t>: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introduksi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kematangan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ditinggalkan</a:t>
            </a:r>
            <a:r>
              <a:rPr lang="en-US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0861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16BA3-3D3B-401E-854A-3F64E9423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Premis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pemasaram</a:t>
            </a:r>
            <a:r>
              <a:rPr lang="en-US" dirty="0"/>
              <a:t>:</a:t>
            </a:r>
          </a:p>
          <a:p>
            <a:pPr marL="514350" indent="-514350">
              <a:buAutoNum type="alphaLcPeriod"/>
            </a:pP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needs dan wants 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marL="514350" indent="-514350">
              <a:buAutoNum type="alphaLcPeriod"/>
            </a:pP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needs dan wants </a:t>
            </a:r>
            <a:r>
              <a:rPr lang="en-US" dirty="0" err="1"/>
              <a:t>nya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dan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segmentasi</a:t>
            </a:r>
            <a:r>
              <a:rPr lang="en-US" dirty="0"/>
              <a:t> dan </a:t>
            </a:r>
            <a:r>
              <a:rPr lang="en-US" dirty="0" err="1"/>
              <a:t>memilih</a:t>
            </a:r>
            <a:r>
              <a:rPr lang="en-US" dirty="0"/>
              <a:t> pasar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program </a:t>
            </a:r>
            <a:r>
              <a:rPr lang="en-US" dirty="0" err="1"/>
              <a:t>pemasaran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needs dan wants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semboyan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, missal “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dambaan</a:t>
            </a:r>
            <a:r>
              <a:rPr lang="en-US" dirty="0"/>
              <a:t> kami”, “kami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”.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2774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1F00E-EB07-468F-BBFA-A4904E0D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r>
              <a:rPr lang="en-US" sz="2800" b="1" dirty="0" err="1">
                <a:highlight>
                  <a:srgbClr val="00FFFF"/>
                </a:highlight>
              </a:rPr>
              <a:t>Konsep</a:t>
            </a:r>
            <a:r>
              <a:rPr lang="en-US" sz="2800" b="1" dirty="0">
                <a:highlight>
                  <a:srgbClr val="00FFFF"/>
                </a:highlight>
              </a:rPr>
              <a:t> </a:t>
            </a:r>
            <a:r>
              <a:rPr lang="en-US" sz="2800" b="1" dirty="0" err="1">
                <a:highlight>
                  <a:srgbClr val="00FFFF"/>
                </a:highlight>
              </a:rPr>
              <a:t>pemasaran</a:t>
            </a:r>
            <a:r>
              <a:rPr lang="en-US" sz="2800" b="1" dirty="0">
                <a:highlight>
                  <a:srgbClr val="00FFFF"/>
                </a:highlight>
              </a:rPr>
              <a:t> </a:t>
            </a:r>
            <a:r>
              <a:rPr lang="en-US" sz="2800" b="1" dirty="0" err="1">
                <a:highlight>
                  <a:srgbClr val="00FFFF"/>
                </a:highlight>
              </a:rPr>
              <a:t>berwawasan</a:t>
            </a:r>
            <a:r>
              <a:rPr lang="en-US" sz="2800" b="1" dirty="0">
                <a:highlight>
                  <a:srgbClr val="00FFFF"/>
                </a:highlight>
              </a:rPr>
              <a:t> social (Societal Concept)</a:t>
            </a:r>
            <a:endParaRPr lang="en-ID" sz="2800" b="1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7268A-F1C7-4A2C-9DA7-5BDBBAFF8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018723"/>
          </a:xfrm>
        </p:spPr>
        <p:txBody>
          <a:bodyPr/>
          <a:lstStyle/>
          <a:p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/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kegiatannya</a:t>
            </a:r>
            <a:r>
              <a:rPr lang="en-US" dirty="0"/>
              <a:t> pada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, dan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selera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seakan-akan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selera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di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dilain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kelestarian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r>
              <a:rPr lang="en-US" dirty="0" err="1"/>
              <a:t>Konsep</a:t>
            </a:r>
            <a:r>
              <a:rPr lang="en-US" dirty="0"/>
              <a:t> marketing yang </a:t>
            </a:r>
            <a:r>
              <a:rPr lang="en-US" dirty="0" err="1"/>
              <a:t>berwawasan</a:t>
            </a:r>
            <a:r>
              <a:rPr lang="en-US" dirty="0"/>
              <a:t> social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dan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dan </a:t>
            </a:r>
            <a:r>
              <a:rPr lang="en-US" dirty="0" err="1"/>
              <a:t>efektif</a:t>
            </a:r>
            <a:r>
              <a:rPr lang="en-US" dirty="0"/>
              <a:t> dan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 </a:t>
            </a:r>
            <a:r>
              <a:rPr lang="en-US" dirty="0" err="1"/>
              <a:t>lebh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803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9D4F-9D18-4AF3-A43A-810C0920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/>
          </a:bodyPr>
          <a:lstStyle/>
          <a:p>
            <a:r>
              <a:rPr lang="en-US" sz="2800" b="1" dirty="0" err="1">
                <a:highlight>
                  <a:srgbClr val="FFFF00"/>
                </a:highlight>
              </a:rPr>
              <a:t>Mengutamakan</a:t>
            </a:r>
            <a:r>
              <a:rPr lang="en-US" sz="2800" b="1" dirty="0">
                <a:highlight>
                  <a:srgbClr val="FFFF00"/>
                </a:highlight>
              </a:rPr>
              <a:t> </a:t>
            </a:r>
            <a:r>
              <a:rPr lang="en-US" sz="2800" b="1" dirty="0" err="1">
                <a:highlight>
                  <a:srgbClr val="FFFF00"/>
                </a:highlight>
              </a:rPr>
              <a:t>pelanggan</a:t>
            </a:r>
            <a:endParaRPr lang="en-ID" sz="2800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DDDFD-D403-4FF8-8852-E45C0B7DD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4942523"/>
          </a:xfrm>
        </p:spPr>
        <p:txBody>
          <a:bodyPr/>
          <a:lstStyle/>
          <a:p>
            <a:r>
              <a:rPr lang="en-US" dirty="0"/>
              <a:t>Dunia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  <a:p>
            <a:r>
              <a:rPr lang="en-US" dirty="0" err="1"/>
              <a:t>Disaat</a:t>
            </a:r>
            <a:r>
              <a:rPr lang="en-US" dirty="0"/>
              <a:t> “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raja”, </a:t>
            </a:r>
            <a:r>
              <a:rPr lang="en-US" dirty="0" err="1"/>
              <a:t>situasi</a:t>
            </a:r>
            <a:r>
              <a:rPr lang="en-US" dirty="0"/>
              <a:t> buyer market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berjuang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dan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langganan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langganan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langganan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</a:p>
          <a:p>
            <a:r>
              <a:rPr lang="en-US" dirty="0"/>
              <a:t>Nilai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TCV </a:t>
            </a:r>
            <a:r>
              <a:rPr lang="en-US" dirty="0" err="1"/>
              <a:t>dikurangi</a:t>
            </a:r>
            <a:r>
              <a:rPr lang="en-US" dirty="0"/>
              <a:t> TCC</a:t>
            </a:r>
          </a:p>
          <a:p>
            <a:r>
              <a:rPr lang="en-US" dirty="0"/>
              <a:t>TCV (total </a:t>
            </a:r>
            <a:r>
              <a:rPr lang="en-US" dirty="0" err="1"/>
              <a:t>custumer</a:t>
            </a:r>
            <a:r>
              <a:rPr lang="en-US" dirty="0"/>
              <a:t> value)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oleh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dibelinya</a:t>
            </a:r>
            <a:endParaRPr lang="en-US" dirty="0"/>
          </a:p>
          <a:p>
            <a:r>
              <a:rPr lang="en-US" dirty="0"/>
              <a:t>TCC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/</a:t>
            </a:r>
            <a:r>
              <a:rPr lang="en-US" dirty="0" err="1"/>
              <a:t>jasa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0069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91D4-3072-4E9E-91A7-ADF979337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total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dengantotal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pe;anggan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b="1" dirty="0"/>
              <a:t>KEPUASAN.</a:t>
            </a:r>
          </a:p>
          <a:p>
            <a:r>
              <a:rPr lang="en-US" dirty="0" err="1"/>
              <a:t>Kepuasan</a:t>
            </a:r>
            <a:r>
              <a:rPr lang="en-US" dirty="0"/>
              <a:t>/</a:t>
            </a:r>
            <a:r>
              <a:rPr lang="en-US" i="1" dirty="0"/>
              <a:t>satisfaction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rasa </a:t>
            </a:r>
            <a:r>
              <a:rPr lang="en-US" dirty="0" err="1"/>
              <a:t>senang</a:t>
            </a:r>
            <a:r>
              <a:rPr lang="en-US" dirty="0"/>
              <a:t>, </a:t>
            </a:r>
            <a:r>
              <a:rPr lang="en-US" dirty="0" err="1"/>
              <a:t>lega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kecewa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kesannya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harapkan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i="1" dirty="0"/>
              <a:t>integrated marketing </a:t>
            </a:r>
            <a:r>
              <a:rPr lang="en-US" dirty="0"/>
              <a:t>(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)</a:t>
            </a:r>
          </a:p>
          <a:p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terpaduberati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keterpaduan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parakaryawan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Bersama-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pada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pemasaran</a:t>
            </a:r>
            <a:r>
              <a:rPr lang="en-US" dirty="0"/>
              <a:t> internal dan </a:t>
            </a:r>
            <a:r>
              <a:rPr lang="en-US" dirty="0" err="1"/>
              <a:t>interaktif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6961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F45DD-D12C-4007-9A66-F8A195A9A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, 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mendistribusikannya</a:t>
            </a:r>
            <a:r>
              <a:rPr lang="en-US" dirty="0"/>
              <a:t> dan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  <a:p>
            <a:r>
              <a:rPr lang="en-US" dirty="0" err="1"/>
              <a:t>Pemasaran</a:t>
            </a:r>
            <a:r>
              <a:rPr lang="en-US" dirty="0"/>
              <a:t> internal,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dan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endParaRPr lang="en-US" dirty="0"/>
          </a:p>
          <a:p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langganan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“</a:t>
            </a:r>
            <a:r>
              <a:rPr lang="en-US" i="1" dirty="0"/>
              <a:t>high touch</a:t>
            </a:r>
            <a:r>
              <a:rPr lang="en-US" dirty="0"/>
              <a:t>”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baiknya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i="1" dirty="0"/>
              <a:t>high tech</a:t>
            </a:r>
            <a:r>
              <a:rPr lang="en-US" dirty="0"/>
              <a:t>”</a:t>
            </a:r>
          </a:p>
          <a:p>
            <a:r>
              <a:rPr lang="en-US" i="1" dirty="0"/>
              <a:t>High tech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tehnologi</a:t>
            </a:r>
            <a:r>
              <a:rPr lang="en-US" dirty="0"/>
              <a:t> </a:t>
            </a:r>
            <a:r>
              <a:rPr lang="en-US" dirty="0" err="1"/>
              <a:t>canggih</a:t>
            </a:r>
            <a:r>
              <a:rPr lang="en-US" dirty="0"/>
              <a:t> </a:t>
            </a:r>
          </a:p>
          <a:p>
            <a:r>
              <a:rPr lang="en-US" i="1" dirty="0"/>
              <a:t>High touch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sentuhan-sentuhan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oleh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341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31F39-88F5-47A7-B386-C1751E0F5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760"/>
            <a:ext cx="10515600" cy="5430203"/>
          </a:xfrm>
        </p:spPr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:</a:t>
            </a:r>
          </a:p>
          <a:p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0B9DDD-4864-4499-87E0-405313EA9E26}"/>
              </a:ext>
            </a:extLst>
          </p:cNvPr>
          <p:cNvSpPr/>
          <p:nvPr/>
        </p:nvSpPr>
        <p:spPr>
          <a:xfrm>
            <a:off x="4404360" y="1417320"/>
            <a:ext cx="2667000" cy="579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Perusahaan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EAF965-ED75-4708-B203-F2D50D24E66F}"/>
              </a:ext>
            </a:extLst>
          </p:cNvPr>
          <p:cNvSpPr/>
          <p:nvPr/>
        </p:nvSpPr>
        <p:spPr>
          <a:xfrm>
            <a:off x="2217420" y="3033951"/>
            <a:ext cx="1691640" cy="790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Pemasaran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Internal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793CF6-509F-42C7-96B2-01E38EA9B28B}"/>
              </a:ext>
            </a:extLst>
          </p:cNvPr>
          <p:cNvSpPr/>
          <p:nvPr/>
        </p:nvSpPr>
        <p:spPr>
          <a:xfrm>
            <a:off x="7936230" y="3088481"/>
            <a:ext cx="1691640" cy="790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Pemasaran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eksternal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4A0EC5-353D-40E0-9A4E-1B557012F08F}"/>
              </a:ext>
            </a:extLst>
          </p:cNvPr>
          <p:cNvSpPr/>
          <p:nvPr/>
        </p:nvSpPr>
        <p:spPr>
          <a:xfrm>
            <a:off x="7513320" y="4970621"/>
            <a:ext cx="2057400" cy="487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Konsumen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1AA11A-EB71-4210-BA43-6401E92A068B}"/>
              </a:ext>
            </a:extLst>
          </p:cNvPr>
          <p:cNvSpPr/>
          <p:nvPr/>
        </p:nvSpPr>
        <p:spPr>
          <a:xfrm>
            <a:off x="5013960" y="4970620"/>
            <a:ext cx="2057400" cy="835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Pemasaran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interaktif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930A54-EB9B-4F4D-BFEF-D69BDC58DC99}"/>
              </a:ext>
            </a:extLst>
          </p:cNvPr>
          <p:cNvSpPr/>
          <p:nvPr/>
        </p:nvSpPr>
        <p:spPr>
          <a:xfrm>
            <a:off x="1927860" y="4970621"/>
            <a:ext cx="2057400" cy="487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Karyawan</a:t>
            </a:r>
            <a:endParaRPr lang="en-ID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C001EC-4692-403C-905C-9405ABCC2903}"/>
              </a:ext>
            </a:extLst>
          </p:cNvPr>
          <p:cNvCxnSpPr>
            <a:stCxn id="4" idx="2"/>
            <a:endCxn id="9" idx="0"/>
          </p:cNvCxnSpPr>
          <p:nvPr/>
        </p:nvCxnSpPr>
        <p:spPr>
          <a:xfrm flipH="1">
            <a:off x="2956560" y="1996440"/>
            <a:ext cx="2781300" cy="2974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44E7BA-29CA-4688-868D-6C8F6C980F53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5737860" y="1996440"/>
            <a:ext cx="2804160" cy="2974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5B6DCF-E08A-448B-B6E1-FAB80713524A}"/>
              </a:ext>
            </a:extLst>
          </p:cNvPr>
          <p:cNvCxnSpPr>
            <a:stCxn id="9" idx="0"/>
            <a:endCxn id="7" idx="0"/>
          </p:cNvCxnSpPr>
          <p:nvPr/>
        </p:nvCxnSpPr>
        <p:spPr>
          <a:xfrm>
            <a:off x="2956560" y="4970621"/>
            <a:ext cx="55854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ED7EE09-7E06-4771-9160-D770A77C6B0C}"/>
              </a:ext>
            </a:extLst>
          </p:cNvPr>
          <p:cNvCxnSpPr>
            <a:cxnSpLocks/>
          </p:cNvCxnSpPr>
          <p:nvPr/>
        </p:nvCxnSpPr>
        <p:spPr>
          <a:xfrm flipH="1">
            <a:off x="2596515" y="1949532"/>
            <a:ext cx="2625090" cy="2893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B4287F7-EAAE-4CDB-9CB0-21B513D3499A}"/>
              </a:ext>
            </a:extLst>
          </p:cNvPr>
          <p:cNvCxnSpPr>
            <a:cxnSpLocks/>
          </p:cNvCxnSpPr>
          <p:nvPr/>
        </p:nvCxnSpPr>
        <p:spPr>
          <a:xfrm>
            <a:off x="6217920" y="1912620"/>
            <a:ext cx="2834640" cy="3043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94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1CD4-3C5C-48E5-BE33-AD764A8DE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r>
              <a:rPr lang="en-US" sz="2800" b="1" dirty="0" err="1">
                <a:highlight>
                  <a:srgbClr val="00FF00"/>
                </a:highlight>
              </a:rPr>
              <a:t>Tiga</a:t>
            </a:r>
            <a:r>
              <a:rPr lang="en-US" sz="2800" b="1" dirty="0">
                <a:highlight>
                  <a:srgbClr val="00FF00"/>
                </a:highlight>
              </a:rPr>
              <a:t> </a:t>
            </a:r>
            <a:r>
              <a:rPr lang="en-US" sz="2800" b="1" dirty="0" err="1">
                <a:highlight>
                  <a:srgbClr val="00FF00"/>
                </a:highlight>
              </a:rPr>
              <a:t>komponen</a:t>
            </a:r>
            <a:r>
              <a:rPr lang="en-US" sz="2800" b="1" dirty="0">
                <a:highlight>
                  <a:srgbClr val="00FF00"/>
                </a:highlight>
              </a:rPr>
              <a:t> marketing concept</a:t>
            </a:r>
            <a:endParaRPr lang="en-ID" sz="2800" b="1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94C1D-E1E5-4A81-8FF6-809F3A77E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492728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marketing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i="1" dirty="0"/>
              <a:t>customer needs and wants, organizationally  integrated marketing strategy dan goals</a:t>
            </a:r>
          </a:p>
          <a:p>
            <a:r>
              <a:rPr lang="en-US" dirty="0"/>
              <a:t>Inti marketing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dan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selera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  <a:p>
            <a:r>
              <a:rPr lang="en-US" i="1" dirty="0"/>
              <a:t>customer needs and wants;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dan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keinginannya</a:t>
            </a:r>
            <a:r>
              <a:rPr lang="en-US" dirty="0"/>
              <a:t>.</a:t>
            </a:r>
          </a:p>
          <a:p>
            <a:r>
              <a:rPr lang="en-US" i="1" dirty="0">
                <a:solidFill>
                  <a:prstClr val="black"/>
                </a:solidFill>
              </a:rPr>
              <a:t>organizationally  integrated marketing strategy; </a:t>
            </a:r>
            <a:r>
              <a:rPr lang="en-US" dirty="0" err="1">
                <a:solidFill>
                  <a:prstClr val="black"/>
                </a:solidFill>
              </a:rPr>
              <a:t>organisasi</a:t>
            </a:r>
            <a:r>
              <a:rPr lang="en-US" dirty="0">
                <a:solidFill>
                  <a:prstClr val="black"/>
                </a:solidFill>
              </a:rPr>
              <a:t> yang </a:t>
            </a:r>
            <a:r>
              <a:rPr lang="en-US" dirty="0" err="1">
                <a:solidFill>
                  <a:prstClr val="black"/>
                </a:solidFill>
              </a:rPr>
              <a:t>terintegrasi</a:t>
            </a:r>
            <a:r>
              <a:rPr lang="en-US" dirty="0">
                <a:solidFill>
                  <a:prstClr val="black"/>
                </a:solidFill>
              </a:rPr>
              <a:t> , yang </a:t>
            </a:r>
            <a:r>
              <a:rPr lang="en-US" dirty="0" err="1">
                <a:solidFill>
                  <a:prstClr val="black"/>
                </a:solidFill>
              </a:rPr>
              <a:t>utuh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Semua</a:t>
            </a:r>
            <a:r>
              <a:rPr lang="en-US" dirty="0">
                <a:solidFill>
                  <a:prstClr val="black"/>
                </a:solidFill>
              </a:rPr>
              <a:t> orang </a:t>
            </a:r>
            <a:r>
              <a:rPr lang="en-US" dirty="0" err="1">
                <a:solidFill>
                  <a:prstClr val="black"/>
                </a:solidFill>
              </a:rPr>
              <a:t>satu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pandangan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yaitu</a:t>
            </a:r>
            <a:r>
              <a:rPr lang="en-US" dirty="0">
                <a:solidFill>
                  <a:prstClr val="black"/>
                </a:solidFill>
              </a:rPr>
              <a:t> customer focus dan customer oriented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8753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2968</Words>
  <Application>Microsoft Office PowerPoint</Application>
  <PresentationFormat>Widescreen</PresentationFormat>
  <Paragraphs>310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Office Theme</vt:lpstr>
      <vt:lpstr>MARKETING  CONCEPT</vt:lpstr>
      <vt:lpstr>Marketing Concept:</vt:lpstr>
      <vt:lpstr>PowerPoint Presentation</vt:lpstr>
      <vt:lpstr>Konsep pemasaran berwawasan social (Societal Concept)</vt:lpstr>
      <vt:lpstr>Mengutamakan pelanggan</vt:lpstr>
      <vt:lpstr>PowerPoint Presentation</vt:lpstr>
      <vt:lpstr>PowerPoint Presentation</vt:lpstr>
      <vt:lpstr>PowerPoint Presentation</vt:lpstr>
      <vt:lpstr>Tiga komponen marketing concept</vt:lpstr>
      <vt:lpstr>PowerPoint Presentation</vt:lpstr>
      <vt:lpstr>PowerPoint Presentation</vt:lpstr>
      <vt:lpstr>Tiga pertanyaan pokok dalam pemasaran</vt:lpstr>
      <vt:lpstr>PowerPoint Presentation</vt:lpstr>
      <vt:lpstr>PowerPoint Presentation</vt:lpstr>
      <vt:lpstr>PowerPoint Presentation</vt:lpstr>
      <vt:lpstr>STRATEGI PEMASARAN</vt:lpstr>
      <vt:lpstr>PowerPoint Presentation</vt:lpstr>
      <vt:lpstr>PowerPoint Presentation</vt:lpstr>
      <vt:lpstr>PowerPoint Presentation</vt:lpstr>
      <vt:lpstr>PowerPoint Presentation</vt:lpstr>
      <vt:lpstr>BAURAN PEMASARAN /MARKETING MIX 7 P</vt:lpstr>
      <vt:lpstr>PowerPoint Presentation</vt:lpstr>
      <vt:lpstr>PowerPoint Presentation</vt:lpstr>
      <vt:lpstr>PowerPoint Presentation</vt:lpstr>
      <vt:lpstr>Variabel yang tidak dapat dikontrol pengusaha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CONCEPT</dc:title>
  <dc:creator>User</dc:creator>
  <cp:lastModifiedBy>User</cp:lastModifiedBy>
  <cp:revision>27</cp:revision>
  <dcterms:created xsi:type="dcterms:W3CDTF">2021-04-25T23:43:45Z</dcterms:created>
  <dcterms:modified xsi:type="dcterms:W3CDTF">2021-04-26T03:15:09Z</dcterms:modified>
</cp:coreProperties>
</file>