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529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111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719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90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039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78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993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34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574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677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24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740A-D031-44EB-AE8E-CA776F04175C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BB5D-5FA1-4E80-9F2B-3B3716F830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753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C150-0924-443A-8D26-0A5B3A8F4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PANDANGAN TENTANG MANUSIA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F8932-CED8-47C0-A114-E240E30EB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Ilmu Pendidikan dan Pendidikan Inklusi</a:t>
            </a:r>
          </a:p>
        </p:txBody>
      </p:sp>
    </p:spTree>
    <p:extLst>
      <p:ext uri="{BB962C8B-B14F-4D97-AF65-F5344CB8AC3E}">
        <p14:creationId xmlns:p14="http://schemas.microsoft.com/office/powerpoint/2010/main" val="42539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33B6-CCE9-4D11-8B72-E048FDA1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ANTROPOLOGI BIOLOGIS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2198CE-B3F9-4297-A932-6046981F4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2533"/>
              </p:ext>
            </p:extLst>
          </p:nvPr>
        </p:nvGraphicFramePr>
        <p:xfrm>
          <a:off x="1038386" y="1580827"/>
          <a:ext cx="10315414" cy="457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2799">
                  <a:extLst>
                    <a:ext uri="{9D8B030D-6E8A-4147-A177-3AD203B41FA5}">
                      <a16:colId xmlns:a16="http://schemas.microsoft.com/office/drawing/2014/main" val="1688239482"/>
                    </a:ext>
                  </a:extLst>
                </a:gridCol>
                <a:gridCol w="6752615">
                  <a:extLst>
                    <a:ext uri="{9D8B030D-6E8A-4147-A177-3AD203B41FA5}">
                      <a16:colId xmlns:a16="http://schemas.microsoft.com/office/drawing/2014/main" val="3273903891"/>
                    </a:ext>
                  </a:extLst>
                </a:gridCol>
              </a:tblGrid>
              <a:tr h="906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Siapa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Organisme biologis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645134"/>
                  </a:ext>
                </a:extLst>
              </a:tr>
              <a:tr h="906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Karakteristik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Homo sapiens (bentuk paling sempurna dari makhluk lain)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5316670"/>
                  </a:ext>
                </a:extLst>
              </a:tr>
              <a:tr h="1853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Ciri khusus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Berjalan tegak, berotak, mampu hidup di semua lingkungan, masa kehamilan panjang, perutumbuhan lambat. 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665692"/>
                  </a:ext>
                </a:extLst>
              </a:tr>
              <a:tr h="906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Implikasi pendidikan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Mungkin, bahkan harus, beragam bentuk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86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2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56AD-9AEA-442A-B380-AC8336E7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ANTROPOLOGI BUDAYA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70E0AD-9AC3-459D-8858-DB4224ACD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92872"/>
              </p:ext>
            </p:extLst>
          </p:nvPr>
        </p:nvGraphicFramePr>
        <p:xfrm>
          <a:off x="991892" y="1690688"/>
          <a:ext cx="10361908" cy="432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8857">
                  <a:extLst>
                    <a:ext uri="{9D8B030D-6E8A-4147-A177-3AD203B41FA5}">
                      <a16:colId xmlns:a16="http://schemas.microsoft.com/office/drawing/2014/main" val="1675392872"/>
                    </a:ext>
                  </a:extLst>
                </a:gridCol>
                <a:gridCol w="6783051">
                  <a:extLst>
                    <a:ext uri="{9D8B030D-6E8A-4147-A177-3AD203B41FA5}">
                      <a16:colId xmlns:a16="http://schemas.microsoft.com/office/drawing/2014/main" val="4224051554"/>
                    </a:ext>
                  </a:extLst>
                </a:gridCol>
              </a:tblGrid>
              <a:tr h="85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Siapa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Otganisme sosial budaya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986830"/>
                  </a:ext>
                </a:extLst>
              </a:tr>
              <a:tr h="85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Karakteristik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Perilaku kultural, material, budaya 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182835"/>
                  </a:ext>
                </a:extLst>
              </a:tr>
              <a:tr h="85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Ciri khusus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Kultur dipelajari, turun-tumurun.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613803"/>
                  </a:ext>
                </a:extLst>
              </a:tr>
              <a:tr h="175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Implikasi pendidikan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Mungkin, beragam bentuk, enkulturisasi (pemindahan budaya dari generasi ke generasi)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23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16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9EE4-91DE-4BB8-8EDC-268DD257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PSIKOLOGI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E20033-03D5-4D87-92F7-DEA871493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21361"/>
              </p:ext>
            </p:extLst>
          </p:nvPr>
        </p:nvGraphicFramePr>
        <p:xfrm>
          <a:off x="838201" y="1690687"/>
          <a:ext cx="10382572" cy="427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5995">
                  <a:extLst>
                    <a:ext uri="{9D8B030D-6E8A-4147-A177-3AD203B41FA5}">
                      <a16:colId xmlns:a16="http://schemas.microsoft.com/office/drawing/2014/main" val="3090495196"/>
                    </a:ext>
                  </a:extLst>
                </a:gridCol>
                <a:gridCol w="6796577">
                  <a:extLst>
                    <a:ext uri="{9D8B030D-6E8A-4147-A177-3AD203B41FA5}">
                      <a16:colId xmlns:a16="http://schemas.microsoft.com/office/drawing/2014/main" val="3927572320"/>
                    </a:ext>
                  </a:extLst>
                </a:gridCol>
              </a:tblGrid>
              <a:tr h="1069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Siapa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Individu yang belajar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755999"/>
                  </a:ext>
                </a:extLst>
              </a:tr>
              <a:tr h="1069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Karakteristik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Mempunyai tujuan, minat, motivasi, kepribadian, perasaan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2766268"/>
                  </a:ext>
                </a:extLst>
              </a:tr>
              <a:tr h="1069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Ciri khusus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Banyak kesamaan juga keberagaman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162128"/>
                  </a:ext>
                </a:extLst>
              </a:tr>
              <a:tr h="1069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Implikasi pendidikan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Pendidian berbasis psikologi, beragam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41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6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71F4-3968-4481-BDC8-6A3005C2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SOSIOLOGI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16CEAE-4B9D-40E0-86A6-66AF52855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330015"/>
              </p:ext>
            </p:extLst>
          </p:nvPr>
        </p:nvGraphicFramePr>
        <p:xfrm>
          <a:off x="838200" y="1690688"/>
          <a:ext cx="10515600" cy="4183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1940">
                  <a:extLst>
                    <a:ext uri="{9D8B030D-6E8A-4147-A177-3AD203B41FA5}">
                      <a16:colId xmlns:a16="http://schemas.microsoft.com/office/drawing/2014/main" val="122089526"/>
                    </a:ext>
                  </a:extLst>
                </a:gridCol>
                <a:gridCol w="6883660">
                  <a:extLst>
                    <a:ext uri="{9D8B030D-6E8A-4147-A177-3AD203B41FA5}">
                      <a16:colId xmlns:a16="http://schemas.microsoft.com/office/drawing/2014/main" val="2874216287"/>
                    </a:ext>
                  </a:extLst>
                </a:gridCol>
              </a:tblGrid>
              <a:tr h="68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Siapa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Makhluk sosial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951818"/>
                  </a:ext>
                </a:extLst>
              </a:tr>
              <a:tr h="1404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Karakteristik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Pengalaman, beriteraksi, dinamika, kepentingan dalam masyarakat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707778"/>
                  </a:ext>
                </a:extLst>
              </a:tr>
              <a:tr h="1404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Ciri khusus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Stratifikasi, asosiasi, kelompok-kelompok, tingkah laku dalam masyarakat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646247"/>
                  </a:ext>
                </a:extLst>
              </a:tr>
              <a:tr h="68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Implikasi pendidikan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Proses sosialisasi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50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5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2243-F58A-420A-B7DA-35DC134A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POLITIK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3A35A0-C1BC-42A8-8562-976D0C59C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86866"/>
              </p:ext>
            </p:extLst>
          </p:nvPr>
        </p:nvGraphicFramePr>
        <p:xfrm>
          <a:off x="838200" y="1690688"/>
          <a:ext cx="10515600" cy="4384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1940">
                  <a:extLst>
                    <a:ext uri="{9D8B030D-6E8A-4147-A177-3AD203B41FA5}">
                      <a16:colId xmlns:a16="http://schemas.microsoft.com/office/drawing/2014/main" val="2804437442"/>
                    </a:ext>
                  </a:extLst>
                </a:gridCol>
                <a:gridCol w="6883660">
                  <a:extLst>
                    <a:ext uri="{9D8B030D-6E8A-4147-A177-3AD203B41FA5}">
                      <a16:colId xmlns:a16="http://schemas.microsoft.com/office/drawing/2014/main" val="3051226408"/>
                    </a:ext>
                  </a:extLst>
                </a:gridCol>
              </a:tblGrid>
              <a:tr h="109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Siapa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Makhluk politik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003350"/>
                  </a:ext>
                </a:extLst>
              </a:tr>
              <a:tr h="109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Karakteristik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Lembaga politik, kelompok politik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860968"/>
                  </a:ext>
                </a:extLst>
              </a:tr>
              <a:tr h="109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Ciri khusus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Dorongan berpolitik, berkuasa, mengendalikan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48109"/>
                  </a:ext>
                </a:extLst>
              </a:tr>
              <a:tr h="109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Implikasi pendidikan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Sivilisasi , kewarganegaraan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983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27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3A27-9FBD-483F-9165-E897A173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EKONOMI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78BE2E-C8C5-4A87-AD8A-9CC95471F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24326"/>
              </p:ext>
            </p:extLst>
          </p:nvPr>
        </p:nvGraphicFramePr>
        <p:xfrm>
          <a:off x="1162373" y="1690688"/>
          <a:ext cx="9996407" cy="4493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619">
                  <a:extLst>
                    <a:ext uri="{9D8B030D-6E8A-4147-A177-3AD203B41FA5}">
                      <a16:colId xmlns:a16="http://schemas.microsoft.com/office/drawing/2014/main" val="2729576594"/>
                    </a:ext>
                  </a:extLst>
                </a:gridCol>
                <a:gridCol w="6543788">
                  <a:extLst>
                    <a:ext uri="{9D8B030D-6E8A-4147-A177-3AD203B41FA5}">
                      <a16:colId xmlns:a16="http://schemas.microsoft.com/office/drawing/2014/main" val="2647965256"/>
                    </a:ext>
                  </a:extLst>
                </a:gridCol>
              </a:tblGrid>
              <a:tr h="112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Siapa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Makhluk ekonomi (menginginkan kemakmuran)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450056"/>
                  </a:ext>
                </a:extLst>
              </a:tr>
              <a:tr h="112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Karakteristik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Konsumsi, produksi, disaribusi, pertumbuhan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819971"/>
                  </a:ext>
                </a:extLst>
              </a:tr>
              <a:tr h="112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Ciri khusus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Mikro, makro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09695"/>
                  </a:ext>
                </a:extLst>
              </a:tr>
              <a:tr h="1123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Implikasi pendidikan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Human investment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158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7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904A-72E8-4AC6-8B63-542876CC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FILOSOFIS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953663C-AEA6-43AF-BDD7-9749F31B4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45888"/>
              </p:ext>
            </p:extLst>
          </p:nvPr>
        </p:nvGraphicFramePr>
        <p:xfrm>
          <a:off x="930544" y="1861169"/>
          <a:ext cx="10330912" cy="4043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152">
                  <a:extLst>
                    <a:ext uri="{9D8B030D-6E8A-4147-A177-3AD203B41FA5}">
                      <a16:colId xmlns:a16="http://schemas.microsoft.com/office/drawing/2014/main" val="4022998698"/>
                    </a:ext>
                  </a:extLst>
                </a:gridCol>
                <a:gridCol w="6762760">
                  <a:extLst>
                    <a:ext uri="{9D8B030D-6E8A-4147-A177-3AD203B41FA5}">
                      <a16:colId xmlns:a16="http://schemas.microsoft.com/office/drawing/2014/main" val="2912898796"/>
                    </a:ext>
                  </a:extLst>
                </a:gridCol>
              </a:tblGrid>
              <a:tr h="101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Siapa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Makhluk fiolosofis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57845"/>
                  </a:ext>
                </a:extLst>
              </a:tr>
              <a:tr h="101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Karakteristik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Kebenaran, kesempurnaan, ketepatan, kewajaran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866781"/>
                  </a:ext>
                </a:extLst>
              </a:tr>
              <a:tr h="101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Ciri khusus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Kritis, spekulatif, fenomenologis, 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7610138"/>
                  </a:ext>
                </a:extLst>
              </a:tr>
              <a:tr h="101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Implikasi pendidikan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Berbagai mahzab pendiidikan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1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07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AEEB-8E04-4919-8380-0E9D90E6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651" y="2317911"/>
            <a:ext cx="10515600" cy="1325563"/>
          </a:xfrm>
        </p:spPr>
        <p:txBody>
          <a:bodyPr/>
          <a:lstStyle/>
          <a:p>
            <a:r>
              <a:rPr lang="id-ID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45640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222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PANDANGAN TENTANG MANUSIA</vt:lpstr>
      <vt:lpstr>ANTROPOLOGI BIOLOGIS</vt:lpstr>
      <vt:lpstr>ANTROPOLOGI BUDAYA</vt:lpstr>
      <vt:lpstr>PSIKOLOGI</vt:lpstr>
      <vt:lpstr>SOSIOLOGI</vt:lpstr>
      <vt:lpstr>POLITIK</vt:lpstr>
      <vt:lpstr>EKONOMI</vt:lpstr>
      <vt:lpstr>FILOSOFIS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PANDANGAN TENTANG MANUSIA</dc:title>
  <dc:creator>TOSHIBA</dc:creator>
  <cp:lastModifiedBy>TOSHIBA</cp:lastModifiedBy>
  <cp:revision>6</cp:revision>
  <dcterms:created xsi:type="dcterms:W3CDTF">2022-09-10T03:05:33Z</dcterms:created>
  <dcterms:modified xsi:type="dcterms:W3CDTF">2022-09-10T04:09:07Z</dcterms:modified>
</cp:coreProperties>
</file>