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sldIdLst>
    <p:sldId id="257" r:id="rId4"/>
    <p:sldId id="258" r:id="rId5"/>
    <p:sldId id="260" r:id="rId6"/>
    <p:sldId id="261" r:id="rId7"/>
    <p:sldId id="262" r:id="rId8"/>
    <p:sldId id="263" r:id="rId9"/>
    <p:sldId id="264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sarwanto@fkip.uns.ac.id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28130" y="76250"/>
            <a:ext cx="10363200" cy="1470025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0141-260B-4796-9230-210772C87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BA33-A802-4235-934C-B2A454C2A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prstClr val="black">
                    <a:tint val="75000"/>
                  </a:prstClr>
                </a:solidFill>
              </a:rPr>
              <a:t>Click to edit Master subtitle style</a:t>
            </a: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6E3B2B-2B70-45C6-976D-BAC4E9463E14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4/23/2019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AE6E0-9C3A-43C8-B89A-A5C460C014A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2514601"/>
            <a:ext cx="11307233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3695700" y="2725359"/>
            <a:ext cx="5994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</a:rPr>
              <a:t>SARWANTO</a:t>
            </a:r>
            <a:endParaRPr lang="en-US" sz="1600" b="1" dirty="0">
              <a:solidFill>
                <a:srgbClr val="002060"/>
              </a:solidFill>
            </a:endParaRPr>
          </a:p>
          <a:p>
            <a:r>
              <a:rPr lang="en-US" sz="1400" i="1" dirty="0" err="1">
                <a:solidFill>
                  <a:prstClr val="black"/>
                </a:solidFill>
              </a:rPr>
              <a:t>Universitas</a:t>
            </a:r>
            <a:r>
              <a:rPr lang="en-US" sz="1400" i="1" dirty="0">
                <a:solidFill>
                  <a:prstClr val="black"/>
                </a:solidFill>
              </a:rPr>
              <a:t> </a:t>
            </a:r>
            <a:r>
              <a:rPr lang="en-US" sz="1400" i="1" dirty="0" err="1">
                <a:solidFill>
                  <a:prstClr val="black"/>
                </a:solidFill>
              </a:rPr>
              <a:t>Sebelas</a:t>
            </a:r>
            <a:r>
              <a:rPr lang="en-US" sz="1400" i="1" dirty="0">
                <a:solidFill>
                  <a:prstClr val="black"/>
                </a:solidFill>
              </a:rPr>
              <a:t> </a:t>
            </a:r>
            <a:r>
              <a:rPr lang="en-US" sz="1400" i="1" dirty="0" err="1">
                <a:solidFill>
                  <a:prstClr val="black"/>
                </a:solidFill>
              </a:rPr>
              <a:t>Maret</a:t>
            </a:r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i="1" dirty="0" err="1">
                <a:solidFill>
                  <a:prstClr val="black"/>
                </a:solidFill>
                <a:hlinkClick r:id="rId3"/>
              </a:rPr>
              <a:t>sarwanto@fkip.uns.ac.id</a:t>
            </a:r>
            <a:endParaRPr lang="en-US" sz="1400" i="1" dirty="0">
              <a:solidFill>
                <a:prstClr val="black"/>
              </a:solidFill>
            </a:endParaRPr>
          </a:p>
          <a:p>
            <a:r>
              <a:rPr lang="en-US" sz="1400" i="1" dirty="0">
                <a:solidFill>
                  <a:prstClr val="black"/>
                </a:solidFill>
              </a:rPr>
              <a:t>(+62)8122622105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" y="14748"/>
            <a:ext cx="1334962" cy="4176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34" y="2659625"/>
            <a:ext cx="1272467" cy="4176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82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rmAutofit/>
          </a:bodyPr>
          <a:lstStyle>
            <a:lvl1pPr>
              <a:defRPr sz="3600" b="1"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2438"/>
            <a:ext cx="10972800" cy="4525963"/>
          </a:xfrm>
        </p:spPr>
        <p:txBody>
          <a:bodyPr/>
          <a:lstStyle>
            <a:lvl1pPr>
              <a:defRPr sz="2800">
                <a:latin typeface="Arial Narrow" pitchFamily="34" charset="0"/>
                <a:cs typeface="Arial" pitchFamily="34" charset="0"/>
              </a:defRPr>
            </a:lvl1pPr>
            <a:lvl2pPr>
              <a:defRPr sz="2400"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6356351"/>
            <a:ext cx="2844800" cy="365125"/>
          </a:xfrm>
        </p:spPr>
        <p:txBody>
          <a:bodyPr/>
          <a:lstStyle/>
          <a:p>
            <a:fld id="{74FF0141-260B-4796-9230-210772C87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BA33-A802-4235-934C-B2A454C2A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977" y="411817"/>
            <a:ext cx="251012" cy="59127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2000">
                <a:srgbClr val="7030A0"/>
              </a:gs>
              <a:gs pos="98000">
                <a:schemeClr val="bg1"/>
              </a:gs>
              <a:gs pos="50000">
                <a:schemeClr val="tx1"/>
              </a:gs>
              <a:gs pos="58000">
                <a:srgbClr val="7030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8" y="6334126"/>
            <a:ext cx="1011374" cy="600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274" y="6324601"/>
            <a:ext cx="992327" cy="600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11933237" y="443566"/>
            <a:ext cx="258763" cy="59127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2000">
                <a:srgbClr val="7030A0"/>
              </a:gs>
              <a:gs pos="98000">
                <a:schemeClr val="bg1"/>
              </a:gs>
              <a:gs pos="50000">
                <a:schemeClr val="tx1"/>
              </a:gs>
              <a:gs pos="58000">
                <a:srgbClr val="7030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6039594" y="1832818"/>
            <a:ext cx="214412" cy="98171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2000">
                <a:srgbClr val="7030A0"/>
              </a:gs>
              <a:gs pos="98000">
                <a:schemeClr val="bg1"/>
              </a:gs>
              <a:gs pos="50000">
                <a:schemeClr val="tx1"/>
              </a:gs>
              <a:gs pos="58000">
                <a:srgbClr val="7030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" cy="6251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609600" cy="62518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rot="5400000">
            <a:off x="5920932" y="-4803331"/>
            <a:ext cx="210440" cy="98171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2000">
                <a:srgbClr val="7030A0"/>
              </a:gs>
              <a:gs pos="98000">
                <a:schemeClr val="bg1"/>
              </a:gs>
              <a:gs pos="50000">
                <a:schemeClr val="tx1"/>
              </a:gs>
              <a:gs pos="58000">
                <a:srgbClr val="7030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76700" y="6356351"/>
            <a:ext cx="386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nip Diagonal Corner Rectangle 4"/>
          <p:cNvSpPr/>
          <p:nvPr userDrawn="1"/>
        </p:nvSpPr>
        <p:spPr>
          <a:xfrm>
            <a:off x="5976" y="-13447"/>
            <a:ext cx="1828800" cy="6858000"/>
          </a:xfrm>
          <a:prstGeom prst="snip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10000">
                <a:schemeClr val="accent1">
                  <a:tint val="66000"/>
                  <a:satMod val="160000"/>
                </a:schemeClr>
              </a:gs>
              <a:gs pos="98333">
                <a:schemeClr val="bg1"/>
              </a:gs>
              <a:gs pos="40000">
                <a:schemeClr val="accent1">
                  <a:tint val="44500"/>
                  <a:satMod val="160000"/>
                </a:schemeClr>
              </a:gs>
              <a:gs pos="63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nip Diagonal Corner Rectangle 5"/>
          <p:cNvSpPr/>
          <p:nvPr userDrawn="1"/>
        </p:nvSpPr>
        <p:spPr>
          <a:xfrm flipH="1">
            <a:off x="10464800" y="0"/>
            <a:ext cx="1727200" cy="6858000"/>
          </a:xfrm>
          <a:prstGeom prst="snip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10000">
                <a:schemeClr val="accent1">
                  <a:tint val="66000"/>
                  <a:satMod val="160000"/>
                </a:schemeClr>
              </a:gs>
              <a:gs pos="98333">
                <a:schemeClr val="bg1"/>
              </a:gs>
              <a:gs pos="40000">
                <a:schemeClr val="accent1">
                  <a:tint val="44500"/>
                  <a:satMod val="160000"/>
                </a:schemeClr>
              </a:gs>
              <a:gs pos="63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 txBox="1">
            <a:spLocks/>
          </p:cNvSpPr>
          <p:nvPr userDrawn="1"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FF0141-260B-4796-9230-210772C87115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4/23/2019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F2BA33-A802-4235-934C-B2A454C2AF86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6189162"/>
            <a:ext cx="838200" cy="625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0273"/>
            <a:ext cx="838200" cy="62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1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F0141-260B-4796-9230-210772C87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BA33-A802-4235-934C-B2A454C2A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1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F0141-260B-4796-9230-210772C87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BA33-A802-4235-934C-B2A454C2A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3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F0141-260B-4796-9230-210772C87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BA33-A802-4235-934C-B2A454C2A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7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66498" y="696066"/>
            <a:ext cx="10363200" cy="1470025"/>
          </a:xfrm>
        </p:spPr>
        <p:txBody>
          <a:bodyPr/>
          <a:lstStyle/>
          <a:p>
            <a:r>
              <a:rPr lang="en-US" dirty="0"/>
              <a:t>Modul1</a:t>
            </a:r>
            <a:br>
              <a:rPr lang="en-US" dirty="0"/>
            </a:br>
            <a:r>
              <a:rPr lang="en-US" dirty="0"/>
              <a:t>Some Basic Concepts and Terminology</a:t>
            </a:r>
          </a:p>
        </p:txBody>
      </p:sp>
    </p:spTree>
    <p:extLst>
      <p:ext uri="{BB962C8B-B14F-4D97-AF65-F5344CB8AC3E}">
        <p14:creationId xmlns:p14="http://schemas.microsoft.com/office/powerpoint/2010/main" val="211483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Educational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research</a:t>
            </a:r>
          </a:p>
          <a:p>
            <a:r>
              <a:rPr lang="en-US" dirty="0"/>
              <a:t>Descriptive research</a:t>
            </a:r>
          </a:p>
          <a:p>
            <a:r>
              <a:rPr lang="en-US" dirty="0"/>
              <a:t>Correlational research</a:t>
            </a:r>
          </a:p>
          <a:p>
            <a:r>
              <a:rPr lang="en-US" dirty="0"/>
              <a:t>Causal research</a:t>
            </a:r>
          </a:p>
          <a:p>
            <a:r>
              <a:rPr lang="en-US" dirty="0"/>
              <a:t>Experimental research</a:t>
            </a:r>
          </a:p>
          <a:p>
            <a:r>
              <a:rPr lang="en-US" dirty="0"/>
              <a:t>Case study research</a:t>
            </a:r>
          </a:p>
          <a:p>
            <a:r>
              <a:rPr lang="en-US" dirty="0"/>
              <a:t>Research and development research</a:t>
            </a:r>
          </a:p>
        </p:txBody>
      </p:sp>
    </p:spTree>
    <p:extLst>
      <p:ext uri="{BB962C8B-B14F-4D97-AF65-F5344CB8AC3E}">
        <p14:creationId xmlns:p14="http://schemas.microsoft.com/office/powerpoint/2010/main" val="331640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A7D3-6E6C-4035-8D5C-656F14F0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Three types of research questions in educational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BC89E-D11A-4F0A-8FD5-7CF2C113D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 dirty="0"/>
              <a:t>Descriptive questions</a:t>
            </a:r>
          </a:p>
          <a:p>
            <a:r>
              <a:rPr lang="en-ID" dirty="0"/>
              <a:t>What is the physical state of school buildings in the country? Do some </a:t>
            </a:r>
            <a:r>
              <a:rPr lang="en-ID" dirty="0" err="1"/>
              <a:t>dictricts</a:t>
            </a:r>
            <a:r>
              <a:rPr lang="en-ID" dirty="0"/>
              <a:t> or regions have better or worse school buildings than others?</a:t>
            </a:r>
          </a:p>
          <a:p>
            <a:r>
              <a:rPr lang="en-ID" dirty="0"/>
              <a:t>Where systems of education have teacher housing, how adequate is the housing?</a:t>
            </a:r>
          </a:p>
          <a:p>
            <a:r>
              <a:rPr lang="en-ID" dirty="0"/>
              <a:t>Do the supplies and equipment in classrooms in the schools match the legislated standards set by ministry?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201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DAAB0-9453-4FA9-B74D-29FBD31EA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Correlational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D7F1C-5F58-412D-BBCF-7B73F1407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Do students in poorer school buildings have lower achievement scores than those in better buildings?</a:t>
            </a:r>
          </a:p>
          <a:p>
            <a:r>
              <a:rPr lang="en-ID" dirty="0"/>
              <a:t>Do male students do better than female students in the scientific/technical subject areas?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545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9F2EA-2AA4-4B8E-815A-4F4CA036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Causal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1BC57-ED89-4555-8E4C-94DF5B348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All other factors being equal do students with textbook A achieve better than students with textbook B?</a:t>
            </a:r>
          </a:p>
          <a:p>
            <a:r>
              <a:rPr lang="en-ID" dirty="0"/>
              <a:t>What is the relative effect on school achievement of the following factors: the </a:t>
            </a:r>
            <a:r>
              <a:rPr lang="en-ID" dirty="0" err="1"/>
              <a:t>sosio</a:t>
            </a:r>
            <a:r>
              <a:rPr lang="en-ID" dirty="0"/>
              <a:t>-economic level of students in the school; the general parental help given to the children with their homework?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919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ECEB-B1E4-458F-8F36-B1AB2EAB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Identifying research issues for education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1D157-FA88-43BE-866E-A1DE65870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It is important to be sure of the facts before making suggestions for changes in educational politics and practices.</a:t>
            </a:r>
          </a:p>
        </p:txBody>
      </p:sp>
    </p:spTree>
    <p:extLst>
      <p:ext uri="{BB962C8B-B14F-4D97-AF65-F5344CB8AC3E}">
        <p14:creationId xmlns:p14="http://schemas.microsoft.com/office/powerpoint/2010/main" val="28255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99B7-1995-45C3-9E38-777FC7F8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Sequential stages in the research process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429FA7-86DD-4717-B236-E1706A738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5315692" cy="37247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70264D-E839-4F5F-AAED-F49EABFC7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814" y="1835635"/>
            <a:ext cx="5096586" cy="288647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24A455-62E3-40FF-9309-EF06D1264191}"/>
              </a:ext>
            </a:extLst>
          </p:cNvPr>
          <p:cNvCxnSpPr/>
          <p:nvPr/>
        </p:nvCxnSpPr>
        <p:spPr>
          <a:xfrm flipV="1">
            <a:off x="5704764" y="2251881"/>
            <a:ext cx="781050" cy="2688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41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1" y="1981200"/>
            <a:ext cx="47658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4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210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1_Office Theme</vt:lpstr>
      <vt:lpstr>2_Office Theme</vt:lpstr>
      <vt:lpstr>3_Office Theme</vt:lpstr>
      <vt:lpstr>Modul1 Some Basic Concepts and Terminology</vt:lpstr>
      <vt:lpstr>Type of Educational Research</vt:lpstr>
      <vt:lpstr>Three types of research questions in educational planning</vt:lpstr>
      <vt:lpstr>Correlational questions</vt:lpstr>
      <vt:lpstr>Causal Questions</vt:lpstr>
      <vt:lpstr>Identifying research issues for education planning</vt:lpstr>
      <vt:lpstr>Sequential stages in the research process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Sarwanto</dc:creator>
  <cp:lastModifiedBy>Lenovo</cp:lastModifiedBy>
  <cp:revision>10</cp:revision>
  <dcterms:created xsi:type="dcterms:W3CDTF">2019-03-07T08:18:11Z</dcterms:created>
  <dcterms:modified xsi:type="dcterms:W3CDTF">2019-04-22T23:13:24Z</dcterms:modified>
</cp:coreProperties>
</file>