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32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92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52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34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534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181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42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02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35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52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864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380B7-9BA5-4BC5-9AD4-C21EF6E11691}" type="datetimeFigureOut">
              <a:rPr lang="en-US" smtClean="0">
                <a:solidFill>
                  <a:prstClr val="black">
                    <a:tint val="75000"/>
                  </a:prstClr>
                </a:solidFill>
              </a:rPr>
              <a:pPr/>
              <a:t>8/22/2021</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0C836-0EB0-404C-8EE2-6B2437C545A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2078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1203"/>
            <a:ext cx="7886700" cy="5465763"/>
          </a:xfrm>
        </p:spPr>
        <p:txBody>
          <a:bodyPr/>
          <a:lstStyle/>
          <a:p>
            <a:pPr marL="0" indent="0">
              <a:buNone/>
            </a:pPr>
            <a:r>
              <a:rPr lang="id-ID" dirty="0" smtClean="0">
                <a:solidFill>
                  <a:srgbClr val="00B050"/>
                </a:solidFill>
              </a:rPr>
              <a:t>PERTANIAN ORGANIK :</a:t>
            </a:r>
          </a:p>
          <a:p>
            <a:r>
              <a:rPr lang="id-ID" dirty="0" smtClean="0"/>
              <a:t>Memperhatikan kondisi alam dan lingkungan dengan mengembangkan cara budidaya dan pengelolaan yang ramah lingkungan dan berkelanjutan (Produksi, efisien, stabilitas dan resilience)m.</a:t>
            </a:r>
          </a:p>
          <a:p>
            <a:r>
              <a:rPr lang="id-ID" dirty="0" smtClean="0"/>
              <a:t>Pertanian organik lebih ditekanan pada peningkatan proses daur ulang untuk meminimalisir kerusakan lingkungan.</a:t>
            </a:r>
            <a:endParaRPr lang="en-US" dirty="0"/>
          </a:p>
        </p:txBody>
      </p:sp>
    </p:spTree>
    <p:extLst>
      <p:ext uri="{BB962C8B-B14F-4D97-AF65-F5344CB8AC3E}">
        <p14:creationId xmlns:p14="http://schemas.microsoft.com/office/powerpoint/2010/main" val="101028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04333"/>
            <a:ext cx="7886700" cy="5372630"/>
          </a:xfrm>
        </p:spPr>
        <p:txBody>
          <a:bodyPr>
            <a:normAutofit fontScale="70000" lnSpcReduction="20000"/>
          </a:bodyPr>
          <a:lstStyle/>
          <a:p>
            <a:pPr marL="0" indent="0">
              <a:buNone/>
            </a:pPr>
            <a:r>
              <a:rPr lang="id-ID" sz="3600" dirty="0" smtClean="0">
                <a:solidFill>
                  <a:srgbClr val="00B050"/>
                </a:solidFill>
              </a:rPr>
              <a:t>PRINSIP-PRINSIP PERTANIAN ORGANIK</a:t>
            </a:r>
          </a:p>
          <a:p>
            <a:pPr marL="0" indent="0">
              <a:buNone/>
            </a:pPr>
            <a:endParaRPr lang="id-ID" dirty="0" smtClean="0"/>
          </a:p>
          <a:p>
            <a:pPr marL="514350" indent="-514350">
              <a:buFont typeface="+mj-lt"/>
              <a:buAutoNum type="arabicPeriod"/>
            </a:pPr>
            <a:r>
              <a:rPr lang="id-ID" dirty="0" smtClean="0"/>
              <a:t>Prinsip kesehatan :</a:t>
            </a:r>
          </a:p>
          <a:p>
            <a:pPr marL="576263" indent="0">
              <a:buNone/>
            </a:pPr>
            <a:r>
              <a:rPr lang="id-ID" dirty="0" smtClean="0"/>
              <a:t>Melestarikan dan meningkatkan kesehatan sumberdaya (tanah, tanaman, hewan, manusia dan lingkungan)</a:t>
            </a:r>
          </a:p>
          <a:p>
            <a:pPr marL="573088" indent="-514350">
              <a:buAutoNum type="arabicPeriod" startAt="2"/>
            </a:pPr>
            <a:r>
              <a:rPr lang="id-ID" dirty="0" smtClean="0"/>
              <a:t>Prinsip ekologi :</a:t>
            </a:r>
          </a:p>
          <a:p>
            <a:pPr marL="576263" indent="0">
              <a:buNone/>
            </a:pPr>
            <a:r>
              <a:rPr lang="id-ID" dirty="0" smtClean="0"/>
              <a:t>Harus berdasarkan pada sistem dan siklus ekologi kehidupan yang terkait pertanian organik.</a:t>
            </a:r>
          </a:p>
          <a:p>
            <a:pPr marL="573088" indent="-514350">
              <a:buAutoNum type="arabicPeriod" startAt="3"/>
            </a:pPr>
            <a:r>
              <a:rPr lang="id-ID" dirty="0" smtClean="0"/>
              <a:t>Prinsip keadilan :</a:t>
            </a:r>
          </a:p>
          <a:p>
            <a:pPr marL="576263" indent="0">
              <a:buNone/>
            </a:pPr>
            <a:r>
              <a:rPr lang="id-ID" dirty="0" smtClean="0"/>
              <a:t>Harus membangun hubungan yang mampu menjamin keadilan terkait dengan lingkungan dan kesempatan hidup bersama.</a:t>
            </a:r>
          </a:p>
          <a:p>
            <a:pPr marL="633413" indent="-514350">
              <a:buAutoNum type="arabicPeriod" startAt="4"/>
            </a:pPr>
            <a:r>
              <a:rPr lang="id-ID" dirty="0" smtClean="0"/>
              <a:t>Prinsip perlindungan :</a:t>
            </a:r>
          </a:p>
          <a:p>
            <a:pPr marL="627063" indent="0">
              <a:buNone/>
            </a:pPr>
            <a:r>
              <a:rPr lang="id-ID" dirty="0" smtClean="0"/>
              <a:t>Harus dikelola secara hati2 dan bertanggung jawab utk melindungi kesehatan dan kesejahteraan generasi sekarang dan berikutnya.</a:t>
            </a:r>
            <a:endParaRPr lang="id-ID" dirty="0"/>
          </a:p>
          <a:p>
            <a:pPr marL="573088" indent="-514350">
              <a:buAutoNum type="arabicPeriod" startAt="2"/>
            </a:pPr>
            <a:endParaRPr lang="id-ID" dirty="0"/>
          </a:p>
          <a:p>
            <a:pPr marL="0" indent="0">
              <a:buNone/>
            </a:pPr>
            <a:r>
              <a:rPr lang="id-ID" dirty="0" smtClean="0"/>
              <a:t> </a:t>
            </a:r>
          </a:p>
        </p:txBody>
      </p:sp>
    </p:spTree>
    <p:extLst>
      <p:ext uri="{BB962C8B-B14F-4D97-AF65-F5344CB8AC3E}">
        <p14:creationId xmlns:p14="http://schemas.microsoft.com/office/powerpoint/2010/main" val="373092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9667"/>
            <a:ext cx="7886700" cy="5457296"/>
          </a:xfrm>
        </p:spPr>
        <p:txBody>
          <a:bodyPr/>
          <a:lstStyle/>
          <a:p>
            <a:pPr marL="0" indent="0">
              <a:buNone/>
            </a:pPr>
            <a:r>
              <a:rPr lang="id-ID" sz="3200" dirty="0" smtClean="0">
                <a:solidFill>
                  <a:srgbClr val="00B050"/>
                </a:solidFill>
              </a:rPr>
              <a:t>Dari pertanian konvensional (non-organik) menjadi Organik :</a:t>
            </a:r>
          </a:p>
          <a:p>
            <a:pPr marL="0" indent="0">
              <a:buNone/>
            </a:pPr>
            <a:r>
              <a:rPr lang="id-ID" dirty="0" smtClean="0"/>
              <a:t>Selama masa konversi menuju organik setelah 12 bulan (utk Tan.Semusim) – 18 bulan (utk tan tahunan). Bisa dilakukan secara bertahap dari hamparan ke hamparan yang lain</a:t>
            </a:r>
            <a:endParaRPr lang="en-US" dirty="0"/>
          </a:p>
        </p:txBody>
      </p:sp>
    </p:spTree>
    <p:extLst>
      <p:ext uri="{BB962C8B-B14F-4D97-AF65-F5344CB8AC3E}">
        <p14:creationId xmlns:p14="http://schemas.microsoft.com/office/powerpoint/2010/main" val="31798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02733"/>
            <a:ext cx="7886700" cy="5474230"/>
          </a:xfrm>
        </p:spPr>
        <p:txBody>
          <a:bodyPr>
            <a:normAutofit fontScale="92500" lnSpcReduction="20000"/>
          </a:bodyPr>
          <a:lstStyle/>
          <a:p>
            <a:pPr marL="0" indent="0">
              <a:buNone/>
            </a:pPr>
            <a:r>
              <a:rPr lang="id-ID" dirty="0" smtClean="0">
                <a:solidFill>
                  <a:srgbClr val="00B050"/>
                </a:solidFill>
              </a:rPr>
              <a:t>Budidaya buah organik ;</a:t>
            </a:r>
          </a:p>
          <a:p>
            <a:pPr marL="514350" indent="-514350">
              <a:buAutoNum type="arabicPeriod"/>
            </a:pPr>
            <a:r>
              <a:rPr lang="id-ID" dirty="0" smtClean="0">
                <a:solidFill>
                  <a:srgbClr val="FFC000"/>
                </a:solidFill>
              </a:rPr>
              <a:t>Pemilihan tanaman dan varietas</a:t>
            </a:r>
          </a:p>
          <a:p>
            <a:pPr marL="973138" indent="-457200"/>
            <a:r>
              <a:rPr lang="id-ID" dirty="0" smtClean="0"/>
              <a:t>Benih yg digunakan dari hasil pertanian  organik (bersertifikat organik). Apabila tdk ada bisa digunakan dari pertanian konvensionl yang tdk menggunakan pupuk dan pestisida kimia. Atau bisa benih dari non organik tetapi dibatasi hanya sekali saja.</a:t>
            </a:r>
          </a:p>
          <a:p>
            <a:pPr marL="973138" indent="-457200"/>
            <a:r>
              <a:rPr lang="id-ID" dirty="0" smtClean="0"/>
              <a:t>Menggunakan benih yang telah beradaptasi.</a:t>
            </a:r>
          </a:p>
          <a:p>
            <a:pPr marL="973138" indent="-457200"/>
            <a:r>
              <a:rPr lang="id-ID" dirty="0" smtClean="0"/>
              <a:t>Memperhatikan kondisi tanah dan ekosistem setempat serta serta keragaman spesiesnya, bisa dilakukan a) pergiliran tanaman., b)mulsa/penutupan lahan dan c) deversifikasi.</a:t>
            </a:r>
          </a:p>
          <a:p>
            <a:pPr marL="973138" indent="-457200"/>
            <a:r>
              <a:rPr lang="id-ID" dirty="0" smtClean="0"/>
              <a:t>Tidak menggunakan benih yang berasal dari rekayasa genetika.</a:t>
            </a:r>
            <a:endParaRPr lang="id-ID" dirty="0"/>
          </a:p>
          <a:p>
            <a:pPr marL="514350" indent="-514350">
              <a:buAutoNum type="arabicPeriod"/>
            </a:pPr>
            <a:endParaRPr lang="en-US" dirty="0"/>
          </a:p>
        </p:txBody>
      </p:sp>
    </p:spTree>
    <p:extLst>
      <p:ext uri="{BB962C8B-B14F-4D97-AF65-F5344CB8AC3E}">
        <p14:creationId xmlns:p14="http://schemas.microsoft.com/office/powerpoint/2010/main" val="320003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84203"/>
            <a:ext cx="7886700" cy="5592763"/>
          </a:xfrm>
        </p:spPr>
        <p:txBody>
          <a:bodyPr/>
          <a:lstStyle/>
          <a:p>
            <a:pPr marL="0" indent="0">
              <a:buNone/>
            </a:pPr>
            <a:r>
              <a:rPr lang="id-ID" sz="3200" dirty="0" smtClean="0">
                <a:solidFill>
                  <a:srgbClr val="FFC000"/>
                </a:solidFill>
              </a:rPr>
              <a:t>2. Pemupukan</a:t>
            </a:r>
          </a:p>
          <a:p>
            <a:pPr marL="0" indent="0">
              <a:buNone/>
            </a:pPr>
            <a:endParaRPr lang="id-ID" sz="3200" dirty="0" smtClean="0">
              <a:solidFill>
                <a:srgbClr val="FFC000"/>
              </a:solidFill>
            </a:endParaRPr>
          </a:p>
          <a:p>
            <a:pPr marL="398463" indent="0"/>
            <a:r>
              <a:rPr lang="id-ID" dirty="0"/>
              <a:t> </a:t>
            </a:r>
            <a:r>
              <a:rPr lang="id-ID" dirty="0" smtClean="0"/>
              <a:t>Ketersediaan mikroba,  dihasilkan tanaman atau hewan dihasilkan</a:t>
            </a:r>
          </a:p>
          <a:p>
            <a:pPr marL="398463" indent="0">
              <a:buNone/>
            </a:pPr>
            <a:r>
              <a:rPr lang="id-ID" dirty="0" smtClean="0"/>
              <a:t>   dari lahan organik menjadi dasar penyuburan tanah</a:t>
            </a:r>
          </a:p>
          <a:p>
            <a:pPr marL="398463" indent="0"/>
            <a:r>
              <a:rPr lang="id-ID" dirty="0"/>
              <a:t> </a:t>
            </a:r>
            <a:r>
              <a:rPr lang="id-ID" dirty="0" smtClean="0"/>
              <a:t>Pemberian bahan organik dalam jumlah yang cukup </a:t>
            </a:r>
          </a:p>
          <a:p>
            <a:pPr marL="398463" indent="0"/>
            <a:r>
              <a:rPr lang="id-ID" dirty="0" smtClean="0"/>
              <a:t> Bahan alami yang diberikan harus mengalami pengomposan</a:t>
            </a:r>
          </a:p>
          <a:p>
            <a:pPr marL="398463" indent="0">
              <a:buNone/>
            </a:pPr>
            <a:r>
              <a:rPr lang="id-ID" dirty="0" smtClean="0"/>
              <a:t>   dengan penyimpanan yang baik. </a:t>
            </a:r>
          </a:p>
          <a:p>
            <a:pPr marL="398463" indent="0"/>
            <a:endParaRPr lang="en-US" dirty="0"/>
          </a:p>
        </p:txBody>
      </p:sp>
    </p:spTree>
    <p:extLst>
      <p:ext uri="{BB962C8B-B14F-4D97-AF65-F5344CB8AC3E}">
        <p14:creationId xmlns:p14="http://schemas.microsoft.com/office/powerpoint/2010/main" val="23281001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cp:revision>
  <dcterms:created xsi:type="dcterms:W3CDTF">2021-08-22T16:07:10Z</dcterms:created>
  <dcterms:modified xsi:type="dcterms:W3CDTF">2021-08-22T16:07:55Z</dcterms:modified>
</cp:coreProperties>
</file>