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6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A3EC-01D3-4AC0-AEF6-385E63BF98C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7401-0EE1-4CFB-90AF-F6CD4C53B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7401-0EE1-4CFB-90AF-F6CD4C53B5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DAF7D3-C90E-46BB-B1AF-52B2F6EF351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1D1BCC-D018-43E2-9BCA-20C3067826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Dinamika Kependudukan Keluarga dan Gender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Sosialisasi</a:t>
            </a:r>
            <a:r>
              <a:rPr lang="id-ID" dirty="0"/>
              <a:t>, internalisasi, enkulturasi, pembentukan kepribadian, struktur sosial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id-ID" b="1" i="1" dirty="0" smtClean="0"/>
              <a:t>Ujian </a:t>
            </a:r>
            <a:r>
              <a:rPr lang="id-ID" b="1" i="1" dirty="0"/>
              <a:t>Tengah Semester (UTS)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5441" y="1342110"/>
            <a:ext cx="168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&amp; 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423" y="1342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06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Pendekatan </a:t>
            </a:r>
            <a:r>
              <a:rPr lang="id-ID" dirty="0"/>
              <a:t>struktural-fungsional, </a:t>
            </a:r>
            <a:r>
              <a:rPr lang="en-US" dirty="0" err="1"/>
              <a:t>interaksionis</a:t>
            </a:r>
            <a:r>
              <a:rPr lang="en-US" dirty="0"/>
              <a:t>, </a:t>
            </a:r>
            <a:r>
              <a:rPr lang="id-ID" dirty="0"/>
              <a:t>konflik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Keluarga </a:t>
            </a:r>
            <a:r>
              <a:rPr lang="id-ID" dirty="0"/>
              <a:t>perkotaan; perkembangan sesudah PD II; perkembangan menjelang tahun 1960-an; tipologi-tipologi keluarga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3929" y="126876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&amp; 10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407" y="12906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43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Pengertian </a:t>
            </a:r>
            <a:r>
              <a:rPr lang="id-ID" dirty="0"/>
              <a:t>gender</a:t>
            </a:r>
            <a:endParaRPr lang="en-US" dirty="0"/>
          </a:p>
          <a:p>
            <a:r>
              <a:rPr lang="id-ID" dirty="0"/>
              <a:t>Perbedaan seks dan </a:t>
            </a:r>
            <a:r>
              <a:rPr lang="id-ID" dirty="0" smtClean="0"/>
              <a:t>gender</a:t>
            </a:r>
            <a:endParaRPr lang="en-US" dirty="0" smtClean="0"/>
          </a:p>
          <a:p>
            <a:r>
              <a:rPr lang="id-ID" dirty="0" smtClean="0"/>
              <a:t>Perkembangan </a:t>
            </a:r>
            <a:r>
              <a:rPr lang="id-ID" dirty="0"/>
              <a:t>studi gender di Indonesia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Persoalan </a:t>
            </a:r>
            <a:r>
              <a:rPr lang="id-ID" dirty="0"/>
              <a:t>gender dalam bidang Pendidikan; Kesehatan; Ekonomi;  Dunia kerja; Sosial budaya;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1680" y="12906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130056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84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gender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id-ID" b="1" i="1" dirty="0" smtClean="0"/>
              <a:t>Ujian </a:t>
            </a:r>
            <a:r>
              <a:rPr lang="id-ID" b="1" i="1" dirty="0"/>
              <a:t>Akhir Semester (UAS)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1880" y="1300567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 &amp; 15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896" y="138639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88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22899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id-ID" b="1" dirty="0" smtClean="0"/>
              <a:t>Daftar </a:t>
            </a:r>
            <a:r>
              <a:rPr lang="id-ID" b="1" dirty="0"/>
              <a:t>Referensi</a:t>
            </a:r>
            <a:r>
              <a:rPr lang="id-ID" dirty="0"/>
              <a:t> :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75240" cy="520519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id-ID" sz="2600" dirty="0" smtClean="0"/>
              <a:t>Adioetomo</a:t>
            </a:r>
            <a:r>
              <a:rPr lang="id-ID" sz="2600" dirty="0"/>
              <a:t>, Sri Moertiningsih dan Omas Bulan Samosir. </a:t>
            </a:r>
            <a:r>
              <a:rPr lang="id-ID" sz="2600" i="1" dirty="0"/>
              <a:t>Dasar-dasar Demografi</a:t>
            </a:r>
            <a:r>
              <a:rPr lang="id-ID" sz="2600" dirty="0"/>
              <a:t>. Jakarta: Lembaga Demografi UI – UI Press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 lvl="0" algn="just"/>
            <a:endParaRPr lang="en-US" sz="2600" dirty="0"/>
          </a:p>
          <a:p>
            <a:pPr lvl="0" algn="just"/>
            <a:r>
              <a:rPr lang="en-US" sz="2600" dirty="0" err="1"/>
              <a:t>Faturochman</a:t>
            </a:r>
            <a:r>
              <a:rPr lang="en-US" sz="2600" dirty="0"/>
              <a:t>, </a:t>
            </a:r>
            <a:r>
              <a:rPr lang="en-US" sz="2600" dirty="0" err="1"/>
              <a:t>dkk</a:t>
            </a:r>
            <a:r>
              <a:rPr lang="en-US" sz="2600" dirty="0"/>
              <a:t>. 2004. </a:t>
            </a:r>
            <a:r>
              <a:rPr lang="en-US" sz="2600" i="1" dirty="0" err="1"/>
              <a:t>Dinamika</a:t>
            </a:r>
            <a:r>
              <a:rPr lang="en-US" sz="2600" i="1" dirty="0"/>
              <a:t> </a:t>
            </a:r>
            <a:r>
              <a:rPr lang="en-US" sz="2600" i="1" dirty="0" err="1"/>
              <a:t>Kependudukan</a:t>
            </a:r>
            <a:r>
              <a:rPr lang="en-US" sz="2600" i="1" dirty="0"/>
              <a:t> </a:t>
            </a:r>
            <a:r>
              <a:rPr lang="en-US" sz="2600" i="1" dirty="0" err="1"/>
              <a:t>dan</a:t>
            </a:r>
            <a:r>
              <a:rPr lang="en-US" sz="2600" i="1" dirty="0"/>
              <a:t> </a:t>
            </a:r>
            <a:r>
              <a:rPr lang="en-US" sz="2600" i="1" dirty="0" err="1"/>
              <a:t>Kebijakan</a:t>
            </a:r>
            <a:r>
              <a:rPr lang="en-US" sz="2600" dirty="0"/>
              <a:t>. Yogyakarta: </a:t>
            </a: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Studi</a:t>
            </a:r>
            <a:r>
              <a:rPr lang="en-US" sz="2600" dirty="0"/>
              <a:t> </a:t>
            </a:r>
            <a:r>
              <a:rPr lang="en-US" sz="2600" dirty="0" err="1"/>
              <a:t>Kependudukan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Kebijakan</a:t>
            </a:r>
            <a:r>
              <a:rPr lang="en-US" sz="2600" dirty="0"/>
              <a:t> </a:t>
            </a:r>
            <a:r>
              <a:rPr lang="en-US" sz="2600" dirty="0" err="1"/>
              <a:t>Universitas</a:t>
            </a:r>
            <a:r>
              <a:rPr lang="en-US" sz="2600" dirty="0"/>
              <a:t> </a:t>
            </a:r>
            <a:r>
              <a:rPr lang="en-US" sz="2600" dirty="0" err="1"/>
              <a:t>Gadjah</a:t>
            </a:r>
            <a:r>
              <a:rPr lang="en-US" sz="2600" dirty="0"/>
              <a:t> </a:t>
            </a:r>
            <a:r>
              <a:rPr lang="en-US" sz="2600" dirty="0" err="1"/>
              <a:t>Mada</a:t>
            </a:r>
            <a:r>
              <a:rPr lang="en-US" sz="2600" dirty="0" smtClean="0"/>
              <a:t>.</a:t>
            </a:r>
          </a:p>
          <a:p>
            <a:pPr lvl="0" algn="just"/>
            <a:endParaRPr lang="en-US" sz="2600" dirty="0"/>
          </a:p>
          <a:p>
            <a:pPr lvl="0" algn="just"/>
            <a:r>
              <a:rPr lang="en-US" sz="2600" dirty="0" err="1"/>
              <a:t>Gatiningsih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Eko</a:t>
            </a:r>
            <a:r>
              <a:rPr lang="en-US" sz="2600" dirty="0"/>
              <a:t> </a:t>
            </a:r>
            <a:r>
              <a:rPr lang="en-US" sz="2600" dirty="0" err="1"/>
              <a:t>Sutrisno</a:t>
            </a:r>
            <a:r>
              <a:rPr lang="en-US" sz="2600" dirty="0"/>
              <a:t>. 2017. </a:t>
            </a:r>
            <a:r>
              <a:rPr lang="en-US" sz="2600" i="1" dirty="0" err="1"/>
              <a:t>Modul</a:t>
            </a:r>
            <a:r>
              <a:rPr lang="en-US" sz="2600" i="1" dirty="0"/>
              <a:t> Mata </a:t>
            </a:r>
            <a:r>
              <a:rPr lang="en-US" sz="2600" i="1" dirty="0" err="1"/>
              <a:t>Kuliah</a:t>
            </a:r>
            <a:r>
              <a:rPr lang="en-US" sz="2600" i="1" dirty="0"/>
              <a:t> </a:t>
            </a:r>
            <a:r>
              <a:rPr lang="en-US" sz="2600" i="1" dirty="0" err="1"/>
              <a:t>Kependudukan</a:t>
            </a:r>
            <a:r>
              <a:rPr lang="en-US" sz="2600" i="1" dirty="0"/>
              <a:t> </a:t>
            </a:r>
            <a:r>
              <a:rPr lang="en-US" sz="2600" i="1" dirty="0" err="1"/>
              <a:t>dan</a:t>
            </a:r>
            <a:r>
              <a:rPr lang="en-US" sz="2600" i="1" dirty="0"/>
              <a:t> </a:t>
            </a:r>
            <a:r>
              <a:rPr lang="en-US" sz="2600" i="1" dirty="0" err="1"/>
              <a:t>Ketenagakerjaan</a:t>
            </a:r>
            <a:r>
              <a:rPr lang="en-US" sz="2600" dirty="0"/>
              <a:t>. </a:t>
            </a:r>
            <a:r>
              <a:rPr lang="en-US" sz="2600" dirty="0" err="1"/>
              <a:t>Sumedang</a:t>
            </a:r>
            <a:r>
              <a:rPr lang="en-US" sz="2600" dirty="0"/>
              <a:t>: </a:t>
            </a:r>
            <a:r>
              <a:rPr lang="en-US" sz="2600" dirty="0" err="1"/>
              <a:t>Fakultas</a:t>
            </a:r>
            <a:r>
              <a:rPr lang="en-US" sz="2600" dirty="0"/>
              <a:t> </a:t>
            </a:r>
            <a:r>
              <a:rPr lang="en-US" sz="2600" dirty="0" err="1"/>
              <a:t>Manajemen</a:t>
            </a:r>
            <a:r>
              <a:rPr lang="en-US" sz="2600" dirty="0"/>
              <a:t> </a:t>
            </a:r>
            <a:r>
              <a:rPr lang="en-US" sz="2600" dirty="0" err="1"/>
              <a:t>Pemerintahan</a:t>
            </a:r>
            <a:r>
              <a:rPr lang="en-US" sz="2600" dirty="0"/>
              <a:t> IPDN</a:t>
            </a:r>
            <a:r>
              <a:rPr lang="en-US" sz="2600" dirty="0" smtClean="0"/>
              <a:t>.</a:t>
            </a:r>
          </a:p>
          <a:p>
            <a:pPr lvl="0" algn="just"/>
            <a:endParaRPr lang="en-US" sz="2600" dirty="0"/>
          </a:p>
          <a:p>
            <a:pPr lvl="0" algn="just"/>
            <a:r>
              <a:rPr lang="id-ID" sz="2600" dirty="0"/>
              <a:t>Ihromi, T.O (ed.). 1999. </a:t>
            </a:r>
            <a:r>
              <a:rPr lang="id-ID" sz="2600" i="1" dirty="0"/>
              <a:t>Bungai Rampai Sosiologi Keluarga</a:t>
            </a:r>
            <a:r>
              <a:rPr lang="id-ID" sz="2600" dirty="0"/>
              <a:t>. Jakarta: Yayasan Obor Indonesia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 lvl="0" algn="just"/>
            <a:endParaRPr lang="en-US" sz="2600" dirty="0"/>
          </a:p>
          <a:p>
            <a:pPr lvl="0" algn="just"/>
            <a:r>
              <a:rPr lang="id-ID" sz="2600" dirty="0"/>
              <a:t>Mantra, Ida Bagus. 2000. </a:t>
            </a:r>
            <a:r>
              <a:rPr lang="id-ID" sz="2600" i="1" dirty="0"/>
              <a:t>Demografi Umum.</a:t>
            </a:r>
            <a:r>
              <a:rPr lang="id-ID" sz="2600" dirty="0"/>
              <a:t> Yogyakarta: Pustaka Pelajar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 lvl="0" algn="just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id-ID" dirty="0"/>
              <a:t>Marhaeni</a:t>
            </a:r>
            <a:r>
              <a:rPr lang="en-US" dirty="0"/>
              <a:t>, A </a:t>
            </a:r>
            <a:r>
              <a:rPr lang="en-US" dirty="0" err="1"/>
              <a:t>A</a:t>
            </a:r>
            <a:r>
              <a:rPr lang="en-US" dirty="0"/>
              <a:t> I N. 2018. </a:t>
            </a:r>
            <a:r>
              <a:rPr lang="en-US" i="1" dirty="0" err="1"/>
              <a:t>Pengantar</a:t>
            </a:r>
            <a:r>
              <a:rPr lang="en-US" i="1" dirty="0"/>
              <a:t> </a:t>
            </a:r>
            <a:r>
              <a:rPr lang="en-US" i="1" dirty="0" err="1"/>
              <a:t>Kependudukan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1</a:t>
            </a:r>
            <a:r>
              <a:rPr lang="en-US" dirty="0"/>
              <a:t>. Denpasar: CV. </a:t>
            </a:r>
            <a:r>
              <a:rPr lang="en-US" dirty="0" err="1"/>
              <a:t>Sastra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pPr lvl="0" algn="just"/>
            <a:endParaRPr lang="en-US" dirty="0"/>
          </a:p>
          <a:p>
            <a:pPr lvl="0" algn="just"/>
            <a:r>
              <a:rPr lang="id-ID" dirty="0"/>
              <a:t>Moose, Julia Cleves. 2007. </a:t>
            </a:r>
            <a:r>
              <a:rPr lang="id-ID" i="1" dirty="0"/>
              <a:t>Gender dan Pembangunan</a:t>
            </a:r>
            <a:r>
              <a:rPr lang="id-ID" dirty="0"/>
              <a:t>. Yogyakarta: Pustaka Pelajar.</a:t>
            </a:r>
            <a:endParaRPr lang="en-US" dirty="0"/>
          </a:p>
          <a:p>
            <a:pPr lvl="0" algn="just"/>
            <a:endParaRPr lang="en-US" dirty="0"/>
          </a:p>
          <a:p>
            <a:pPr lvl="0" algn="just"/>
            <a:r>
              <a:rPr lang="id-ID" dirty="0"/>
              <a:t>Nugroho, Riant. 2008. </a:t>
            </a:r>
            <a:r>
              <a:rPr lang="id-ID" i="1" dirty="0"/>
              <a:t>Gender dan Strategi Pengarasutamaannya di Indonesia</a:t>
            </a:r>
            <a:r>
              <a:rPr lang="id-ID" dirty="0"/>
              <a:t>. Yogyak</a:t>
            </a:r>
            <a:r>
              <a:rPr lang="en-US" dirty="0"/>
              <a:t>a</a:t>
            </a:r>
            <a:r>
              <a:rPr lang="id-ID" dirty="0"/>
              <a:t>rta: Pustaka Pelajar</a:t>
            </a:r>
            <a:r>
              <a:rPr lang="id-ID" dirty="0" smtClean="0"/>
              <a:t>.</a:t>
            </a:r>
            <a:endParaRPr lang="en-US" dirty="0" smtClean="0"/>
          </a:p>
          <a:p>
            <a:pPr lvl="0" algn="just"/>
            <a:endParaRPr lang="en-US" dirty="0"/>
          </a:p>
          <a:p>
            <a:pPr lvl="0" algn="just"/>
            <a:r>
              <a:rPr lang="en-US" dirty="0" err="1"/>
              <a:t>Widodo</a:t>
            </a:r>
            <a:r>
              <a:rPr lang="en-US" dirty="0"/>
              <a:t>, T. 2011. </a:t>
            </a:r>
            <a:r>
              <a:rPr lang="en-US" i="1" dirty="0" err="1"/>
              <a:t>Sosiologi</a:t>
            </a:r>
            <a:r>
              <a:rPr lang="en-US" i="1" dirty="0"/>
              <a:t> </a:t>
            </a:r>
            <a:r>
              <a:rPr lang="en-US" i="1" dirty="0" err="1"/>
              <a:t>Kependudukan</a:t>
            </a:r>
            <a:r>
              <a:rPr lang="en-US" dirty="0"/>
              <a:t>. Surakarta: UNS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3048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>
                <a:solidFill>
                  <a:srgbClr val="D2523B"/>
                </a:solidFill>
              </a:rPr>
              <a:t>Buku</a:t>
            </a:r>
            <a:r>
              <a:rPr sz="4000" spc="-275" dirty="0">
                <a:solidFill>
                  <a:srgbClr val="D2523B"/>
                </a:solidFill>
              </a:rPr>
              <a:t> </a:t>
            </a:r>
            <a:r>
              <a:rPr sz="4000" spc="-90" dirty="0">
                <a:solidFill>
                  <a:srgbClr val="D2523B"/>
                </a:solidFill>
              </a:rPr>
              <a:t>Rujukan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105400" y="1673351"/>
            <a:ext cx="3124200" cy="471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572" y="1673351"/>
            <a:ext cx="3419855" cy="4718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3617" y="74168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Dr.rer.nat.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Nurhadi,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M.Hum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6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3048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>
                <a:solidFill>
                  <a:srgbClr val="D2523B"/>
                </a:solidFill>
              </a:rPr>
              <a:t>Buku</a:t>
            </a:r>
            <a:r>
              <a:rPr sz="4000" spc="-275" dirty="0">
                <a:solidFill>
                  <a:srgbClr val="D2523B"/>
                </a:solidFill>
              </a:rPr>
              <a:t> </a:t>
            </a:r>
            <a:r>
              <a:rPr sz="4000" spc="-90" dirty="0">
                <a:solidFill>
                  <a:srgbClr val="D2523B"/>
                </a:solidFill>
              </a:rPr>
              <a:t>Rujukan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6195" y="1673351"/>
            <a:ext cx="3340608" cy="471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3617" y="74168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Dr.rer.nat.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Nurhadi,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M.Hum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59"/>
            <a:ext cx="4429125" cy="51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9" y="980728"/>
            <a:ext cx="3869625" cy="50405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9922" r="28495" b="6250"/>
          <a:stretch/>
        </p:blipFill>
        <p:spPr bwMode="auto">
          <a:xfrm>
            <a:off x="4644007" y="980728"/>
            <a:ext cx="34563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3048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>
                <a:solidFill>
                  <a:srgbClr val="D2523B"/>
                </a:solidFill>
              </a:rPr>
              <a:t>Buku</a:t>
            </a:r>
            <a:r>
              <a:rPr sz="4000" spc="-275" dirty="0">
                <a:solidFill>
                  <a:srgbClr val="D2523B"/>
                </a:solidFill>
              </a:rPr>
              <a:t> </a:t>
            </a:r>
            <a:r>
              <a:rPr sz="4000" spc="-90" dirty="0">
                <a:solidFill>
                  <a:srgbClr val="D2523B"/>
                </a:solidFill>
              </a:rPr>
              <a:t>Rujukan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920996" y="1673352"/>
            <a:ext cx="3493008" cy="471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3617" y="74168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Dr.rer.nat.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Nurhadi,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M.Hum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4211" y="1673352"/>
            <a:ext cx="3084576" cy="4718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0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dirty="0"/>
              <a:t>Kontrak belajar dan pemberian gambaran perkuliahan selama satu semester, serta pengenalan literatur kuliah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54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13774" y="2060848"/>
            <a:ext cx="4392488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Black" pitchFamily="34" charset="0"/>
              </a:rPr>
              <a:t>DARING </a:t>
            </a:r>
            <a:r>
              <a:rPr lang="en-US" sz="2400" b="1" dirty="0">
                <a:latin typeface="Arial Black" pitchFamily="34" charset="0"/>
                <a:sym typeface="Wingdings" pitchFamily="2" charset="2"/>
              </a:rPr>
              <a:t> SPADA</a:t>
            </a:r>
          </a:p>
          <a:p>
            <a:pPr algn="ctr"/>
            <a:r>
              <a:rPr lang="en-US" sz="2400" b="1" dirty="0">
                <a:latin typeface="Arial Black" pitchFamily="34" charset="0"/>
              </a:rPr>
              <a:t>https://</a:t>
            </a:r>
            <a:r>
              <a:rPr lang="en-US" sz="2400" b="1" dirty="0" smtClean="0">
                <a:latin typeface="Arial Black" pitchFamily="34" charset="0"/>
              </a:rPr>
              <a:t>spada.uns.ac.id</a:t>
            </a:r>
            <a:endParaRPr lang="en-US" sz="2400" b="1" dirty="0">
              <a:latin typeface="Arial Black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39752" y="4188831"/>
            <a:ext cx="5300972" cy="11760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itchFamily="34" charset="0"/>
              </a:rPr>
              <a:t>LURING </a:t>
            </a:r>
            <a:r>
              <a:rPr lang="en-US" sz="2400" dirty="0">
                <a:latin typeface="Arial Black" pitchFamily="34" charset="0"/>
                <a:sym typeface="Wingdings" pitchFamily="2" charset="2"/>
              </a:rPr>
              <a:t> </a:t>
            </a:r>
            <a:r>
              <a:rPr lang="en-US" sz="2400" dirty="0" err="1">
                <a:latin typeface="Arial Black" pitchFamily="34" charset="0"/>
                <a:sym typeface="Wingdings" pitchFamily="2" charset="2"/>
              </a:rPr>
              <a:t>Ceramah</a:t>
            </a:r>
            <a:r>
              <a:rPr lang="en-US" sz="2400" dirty="0">
                <a:latin typeface="Arial Black" pitchFamily="34" charset="0"/>
                <a:sym typeface="Wingdings" pitchFamily="2" charset="2"/>
              </a:rPr>
              <a:t>, </a:t>
            </a:r>
            <a:r>
              <a:rPr lang="en-US" sz="2400" dirty="0" err="1">
                <a:latin typeface="Arial Black" pitchFamily="34" charset="0"/>
                <a:sym typeface="Wingdings" pitchFamily="2" charset="2"/>
              </a:rPr>
              <a:t>Diskusi</a:t>
            </a:r>
            <a:endParaRPr lang="en-US" sz="2400" dirty="0">
              <a:latin typeface="Arial Black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915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>
                <a:solidFill>
                  <a:srgbClr val="D2523B"/>
                </a:solidFill>
              </a:rPr>
              <a:t>Ketentuan</a:t>
            </a:r>
            <a:r>
              <a:rPr sz="4000" spc="-245" dirty="0">
                <a:solidFill>
                  <a:srgbClr val="D2523B"/>
                </a:solidFill>
              </a:rPr>
              <a:t> </a:t>
            </a:r>
            <a:r>
              <a:rPr sz="4000" spc="-95" dirty="0">
                <a:solidFill>
                  <a:srgbClr val="D2523B"/>
                </a:solidFill>
              </a:rPr>
              <a:t>Perkuliahan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3082"/>
            <a:ext cx="200152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Font typeface="Wingdings"/>
              <a:buChar char=""/>
              <a:tabLst>
                <a:tab pos="322580" algn="l"/>
              </a:tabLst>
            </a:pPr>
            <a:r>
              <a:rPr sz="2400" spc="-55" dirty="0">
                <a:solidFill>
                  <a:srgbClr val="292934"/>
                </a:solidFill>
                <a:latin typeface="Arial"/>
                <a:cs typeface="Arial"/>
              </a:rPr>
              <a:t>Tatap</a:t>
            </a:r>
            <a:r>
              <a:rPr sz="2400" spc="-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Muka</a:t>
            </a:r>
            <a:endParaRPr sz="2400">
              <a:latin typeface="Arial"/>
              <a:cs typeface="Arial"/>
            </a:endParaRPr>
          </a:p>
          <a:p>
            <a:pPr marL="326390" indent="-314325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Wingdings"/>
              <a:buChar char=""/>
              <a:tabLst>
                <a:tab pos="32702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Ujian</a:t>
            </a:r>
            <a:endParaRPr sz="2400">
              <a:latin typeface="Arial"/>
              <a:cs typeface="Arial"/>
            </a:endParaRPr>
          </a:p>
          <a:p>
            <a:pPr marL="326390" indent="-314325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Wingdings"/>
              <a:buChar char=""/>
              <a:tabLst>
                <a:tab pos="327025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Syarat</a:t>
            </a:r>
            <a:r>
              <a:rPr sz="2400" spc="-8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Ujian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5" y="1553082"/>
            <a:ext cx="427228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14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kali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UTS dan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UAS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(Ujian</a:t>
            </a:r>
            <a:r>
              <a:rPr sz="2400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92934"/>
                </a:solidFill>
                <a:latin typeface="Arial"/>
                <a:cs typeface="Arial"/>
              </a:rPr>
              <a:t>Tertutup)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Hadir minimal 75</a:t>
            </a:r>
            <a:r>
              <a:rPr sz="2400" spc="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persen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3617" y="74168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Dr.rer.nat.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Nurhadi,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M.Hum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7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sz="3200" b="1" cap="none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Kriteria Penilaian</a:t>
            </a:r>
            <a:r>
              <a:rPr lang="en-US" sz="16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6935533"/>
              </p:ext>
            </p:extLst>
          </p:nvPr>
        </p:nvGraphicFramePr>
        <p:xfrm>
          <a:off x="1115616" y="1412774"/>
          <a:ext cx="6696744" cy="417646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38244"/>
                <a:gridCol w="4283657"/>
                <a:gridCol w="1674843"/>
              </a:tblGrid>
              <a:tr h="64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No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Komponen Penilaian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Bobot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Tugas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Diskusi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35</a:t>
                      </a:r>
                      <a:r>
                        <a:rPr lang="id-ID" sz="28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Presensi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Kehadiran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5%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UTS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0</a:t>
                      </a:r>
                      <a:r>
                        <a:rPr lang="id-ID" sz="2800" dirty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UAS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effectLst/>
                        </a:rPr>
                        <a:t>3</a:t>
                      </a:r>
                      <a:r>
                        <a:rPr lang="en-US" sz="2800" dirty="0" smtClean="0">
                          <a:effectLst/>
                        </a:rPr>
                        <a:t>0</a:t>
                      </a:r>
                      <a:r>
                        <a:rPr lang="id-ID" sz="2800" dirty="0" smtClean="0">
                          <a:effectLst/>
                        </a:rPr>
                        <a:t>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3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100%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899592" y="1844824"/>
            <a:ext cx="6696744" cy="2736304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7812" y="2564904"/>
            <a:ext cx="2980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Semoga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Sukses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5085184"/>
            <a:ext cx="5051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Terima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Kasih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7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6237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>
                <a:solidFill>
                  <a:srgbClr val="D2523B"/>
                </a:solidFill>
              </a:rPr>
              <a:t>Mengapa Belajar</a:t>
            </a:r>
            <a:r>
              <a:rPr sz="4000" spc="-345" dirty="0">
                <a:solidFill>
                  <a:srgbClr val="D2523B"/>
                </a:solidFill>
              </a:rPr>
              <a:t> </a:t>
            </a:r>
            <a:r>
              <a:rPr sz="4000" spc="-95" dirty="0">
                <a:solidFill>
                  <a:srgbClr val="D2523B"/>
                </a:solidFill>
              </a:rPr>
              <a:t>Ketiganya?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22932" y="1815083"/>
            <a:ext cx="4899660" cy="444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429" y="4037787"/>
            <a:ext cx="2011045" cy="9048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130810">
              <a:lnSpc>
                <a:spcPts val="3210"/>
              </a:lnSpc>
              <a:spcBef>
                <a:spcPts val="630"/>
              </a:spcBef>
            </a:pPr>
            <a:r>
              <a:rPr sz="3100" spc="-10" dirty="0">
                <a:solidFill>
                  <a:srgbClr val="292934"/>
                </a:solidFill>
                <a:latin typeface="Arial"/>
                <a:cs typeface="Arial"/>
              </a:rPr>
              <a:t>Sosiologi-  </a:t>
            </a:r>
            <a:r>
              <a:rPr sz="3100" spc="-5" dirty="0">
                <a:solidFill>
                  <a:srgbClr val="292934"/>
                </a:solidFill>
                <a:latin typeface="Arial"/>
                <a:cs typeface="Arial"/>
              </a:rPr>
              <a:t>Antro</a:t>
            </a:r>
            <a:r>
              <a:rPr sz="3100" spc="-20" dirty="0">
                <a:solidFill>
                  <a:srgbClr val="292934"/>
                </a:solidFill>
                <a:latin typeface="Arial"/>
                <a:cs typeface="Arial"/>
              </a:rPr>
              <a:t>p</a:t>
            </a:r>
            <a:r>
              <a:rPr sz="3100" spc="-5" dirty="0">
                <a:solidFill>
                  <a:srgbClr val="292934"/>
                </a:solidFill>
                <a:latin typeface="Arial"/>
                <a:cs typeface="Arial"/>
              </a:rPr>
              <a:t>ol</a:t>
            </a:r>
            <a:r>
              <a:rPr sz="3100" spc="-2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3100" spc="-5" dirty="0">
                <a:solidFill>
                  <a:srgbClr val="292934"/>
                </a:solidFill>
                <a:latin typeface="Arial"/>
                <a:cs typeface="Arial"/>
              </a:rPr>
              <a:t>gi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9890" y="2415032"/>
            <a:ext cx="7467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292934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292934"/>
                </a:solidFill>
                <a:latin typeface="Arial"/>
                <a:cs typeface="Arial"/>
              </a:rPr>
              <a:t>ender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4821" y="5339334"/>
            <a:ext cx="8928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92934"/>
                </a:solidFill>
                <a:latin typeface="Arial"/>
                <a:cs typeface="Arial"/>
              </a:rPr>
              <a:t>Ke</a:t>
            </a:r>
            <a:r>
              <a:rPr sz="1700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292934"/>
                </a:solidFill>
                <a:latin typeface="Arial"/>
                <a:cs typeface="Arial"/>
              </a:rPr>
              <a:t>uarga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3663" y="5339334"/>
            <a:ext cx="10007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92934"/>
                </a:solidFill>
                <a:latin typeface="Arial"/>
                <a:cs typeface="Arial"/>
              </a:rPr>
              <a:t>Penduduk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3617" y="74168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Dr.rer.nat.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Nurhadi,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M.Hum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3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048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solidFill>
                  <a:srgbClr val="D2523B"/>
                </a:solidFill>
              </a:rPr>
              <a:t>Materi</a:t>
            </a:r>
            <a:r>
              <a:rPr sz="4000" spc="-265" dirty="0">
                <a:solidFill>
                  <a:srgbClr val="D2523B"/>
                </a:solidFill>
              </a:rPr>
              <a:t> </a:t>
            </a:r>
            <a:r>
              <a:rPr sz="4000" spc="-95" dirty="0">
                <a:solidFill>
                  <a:srgbClr val="D2523B"/>
                </a:solidFill>
              </a:rPr>
              <a:t>Perkuliahan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44944" y="3087560"/>
            <a:ext cx="3511550" cy="2894965"/>
            <a:chOff x="444944" y="3087560"/>
            <a:chExt cx="3511550" cy="2894965"/>
          </a:xfrm>
        </p:grpSpPr>
        <p:sp>
          <p:nvSpPr>
            <p:cNvPr id="4" name="object 4"/>
            <p:cNvSpPr/>
            <p:nvPr/>
          </p:nvSpPr>
          <p:spPr>
            <a:xfrm>
              <a:off x="457961" y="3100578"/>
              <a:ext cx="2275840" cy="1877695"/>
            </a:xfrm>
            <a:custGeom>
              <a:avLst/>
              <a:gdLst/>
              <a:ahLst/>
              <a:cxnLst/>
              <a:rect l="l" t="t" r="r" b="b"/>
              <a:pathLst>
                <a:path w="2275840" h="1877695">
                  <a:moveTo>
                    <a:pt x="0" y="187706"/>
                  </a:moveTo>
                  <a:lnTo>
                    <a:pt x="6706" y="137818"/>
                  </a:lnTo>
                  <a:lnTo>
                    <a:pt x="25634" y="92982"/>
                  </a:lnTo>
                  <a:lnTo>
                    <a:pt x="54992" y="54990"/>
                  </a:lnTo>
                  <a:lnTo>
                    <a:pt x="92992" y="25635"/>
                  </a:lnTo>
                  <a:lnTo>
                    <a:pt x="137843" y="6707"/>
                  </a:lnTo>
                  <a:lnTo>
                    <a:pt x="187756" y="0"/>
                  </a:lnTo>
                  <a:lnTo>
                    <a:pt x="2087626" y="0"/>
                  </a:lnTo>
                  <a:lnTo>
                    <a:pt x="2137513" y="6707"/>
                  </a:lnTo>
                  <a:lnTo>
                    <a:pt x="2182349" y="25635"/>
                  </a:lnTo>
                  <a:lnTo>
                    <a:pt x="2220341" y="54991"/>
                  </a:lnTo>
                  <a:lnTo>
                    <a:pt x="2249696" y="92982"/>
                  </a:lnTo>
                  <a:lnTo>
                    <a:pt x="2268624" y="137818"/>
                  </a:lnTo>
                  <a:lnTo>
                    <a:pt x="2275332" y="187706"/>
                  </a:lnTo>
                  <a:lnTo>
                    <a:pt x="2275332" y="1689862"/>
                  </a:lnTo>
                  <a:lnTo>
                    <a:pt x="2268624" y="1739749"/>
                  </a:lnTo>
                  <a:lnTo>
                    <a:pt x="2249696" y="1784585"/>
                  </a:lnTo>
                  <a:lnTo>
                    <a:pt x="2220341" y="1822577"/>
                  </a:lnTo>
                  <a:lnTo>
                    <a:pt x="2182349" y="1851932"/>
                  </a:lnTo>
                  <a:lnTo>
                    <a:pt x="2137513" y="1870860"/>
                  </a:lnTo>
                  <a:lnTo>
                    <a:pt x="2087626" y="1877568"/>
                  </a:lnTo>
                  <a:lnTo>
                    <a:pt x="187756" y="1877568"/>
                  </a:lnTo>
                  <a:lnTo>
                    <a:pt x="137843" y="1870860"/>
                  </a:lnTo>
                  <a:lnTo>
                    <a:pt x="92992" y="1851932"/>
                  </a:lnTo>
                  <a:lnTo>
                    <a:pt x="54992" y="1822577"/>
                  </a:lnTo>
                  <a:lnTo>
                    <a:pt x="25634" y="1784585"/>
                  </a:lnTo>
                  <a:lnTo>
                    <a:pt x="6706" y="1739749"/>
                  </a:lnTo>
                  <a:lnTo>
                    <a:pt x="0" y="1689862"/>
                  </a:lnTo>
                  <a:lnTo>
                    <a:pt x="0" y="187706"/>
                  </a:lnTo>
                  <a:close/>
                </a:path>
              </a:pathLst>
            </a:custGeom>
            <a:ln w="25908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9831" y="5358638"/>
              <a:ext cx="2006600" cy="623570"/>
            </a:xfrm>
            <a:custGeom>
              <a:avLst/>
              <a:gdLst/>
              <a:ahLst/>
              <a:cxnLst/>
              <a:rect l="l" t="t" r="r" b="b"/>
              <a:pathLst>
                <a:path w="2006600" h="623570">
                  <a:moveTo>
                    <a:pt x="59055" y="0"/>
                  </a:moveTo>
                  <a:lnTo>
                    <a:pt x="0" y="33528"/>
                  </a:lnTo>
                  <a:lnTo>
                    <a:pt x="26478" y="77817"/>
                  </a:lnTo>
                  <a:lnTo>
                    <a:pt x="54828" y="120808"/>
                  </a:lnTo>
                  <a:lnTo>
                    <a:pt x="84999" y="162445"/>
                  </a:lnTo>
                  <a:lnTo>
                    <a:pt x="116941" y="202672"/>
                  </a:lnTo>
                  <a:lnTo>
                    <a:pt x="150606" y="241434"/>
                  </a:lnTo>
                  <a:lnTo>
                    <a:pt x="185943" y="278676"/>
                  </a:lnTo>
                  <a:lnTo>
                    <a:pt x="222903" y="314342"/>
                  </a:lnTo>
                  <a:lnTo>
                    <a:pt x="261437" y="348376"/>
                  </a:lnTo>
                  <a:lnTo>
                    <a:pt x="301494" y="380723"/>
                  </a:lnTo>
                  <a:lnTo>
                    <a:pt x="343026" y="411327"/>
                  </a:lnTo>
                  <a:lnTo>
                    <a:pt x="382884" y="438175"/>
                  </a:lnTo>
                  <a:lnTo>
                    <a:pt x="423442" y="463167"/>
                  </a:lnTo>
                  <a:lnTo>
                    <a:pt x="464647" y="486315"/>
                  </a:lnTo>
                  <a:lnTo>
                    <a:pt x="506448" y="507626"/>
                  </a:lnTo>
                  <a:lnTo>
                    <a:pt x="548791" y="527110"/>
                  </a:lnTo>
                  <a:lnTo>
                    <a:pt x="591626" y="544775"/>
                  </a:lnTo>
                  <a:lnTo>
                    <a:pt x="634898" y="560632"/>
                  </a:lnTo>
                  <a:lnTo>
                    <a:pt x="678557" y="574688"/>
                  </a:lnTo>
                  <a:lnTo>
                    <a:pt x="722551" y="586954"/>
                  </a:lnTo>
                  <a:lnTo>
                    <a:pt x="766825" y="597437"/>
                  </a:lnTo>
                  <a:lnTo>
                    <a:pt x="811330" y="606149"/>
                  </a:lnTo>
                  <a:lnTo>
                    <a:pt x="856012" y="613096"/>
                  </a:lnTo>
                  <a:lnTo>
                    <a:pt x="900819" y="618289"/>
                  </a:lnTo>
                  <a:lnTo>
                    <a:pt x="945698" y="621736"/>
                  </a:lnTo>
                  <a:lnTo>
                    <a:pt x="990599" y="623448"/>
                  </a:lnTo>
                  <a:lnTo>
                    <a:pt x="1035467" y="623432"/>
                  </a:lnTo>
                  <a:lnTo>
                    <a:pt x="1080252" y="621697"/>
                  </a:lnTo>
                  <a:lnTo>
                    <a:pt x="1124900" y="618254"/>
                  </a:lnTo>
                  <a:lnTo>
                    <a:pt x="1169360" y="613111"/>
                  </a:lnTo>
                  <a:lnTo>
                    <a:pt x="1213580" y="606277"/>
                  </a:lnTo>
                  <a:lnTo>
                    <a:pt x="1257506" y="597761"/>
                  </a:lnTo>
                  <a:lnTo>
                    <a:pt x="1301088" y="587573"/>
                  </a:lnTo>
                  <a:lnTo>
                    <a:pt x="1344272" y="575721"/>
                  </a:lnTo>
                  <a:lnTo>
                    <a:pt x="1387006" y="562214"/>
                  </a:lnTo>
                  <a:lnTo>
                    <a:pt x="1429239" y="547062"/>
                  </a:lnTo>
                  <a:lnTo>
                    <a:pt x="1470917" y="530274"/>
                  </a:lnTo>
                  <a:lnTo>
                    <a:pt x="1511989" y="511859"/>
                  </a:lnTo>
                  <a:lnTo>
                    <a:pt x="1552403" y="491825"/>
                  </a:lnTo>
                  <a:lnTo>
                    <a:pt x="1592105" y="470183"/>
                  </a:lnTo>
                  <a:lnTo>
                    <a:pt x="1631045" y="446940"/>
                  </a:lnTo>
                  <a:lnTo>
                    <a:pt x="1669169" y="422107"/>
                  </a:lnTo>
                  <a:lnTo>
                    <a:pt x="1706425" y="395692"/>
                  </a:lnTo>
                  <a:lnTo>
                    <a:pt x="1742762" y="367705"/>
                  </a:lnTo>
                  <a:lnTo>
                    <a:pt x="1778127" y="338154"/>
                  </a:lnTo>
                  <a:lnTo>
                    <a:pt x="1812467" y="307049"/>
                  </a:lnTo>
                  <a:lnTo>
                    <a:pt x="1845731" y="274398"/>
                  </a:lnTo>
                  <a:lnTo>
                    <a:pt x="1877866" y="240211"/>
                  </a:lnTo>
                  <a:lnTo>
                    <a:pt x="1908820" y="204497"/>
                  </a:lnTo>
                  <a:lnTo>
                    <a:pt x="1938540" y="167265"/>
                  </a:lnTo>
                  <a:lnTo>
                    <a:pt x="1966976" y="128524"/>
                  </a:lnTo>
                  <a:lnTo>
                    <a:pt x="2006092" y="150875"/>
                  </a:lnTo>
                  <a:lnTo>
                    <a:pt x="1997709" y="16764"/>
                  </a:lnTo>
                  <a:lnTo>
                    <a:pt x="1868551" y="72643"/>
                  </a:lnTo>
                  <a:lnTo>
                    <a:pt x="1907667" y="94868"/>
                  </a:lnTo>
                  <a:lnTo>
                    <a:pt x="1875721" y="137481"/>
                  </a:lnTo>
                  <a:lnTo>
                    <a:pt x="1841822" y="178408"/>
                  </a:lnTo>
                  <a:lnTo>
                    <a:pt x="1806038" y="217590"/>
                  </a:lnTo>
                  <a:lnTo>
                    <a:pt x="1768439" y="254962"/>
                  </a:lnTo>
                  <a:lnTo>
                    <a:pt x="1729093" y="290465"/>
                  </a:lnTo>
                  <a:lnTo>
                    <a:pt x="1688069" y="324035"/>
                  </a:lnTo>
                  <a:lnTo>
                    <a:pt x="1645437" y="355611"/>
                  </a:lnTo>
                  <a:lnTo>
                    <a:pt x="1601265" y="385131"/>
                  </a:lnTo>
                  <a:lnTo>
                    <a:pt x="1555622" y="412534"/>
                  </a:lnTo>
                  <a:lnTo>
                    <a:pt x="1513716" y="435167"/>
                  </a:lnTo>
                  <a:lnTo>
                    <a:pt x="1471272" y="455805"/>
                  </a:lnTo>
                  <a:lnTo>
                    <a:pt x="1428346" y="474463"/>
                  </a:lnTo>
                  <a:lnTo>
                    <a:pt x="1384995" y="491155"/>
                  </a:lnTo>
                  <a:lnTo>
                    <a:pt x="1341275" y="505898"/>
                  </a:lnTo>
                  <a:lnTo>
                    <a:pt x="1297243" y="518707"/>
                  </a:lnTo>
                  <a:lnTo>
                    <a:pt x="1252953" y="529597"/>
                  </a:lnTo>
                  <a:lnTo>
                    <a:pt x="1208464" y="538584"/>
                  </a:lnTo>
                  <a:lnTo>
                    <a:pt x="1163829" y="545684"/>
                  </a:lnTo>
                  <a:lnTo>
                    <a:pt x="1119107" y="550911"/>
                  </a:lnTo>
                  <a:lnTo>
                    <a:pt x="1074352" y="554282"/>
                  </a:lnTo>
                  <a:lnTo>
                    <a:pt x="1029622" y="555811"/>
                  </a:lnTo>
                  <a:lnTo>
                    <a:pt x="984971" y="555515"/>
                  </a:lnTo>
                  <a:lnTo>
                    <a:pt x="940457" y="553408"/>
                  </a:lnTo>
                  <a:lnTo>
                    <a:pt x="896136" y="549507"/>
                  </a:lnTo>
                  <a:lnTo>
                    <a:pt x="852063" y="543826"/>
                  </a:lnTo>
                  <a:lnTo>
                    <a:pt x="808296" y="536381"/>
                  </a:lnTo>
                  <a:lnTo>
                    <a:pt x="764889" y="527188"/>
                  </a:lnTo>
                  <a:lnTo>
                    <a:pt x="721899" y="516262"/>
                  </a:lnTo>
                  <a:lnTo>
                    <a:pt x="679383" y="503619"/>
                  </a:lnTo>
                  <a:lnTo>
                    <a:pt x="637396" y="489274"/>
                  </a:lnTo>
                  <a:lnTo>
                    <a:pt x="595995" y="473242"/>
                  </a:lnTo>
                  <a:lnTo>
                    <a:pt x="555236" y="455539"/>
                  </a:lnTo>
                  <a:lnTo>
                    <a:pt x="515175" y="436181"/>
                  </a:lnTo>
                  <a:lnTo>
                    <a:pt x="475868" y="415183"/>
                  </a:lnTo>
                  <a:lnTo>
                    <a:pt x="437371" y="392560"/>
                  </a:lnTo>
                  <a:lnTo>
                    <a:pt x="399741" y="368328"/>
                  </a:lnTo>
                  <a:lnTo>
                    <a:pt x="363033" y="342502"/>
                  </a:lnTo>
                  <a:lnTo>
                    <a:pt x="327304" y="315098"/>
                  </a:lnTo>
                  <a:lnTo>
                    <a:pt x="292610" y="286132"/>
                  </a:lnTo>
                  <a:lnTo>
                    <a:pt x="259007" y="255618"/>
                  </a:lnTo>
                  <a:lnTo>
                    <a:pt x="226551" y="223572"/>
                  </a:lnTo>
                  <a:lnTo>
                    <a:pt x="195299" y="190011"/>
                  </a:lnTo>
                  <a:lnTo>
                    <a:pt x="165306" y="154948"/>
                  </a:lnTo>
                  <a:lnTo>
                    <a:pt x="136629" y="118400"/>
                  </a:lnTo>
                  <a:lnTo>
                    <a:pt x="109324" y="80383"/>
                  </a:lnTo>
                  <a:lnTo>
                    <a:pt x="83447" y="4091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C7C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930" y="4575810"/>
              <a:ext cx="2022475" cy="803275"/>
            </a:xfrm>
            <a:custGeom>
              <a:avLst/>
              <a:gdLst/>
              <a:ahLst/>
              <a:cxnLst/>
              <a:rect l="l" t="t" r="r" b="b"/>
              <a:pathLst>
                <a:path w="2022475" h="803275">
                  <a:moveTo>
                    <a:pt x="1942083" y="0"/>
                  </a:moveTo>
                  <a:lnTo>
                    <a:pt x="80314" y="0"/>
                  </a:lnTo>
                  <a:lnTo>
                    <a:pt x="49050" y="6308"/>
                  </a:lnTo>
                  <a:lnTo>
                    <a:pt x="23521" y="23510"/>
                  </a:lnTo>
                  <a:lnTo>
                    <a:pt x="6310" y="49023"/>
                  </a:lnTo>
                  <a:lnTo>
                    <a:pt x="0" y="80263"/>
                  </a:lnTo>
                  <a:lnTo>
                    <a:pt x="0" y="722883"/>
                  </a:lnTo>
                  <a:lnTo>
                    <a:pt x="6310" y="754124"/>
                  </a:lnTo>
                  <a:lnTo>
                    <a:pt x="23521" y="779637"/>
                  </a:lnTo>
                  <a:lnTo>
                    <a:pt x="49050" y="796839"/>
                  </a:lnTo>
                  <a:lnTo>
                    <a:pt x="80314" y="803147"/>
                  </a:lnTo>
                  <a:lnTo>
                    <a:pt x="1942083" y="803147"/>
                  </a:lnTo>
                  <a:lnTo>
                    <a:pt x="1973324" y="796839"/>
                  </a:lnTo>
                  <a:lnTo>
                    <a:pt x="1998837" y="779637"/>
                  </a:lnTo>
                  <a:lnTo>
                    <a:pt x="2016039" y="754124"/>
                  </a:lnTo>
                  <a:lnTo>
                    <a:pt x="2022347" y="722883"/>
                  </a:lnTo>
                  <a:lnTo>
                    <a:pt x="2022347" y="80263"/>
                  </a:lnTo>
                  <a:lnTo>
                    <a:pt x="2016039" y="49023"/>
                  </a:lnTo>
                  <a:lnTo>
                    <a:pt x="1998837" y="23510"/>
                  </a:lnTo>
                  <a:lnTo>
                    <a:pt x="1973324" y="6308"/>
                  </a:lnTo>
                  <a:lnTo>
                    <a:pt x="1942083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3930" y="4575810"/>
              <a:ext cx="2022475" cy="803275"/>
            </a:xfrm>
            <a:custGeom>
              <a:avLst/>
              <a:gdLst/>
              <a:ahLst/>
              <a:cxnLst/>
              <a:rect l="l" t="t" r="r" b="b"/>
              <a:pathLst>
                <a:path w="2022475" h="803275">
                  <a:moveTo>
                    <a:pt x="0" y="80263"/>
                  </a:moveTo>
                  <a:lnTo>
                    <a:pt x="6310" y="49023"/>
                  </a:lnTo>
                  <a:lnTo>
                    <a:pt x="23521" y="23510"/>
                  </a:lnTo>
                  <a:lnTo>
                    <a:pt x="49050" y="6308"/>
                  </a:lnTo>
                  <a:lnTo>
                    <a:pt x="80314" y="0"/>
                  </a:lnTo>
                  <a:lnTo>
                    <a:pt x="1942083" y="0"/>
                  </a:lnTo>
                  <a:lnTo>
                    <a:pt x="1973324" y="6308"/>
                  </a:lnTo>
                  <a:lnTo>
                    <a:pt x="1998837" y="23510"/>
                  </a:lnTo>
                  <a:lnTo>
                    <a:pt x="2016039" y="49023"/>
                  </a:lnTo>
                  <a:lnTo>
                    <a:pt x="2022347" y="80263"/>
                  </a:lnTo>
                  <a:lnTo>
                    <a:pt x="2022347" y="722883"/>
                  </a:lnTo>
                  <a:lnTo>
                    <a:pt x="2016039" y="754124"/>
                  </a:lnTo>
                  <a:lnTo>
                    <a:pt x="1998837" y="779637"/>
                  </a:lnTo>
                  <a:lnTo>
                    <a:pt x="1973324" y="796839"/>
                  </a:lnTo>
                  <a:lnTo>
                    <a:pt x="1942083" y="803147"/>
                  </a:lnTo>
                  <a:lnTo>
                    <a:pt x="80314" y="803147"/>
                  </a:lnTo>
                  <a:lnTo>
                    <a:pt x="49050" y="796839"/>
                  </a:lnTo>
                  <a:lnTo>
                    <a:pt x="23521" y="779637"/>
                  </a:lnTo>
                  <a:lnTo>
                    <a:pt x="6310" y="754124"/>
                  </a:lnTo>
                  <a:lnTo>
                    <a:pt x="0" y="722883"/>
                  </a:lnTo>
                  <a:lnTo>
                    <a:pt x="0" y="802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9903" y="4805933"/>
            <a:ext cx="192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KEPENDUDUKAN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96348" y="2020231"/>
            <a:ext cx="3764279" cy="2971165"/>
            <a:chOff x="3296348" y="2020231"/>
            <a:chExt cx="3764279" cy="2971165"/>
          </a:xfrm>
        </p:grpSpPr>
        <p:sp>
          <p:nvSpPr>
            <p:cNvPr id="10" name="object 10"/>
            <p:cNvSpPr/>
            <p:nvPr/>
          </p:nvSpPr>
          <p:spPr>
            <a:xfrm>
              <a:off x="3309365" y="3100577"/>
              <a:ext cx="2273935" cy="1877695"/>
            </a:xfrm>
            <a:custGeom>
              <a:avLst/>
              <a:gdLst/>
              <a:ahLst/>
              <a:cxnLst/>
              <a:rect l="l" t="t" r="r" b="b"/>
              <a:pathLst>
                <a:path w="2273935" h="1877695">
                  <a:moveTo>
                    <a:pt x="0" y="187706"/>
                  </a:moveTo>
                  <a:lnTo>
                    <a:pt x="6707" y="137818"/>
                  </a:lnTo>
                  <a:lnTo>
                    <a:pt x="25635" y="92982"/>
                  </a:lnTo>
                  <a:lnTo>
                    <a:pt x="54991" y="54990"/>
                  </a:lnTo>
                  <a:lnTo>
                    <a:pt x="92982" y="25635"/>
                  </a:lnTo>
                  <a:lnTo>
                    <a:pt x="137818" y="6707"/>
                  </a:lnTo>
                  <a:lnTo>
                    <a:pt x="187706" y="0"/>
                  </a:lnTo>
                  <a:lnTo>
                    <a:pt x="2086102" y="0"/>
                  </a:lnTo>
                  <a:lnTo>
                    <a:pt x="2135989" y="6707"/>
                  </a:lnTo>
                  <a:lnTo>
                    <a:pt x="2180825" y="25635"/>
                  </a:lnTo>
                  <a:lnTo>
                    <a:pt x="2218817" y="54991"/>
                  </a:lnTo>
                  <a:lnTo>
                    <a:pt x="2248172" y="92982"/>
                  </a:lnTo>
                  <a:lnTo>
                    <a:pt x="2267100" y="137818"/>
                  </a:lnTo>
                  <a:lnTo>
                    <a:pt x="2273808" y="187706"/>
                  </a:lnTo>
                  <a:lnTo>
                    <a:pt x="2273808" y="1689862"/>
                  </a:lnTo>
                  <a:lnTo>
                    <a:pt x="2267100" y="1739749"/>
                  </a:lnTo>
                  <a:lnTo>
                    <a:pt x="2248172" y="1784585"/>
                  </a:lnTo>
                  <a:lnTo>
                    <a:pt x="2218816" y="1822577"/>
                  </a:lnTo>
                  <a:lnTo>
                    <a:pt x="2180825" y="1851932"/>
                  </a:lnTo>
                  <a:lnTo>
                    <a:pt x="2135989" y="1870860"/>
                  </a:lnTo>
                  <a:lnTo>
                    <a:pt x="2086102" y="1877568"/>
                  </a:lnTo>
                  <a:lnTo>
                    <a:pt x="187706" y="1877568"/>
                  </a:lnTo>
                  <a:lnTo>
                    <a:pt x="137818" y="1870860"/>
                  </a:lnTo>
                  <a:lnTo>
                    <a:pt x="92982" y="1851932"/>
                  </a:lnTo>
                  <a:lnTo>
                    <a:pt x="54990" y="1822577"/>
                  </a:lnTo>
                  <a:lnTo>
                    <a:pt x="25635" y="1784585"/>
                  </a:lnTo>
                  <a:lnTo>
                    <a:pt x="6707" y="1739749"/>
                  </a:lnTo>
                  <a:lnTo>
                    <a:pt x="0" y="1689862"/>
                  </a:lnTo>
                  <a:lnTo>
                    <a:pt x="0" y="187706"/>
                  </a:lnTo>
                  <a:close/>
                </a:path>
              </a:pathLst>
            </a:custGeom>
            <a:ln w="25908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0472" y="2020231"/>
              <a:ext cx="2259965" cy="697865"/>
            </a:xfrm>
            <a:custGeom>
              <a:avLst/>
              <a:gdLst/>
              <a:ahLst/>
              <a:cxnLst/>
              <a:rect l="l" t="t" r="r" b="b"/>
              <a:pathLst>
                <a:path w="2259965" h="697864">
                  <a:moveTo>
                    <a:pt x="1123686" y="0"/>
                  </a:moveTo>
                  <a:lnTo>
                    <a:pt x="1078724" y="1375"/>
                  </a:lnTo>
                  <a:lnTo>
                    <a:pt x="1033902" y="4285"/>
                  </a:lnTo>
                  <a:lnTo>
                    <a:pt x="989261" y="8719"/>
                  </a:lnTo>
                  <a:lnTo>
                    <a:pt x="944842" y="14666"/>
                  </a:lnTo>
                  <a:lnTo>
                    <a:pt x="900685" y="22115"/>
                  </a:lnTo>
                  <a:lnTo>
                    <a:pt x="856829" y="31054"/>
                  </a:lnTo>
                  <a:lnTo>
                    <a:pt x="813317" y="41472"/>
                  </a:lnTo>
                  <a:lnTo>
                    <a:pt x="770187" y="53359"/>
                  </a:lnTo>
                  <a:lnTo>
                    <a:pt x="727481" y="66703"/>
                  </a:lnTo>
                  <a:lnTo>
                    <a:pt x="685239" y="81493"/>
                  </a:lnTo>
                  <a:lnTo>
                    <a:pt x="643500" y="97717"/>
                  </a:lnTo>
                  <a:lnTo>
                    <a:pt x="602307" y="115366"/>
                  </a:lnTo>
                  <a:lnTo>
                    <a:pt x="561698" y="134426"/>
                  </a:lnTo>
                  <a:lnTo>
                    <a:pt x="521715" y="154889"/>
                  </a:lnTo>
                  <a:lnTo>
                    <a:pt x="482397" y="176741"/>
                  </a:lnTo>
                  <a:lnTo>
                    <a:pt x="443786" y="199973"/>
                  </a:lnTo>
                  <a:lnTo>
                    <a:pt x="405921" y="224572"/>
                  </a:lnTo>
                  <a:lnTo>
                    <a:pt x="368843" y="250529"/>
                  </a:lnTo>
                  <a:lnTo>
                    <a:pt x="332593" y="277831"/>
                  </a:lnTo>
                  <a:lnTo>
                    <a:pt x="297211" y="306468"/>
                  </a:lnTo>
                  <a:lnTo>
                    <a:pt x="262736" y="336428"/>
                  </a:lnTo>
                  <a:lnTo>
                    <a:pt x="229210" y="367700"/>
                  </a:lnTo>
                  <a:lnTo>
                    <a:pt x="196673" y="400274"/>
                  </a:lnTo>
                  <a:lnTo>
                    <a:pt x="165166" y="434138"/>
                  </a:lnTo>
                  <a:lnTo>
                    <a:pt x="134728" y="469280"/>
                  </a:lnTo>
                  <a:lnTo>
                    <a:pt x="105400" y="505690"/>
                  </a:lnTo>
                  <a:lnTo>
                    <a:pt x="77223" y="543357"/>
                  </a:lnTo>
                  <a:lnTo>
                    <a:pt x="50237" y="582270"/>
                  </a:lnTo>
                  <a:lnTo>
                    <a:pt x="24483" y="622416"/>
                  </a:lnTo>
                  <a:lnTo>
                    <a:pt x="0" y="663786"/>
                  </a:lnTo>
                  <a:lnTo>
                    <a:pt x="58927" y="697314"/>
                  </a:lnTo>
                  <a:lnTo>
                    <a:pt x="84869" y="653724"/>
                  </a:lnTo>
                  <a:lnTo>
                    <a:pt x="112513" y="611308"/>
                  </a:lnTo>
                  <a:lnTo>
                    <a:pt x="141814" y="570111"/>
                  </a:lnTo>
                  <a:lnTo>
                    <a:pt x="172732" y="530181"/>
                  </a:lnTo>
                  <a:lnTo>
                    <a:pt x="205222" y="491564"/>
                  </a:lnTo>
                  <a:lnTo>
                    <a:pt x="239242" y="454306"/>
                  </a:lnTo>
                  <a:lnTo>
                    <a:pt x="274748" y="418453"/>
                  </a:lnTo>
                  <a:lnTo>
                    <a:pt x="311699" y="384053"/>
                  </a:lnTo>
                  <a:lnTo>
                    <a:pt x="350050" y="351150"/>
                  </a:lnTo>
                  <a:lnTo>
                    <a:pt x="389759" y="319792"/>
                  </a:lnTo>
                  <a:lnTo>
                    <a:pt x="430784" y="290025"/>
                  </a:lnTo>
                  <a:lnTo>
                    <a:pt x="470467" y="263560"/>
                  </a:lnTo>
                  <a:lnTo>
                    <a:pt x="510790" y="238812"/>
                  </a:lnTo>
                  <a:lnTo>
                    <a:pt x="551707" y="215771"/>
                  </a:lnTo>
                  <a:lnTo>
                    <a:pt x="593173" y="194430"/>
                  </a:lnTo>
                  <a:lnTo>
                    <a:pt x="635143" y="174782"/>
                  </a:lnTo>
                  <a:lnTo>
                    <a:pt x="677573" y="156817"/>
                  </a:lnTo>
                  <a:lnTo>
                    <a:pt x="720419" y="140528"/>
                  </a:lnTo>
                  <a:lnTo>
                    <a:pt x="763634" y="125907"/>
                  </a:lnTo>
                  <a:lnTo>
                    <a:pt x="807175" y="112945"/>
                  </a:lnTo>
                  <a:lnTo>
                    <a:pt x="850996" y="101635"/>
                  </a:lnTo>
                  <a:lnTo>
                    <a:pt x="895053" y="91968"/>
                  </a:lnTo>
                  <a:lnTo>
                    <a:pt x="939300" y="83936"/>
                  </a:lnTo>
                  <a:lnTo>
                    <a:pt x="983694" y="77532"/>
                  </a:lnTo>
                  <a:lnTo>
                    <a:pt x="1028190" y="72747"/>
                  </a:lnTo>
                  <a:lnTo>
                    <a:pt x="1072742" y="69572"/>
                  </a:lnTo>
                  <a:lnTo>
                    <a:pt x="1117305" y="68001"/>
                  </a:lnTo>
                  <a:lnTo>
                    <a:pt x="1161836" y="68025"/>
                  </a:lnTo>
                  <a:lnTo>
                    <a:pt x="1206289" y="69635"/>
                  </a:lnTo>
                  <a:lnTo>
                    <a:pt x="1250619" y="72824"/>
                  </a:lnTo>
                  <a:lnTo>
                    <a:pt x="1294782" y="77584"/>
                  </a:lnTo>
                  <a:lnTo>
                    <a:pt x="1338732" y="83906"/>
                  </a:lnTo>
                  <a:lnTo>
                    <a:pt x="1382426" y="91783"/>
                  </a:lnTo>
                  <a:lnTo>
                    <a:pt x="1425818" y="101206"/>
                  </a:lnTo>
                  <a:lnTo>
                    <a:pt x="1468863" y="112167"/>
                  </a:lnTo>
                  <a:lnTo>
                    <a:pt x="1511516" y="124658"/>
                  </a:lnTo>
                  <a:lnTo>
                    <a:pt x="1553734" y="138672"/>
                  </a:lnTo>
                  <a:lnTo>
                    <a:pt x="1595470" y="154199"/>
                  </a:lnTo>
                  <a:lnTo>
                    <a:pt x="1636681" y="171232"/>
                  </a:lnTo>
                  <a:lnTo>
                    <a:pt x="1677321" y="189763"/>
                  </a:lnTo>
                  <a:lnTo>
                    <a:pt x="1717346" y="209784"/>
                  </a:lnTo>
                  <a:lnTo>
                    <a:pt x="1756710" y="231287"/>
                  </a:lnTo>
                  <a:lnTo>
                    <a:pt x="1795370" y="254262"/>
                  </a:lnTo>
                  <a:lnTo>
                    <a:pt x="1833280" y="278704"/>
                  </a:lnTo>
                  <a:lnTo>
                    <a:pt x="1870395" y="304603"/>
                  </a:lnTo>
                  <a:lnTo>
                    <a:pt x="1906671" y="331951"/>
                  </a:lnTo>
                  <a:lnTo>
                    <a:pt x="1942063" y="360740"/>
                  </a:lnTo>
                  <a:lnTo>
                    <a:pt x="1976525" y="390962"/>
                  </a:lnTo>
                  <a:lnTo>
                    <a:pt x="2010015" y="422609"/>
                  </a:lnTo>
                  <a:lnTo>
                    <a:pt x="2042485" y="455673"/>
                  </a:lnTo>
                  <a:lnTo>
                    <a:pt x="2073892" y="490146"/>
                  </a:lnTo>
                  <a:lnTo>
                    <a:pt x="2104191" y="526020"/>
                  </a:lnTo>
                  <a:lnTo>
                    <a:pt x="2133337" y="563286"/>
                  </a:lnTo>
                  <a:lnTo>
                    <a:pt x="2161285" y="601937"/>
                  </a:lnTo>
                  <a:lnTo>
                    <a:pt x="2122043" y="624289"/>
                  </a:lnTo>
                  <a:lnTo>
                    <a:pt x="2250694" y="680550"/>
                  </a:lnTo>
                  <a:lnTo>
                    <a:pt x="2259710" y="546057"/>
                  </a:lnTo>
                  <a:lnTo>
                    <a:pt x="2220468" y="568409"/>
                  </a:lnTo>
                  <a:lnTo>
                    <a:pt x="2191634" y="528100"/>
                  </a:lnTo>
                  <a:lnTo>
                    <a:pt x="2161357" y="488985"/>
                  </a:lnTo>
                  <a:lnTo>
                    <a:pt x="2129674" y="451099"/>
                  </a:lnTo>
                  <a:lnTo>
                    <a:pt x="2096624" y="414476"/>
                  </a:lnTo>
                  <a:lnTo>
                    <a:pt x="2062243" y="379151"/>
                  </a:lnTo>
                  <a:lnTo>
                    <a:pt x="2026570" y="345159"/>
                  </a:lnTo>
                  <a:lnTo>
                    <a:pt x="1989643" y="312535"/>
                  </a:lnTo>
                  <a:lnTo>
                    <a:pt x="1951500" y="281314"/>
                  </a:lnTo>
                  <a:lnTo>
                    <a:pt x="1912179" y="251530"/>
                  </a:lnTo>
                  <a:lnTo>
                    <a:pt x="1871717" y="223219"/>
                  </a:lnTo>
                  <a:lnTo>
                    <a:pt x="1830153" y="196415"/>
                  </a:lnTo>
                  <a:lnTo>
                    <a:pt x="1787525" y="171153"/>
                  </a:lnTo>
                  <a:lnTo>
                    <a:pt x="1745301" y="148166"/>
                  </a:lnTo>
                  <a:lnTo>
                    <a:pt x="1702611" y="126881"/>
                  </a:lnTo>
                  <a:lnTo>
                    <a:pt x="1659497" y="107286"/>
                  </a:lnTo>
                  <a:lnTo>
                    <a:pt x="1615999" y="89372"/>
                  </a:lnTo>
                  <a:lnTo>
                    <a:pt x="1572156" y="73126"/>
                  </a:lnTo>
                  <a:lnTo>
                    <a:pt x="1528009" y="58538"/>
                  </a:lnTo>
                  <a:lnTo>
                    <a:pt x="1483599" y="45597"/>
                  </a:lnTo>
                  <a:lnTo>
                    <a:pt x="1438966" y="34290"/>
                  </a:lnTo>
                  <a:lnTo>
                    <a:pt x="1394151" y="24608"/>
                  </a:lnTo>
                  <a:lnTo>
                    <a:pt x="1349193" y="16539"/>
                  </a:lnTo>
                  <a:lnTo>
                    <a:pt x="1304134" y="10072"/>
                  </a:lnTo>
                  <a:lnTo>
                    <a:pt x="1259013" y="5196"/>
                  </a:lnTo>
                  <a:lnTo>
                    <a:pt x="1213871" y="1899"/>
                  </a:lnTo>
                  <a:lnTo>
                    <a:pt x="1168749" y="171"/>
                  </a:lnTo>
                  <a:lnTo>
                    <a:pt x="1123686" y="0"/>
                  </a:lnTo>
                  <a:close/>
                </a:path>
              </a:pathLst>
            </a:custGeom>
            <a:solidFill>
              <a:srgbClr val="C7C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3809" y="2699766"/>
              <a:ext cx="2022475" cy="803275"/>
            </a:xfrm>
            <a:custGeom>
              <a:avLst/>
              <a:gdLst/>
              <a:ahLst/>
              <a:cxnLst/>
              <a:rect l="l" t="t" r="r" b="b"/>
              <a:pathLst>
                <a:path w="2022475" h="803275">
                  <a:moveTo>
                    <a:pt x="1942084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722884"/>
                  </a:lnTo>
                  <a:lnTo>
                    <a:pt x="6308" y="754124"/>
                  </a:lnTo>
                  <a:lnTo>
                    <a:pt x="23510" y="779637"/>
                  </a:lnTo>
                  <a:lnTo>
                    <a:pt x="49023" y="796839"/>
                  </a:lnTo>
                  <a:lnTo>
                    <a:pt x="80263" y="803148"/>
                  </a:lnTo>
                  <a:lnTo>
                    <a:pt x="1942084" y="803148"/>
                  </a:lnTo>
                  <a:lnTo>
                    <a:pt x="1973324" y="796839"/>
                  </a:lnTo>
                  <a:lnTo>
                    <a:pt x="1998837" y="779637"/>
                  </a:lnTo>
                  <a:lnTo>
                    <a:pt x="2016039" y="754124"/>
                  </a:lnTo>
                  <a:lnTo>
                    <a:pt x="2022348" y="722884"/>
                  </a:lnTo>
                  <a:lnTo>
                    <a:pt x="2022348" y="80263"/>
                  </a:lnTo>
                  <a:lnTo>
                    <a:pt x="2016039" y="49023"/>
                  </a:lnTo>
                  <a:lnTo>
                    <a:pt x="1998837" y="23510"/>
                  </a:lnTo>
                  <a:lnTo>
                    <a:pt x="1973324" y="6308"/>
                  </a:lnTo>
                  <a:lnTo>
                    <a:pt x="1942084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3809" y="2699766"/>
              <a:ext cx="2022475" cy="803275"/>
            </a:xfrm>
            <a:custGeom>
              <a:avLst/>
              <a:gdLst/>
              <a:ahLst/>
              <a:cxnLst/>
              <a:rect l="l" t="t" r="r" b="b"/>
              <a:pathLst>
                <a:path w="2022475" h="803275">
                  <a:moveTo>
                    <a:pt x="0" y="80263"/>
                  </a:moveTo>
                  <a:lnTo>
                    <a:pt x="6308" y="49023"/>
                  </a:lnTo>
                  <a:lnTo>
                    <a:pt x="23510" y="23510"/>
                  </a:lnTo>
                  <a:lnTo>
                    <a:pt x="49023" y="6308"/>
                  </a:lnTo>
                  <a:lnTo>
                    <a:pt x="80263" y="0"/>
                  </a:lnTo>
                  <a:lnTo>
                    <a:pt x="1942084" y="0"/>
                  </a:lnTo>
                  <a:lnTo>
                    <a:pt x="1973324" y="6308"/>
                  </a:lnTo>
                  <a:lnTo>
                    <a:pt x="1998837" y="23510"/>
                  </a:lnTo>
                  <a:lnTo>
                    <a:pt x="2016039" y="49023"/>
                  </a:lnTo>
                  <a:lnTo>
                    <a:pt x="2022348" y="80263"/>
                  </a:lnTo>
                  <a:lnTo>
                    <a:pt x="2022348" y="722884"/>
                  </a:lnTo>
                  <a:lnTo>
                    <a:pt x="2016039" y="754124"/>
                  </a:lnTo>
                  <a:lnTo>
                    <a:pt x="1998837" y="779637"/>
                  </a:lnTo>
                  <a:lnTo>
                    <a:pt x="1973324" y="796839"/>
                  </a:lnTo>
                  <a:lnTo>
                    <a:pt x="1942084" y="803148"/>
                  </a:lnTo>
                  <a:lnTo>
                    <a:pt x="80263" y="803148"/>
                  </a:lnTo>
                  <a:lnTo>
                    <a:pt x="49023" y="796839"/>
                  </a:lnTo>
                  <a:lnTo>
                    <a:pt x="23510" y="779637"/>
                  </a:lnTo>
                  <a:lnTo>
                    <a:pt x="6308" y="754124"/>
                  </a:lnTo>
                  <a:lnTo>
                    <a:pt x="0" y="722884"/>
                  </a:lnTo>
                  <a:lnTo>
                    <a:pt x="0" y="802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90238" y="2929254"/>
            <a:ext cx="1269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46291" y="3087623"/>
            <a:ext cx="2554605" cy="2304415"/>
            <a:chOff x="6146291" y="3087623"/>
            <a:chExt cx="2554605" cy="2304415"/>
          </a:xfrm>
        </p:grpSpPr>
        <p:sp>
          <p:nvSpPr>
            <p:cNvPr id="16" name="object 16"/>
            <p:cNvSpPr/>
            <p:nvPr/>
          </p:nvSpPr>
          <p:spPr>
            <a:xfrm>
              <a:off x="6159245" y="3100577"/>
              <a:ext cx="2275840" cy="1877695"/>
            </a:xfrm>
            <a:custGeom>
              <a:avLst/>
              <a:gdLst/>
              <a:ahLst/>
              <a:cxnLst/>
              <a:rect l="l" t="t" r="r" b="b"/>
              <a:pathLst>
                <a:path w="2275840" h="1877695">
                  <a:moveTo>
                    <a:pt x="0" y="187706"/>
                  </a:moveTo>
                  <a:lnTo>
                    <a:pt x="6707" y="137818"/>
                  </a:lnTo>
                  <a:lnTo>
                    <a:pt x="25635" y="92982"/>
                  </a:lnTo>
                  <a:lnTo>
                    <a:pt x="54991" y="54990"/>
                  </a:lnTo>
                  <a:lnTo>
                    <a:pt x="92982" y="25635"/>
                  </a:lnTo>
                  <a:lnTo>
                    <a:pt x="137818" y="6707"/>
                  </a:lnTo>
                  <a:lnTo>
                    <a:pt x="187705" y="0"/>
                  </a:lnTo>
                  <a:lnTo>
                    <a:pt x="2087626" y="0"/>
                  </a:lnTo>
                  <a:lnTo>
                    <a:pt x="2137513" y="6707"/>
                  </a:lnTo>
                  <a:lnTo>
                    <a:pt x="2182349" y="25635"/>
                  </a:lnTo>
                  <a:lnTo>
                    <a:pt x="2220341" y="54991"/>
                  </a:lnTo>
                  <a:lnTo>
                    <a:pt x="2249696" y="92982"/>
                  </a:lnTo>
                  <a:lnTo>
                    <a:pt x="2268624" y="137818"/>
                  </a:lnTo>
                  <a:lnTo>
                    <a:pt x="2275331" y="187706"/>
                  </a:lnTo>
                  <a:lnTo>
                    <a:pt x="2275331" y="1689862"/>
                  </a:lnTo>
                  <a:lnTo>
                    <a:pt x="2268624" y="1739749"/>
                  </a:lnTo>
                  <a:lnTo>
                    <a:pt x="2249696" y="1784585"/>
                  </a:lnTo>
                  <a:lnTo>
                    <a:pt x="2220341" y="1822577"/>
                  </a:lnTo>
                  <a:lnTo>
                    <a:pt x="2182349" y="1851932"/>
                  </a:lnTo>
                  <a:lnTo>
                    <a:pt x="2137513" y="1870860"/>
                  </a:lnTo>
                  <a:lnTo>
                    <a:pt x="2087626" y="1877568"/>
                  </a:lnTo>
                  <a:lnTo>
                    <a:pt x="187705" y="1877568"/>
                  </a:lnTo>
                  <a:lnTo>
                    <a:pt x="137818" y="1870860"/>
                  </a:lnTo>
                  <a:lnTo>
                    <a:pt x="92982" y="1851932"/>
                  </a:lnTo>
                  <a:lnTo>
                    <a:pt x="54991" y="1822577"/>
                  </a:lnTo>
                  <a:lnTo>
                    <a:pt x="25635" y="1784585"/>
                  </a:lnTo>
                  <a:lnTo>
                    <a:pt x="6707" y="1739749"/>
                  </a:lnTo>
                  <a:lnTo>
                    <a:pt x="0" y="1689862"/>
                  </a:lnTo>
                  <a:lnTo>
                    <a:pt x="0" y="187706"/>
                  </a:lnTo>
                  <a:close/>
                </a:path>
              </a:pathLst>
            </a:custGeom>
            <a:ln w="25908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5213" y="4575809"/>
              <a:ext cx="2022475" cy="803275"/>
            </a:xfrm>
            <a:custGeom>
              <a:avLst/>
              <a:gdLst/>
              <a:ahLst/>
              <a:cxnLst/>
              <a:rect l="l" t="t" r="r" b="b"/>
              <a:pathLst>
                <a:path w="2022475" h="803275">
                  <a:moveTo>
                    <a:pt x="1942083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722883"/>
                  </a:lnTo>
                  <a:lnTo>
                    <a:pt x="6308" y="754124"/>
                  </a:lnTo>
                  <a:lnTo>
                    <a:pt x="23510" y="779637"/>
                  </a:lnTo>
                  <a:lnTo>
                    <a:pt x="49023" y="796839"/>
                  </a:lnTo>
                  <a:lnTo>
                    <a:pt x="80263" y="803147"/>
                  </a:lnTo>
                  <a:lnTo>
                    <a:pt x="1942083" y="803147"/>
                  </a:lnTo>
                  <a:lnTo>
                    <a:pt x="1973324" y="796839"/>
                  </a:lnTo>
                  <a:lnTo>
                    <a:pt x="1998837" y="779637"/>
                  </a:lnTo>
                  <a:lnTo>
                    <a:pt x="2016039" y="754124"/>
                  </a:lnTo>
                  <a:lnTo>
                    <a:pt x="2022347" y="722883"/>
                  </a:lnTo>
                  <a:lnTo>
                    <a:pt x="2022347" y="80263"/>
                  </a:lnTo>
                  <a:lnTo>
                    <a:pt x="2016039" y="49023"/>
                  </a:lnTo>
                  <a:lnTo>
                    <a:pt x="1998837" y="23510"/>
                  </a:lnTo>
                  <a:lnTo>
                    <a:pt x="1973324" y="6308"/>
                  </a:lnTo>
                  <a:lnTo>
                    <a:pt x="1942083" y="0"/>
                  </a:lnTo>
                  <a:close/>
                </a:path>
              </a:pathLst>
            </a:custGeom>
            <a:solidFill>
              <a:srgbClr val="92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65213" y="4575809"/>
              <a:ext cx="2022475" cy="803275"/>
            </a:xfrm>
            <a:custGeom>
              <a:avLst/>
              <a:gdLst/>
              <a:ahLst/>
              <a:cxnLst/>
              <a:rect l="l" t="t" r="r" b="b"/>
              <a:pathLst>
                <a:path w="2022475" h="803275">
                  <a:moveTo>
                    <a:pt x="0" y="80263"/>
                  </a:moveTo>
                  <a:lnTo>
                    <a:pt x="6308" y="49023"/>
                  </a:lnTo>
                  <a:lnTo>
                    <a:pt x="23510" y="23510"/>
                  </a:lnTo>
                  <a:lnTo>
                    <a:pt x="49023" y="6308"/>
                  </a:lnTo>
                  <a:lnTo>
                    <a:pt x="80263" y="0"/>
                  </a:lnTo>
                  <a:lnTo>
                    <a:pt x="1942083" y="0"/>
                  </a:lnTo>
                  <a:lnTo>
                    <a:pt x="1973324" y="6308"/>
                  </a:lnTo>
                  <a:lnTo>
                    <a:pt x="1998837" y="23510"/>
                  </a:lnTo>
                  <a:lnTo>
                    <a:pt x="2016039" y="49023"/>
                  </a:lnTo>
                  <a:lnTo>
                    <a:pt x="2022347" y="80263"/>
                  </a:lnTo>
                  <a:lnTo>
                    <a:pt x="2022347" y="722883"/>
                  </a:lnTo>
                  <a:lnTo>
                    <a:pt x="2016039" y="754124"/>
                  </a:lnTo>
                  <a:lnTo>
                    <a:pt x="1998837" y="779637"/>
                  </a:lnTo>
                  <a:lnTo>
                    <a:pt x="1973324" y="796839"/>
                  </a:lnTo>
                  <a:lnTo>
                    <a:pt x="1942083" y="803147"/>
                  </a:lnTo>
                  <a:lnTo>
                    <a:pt x="80263" y="803147"/>
                  </a:lnTo>
                  <a:lnTo>
                    <a:pt x="49023" y="796839"/>
                  </a:lnTo>
                  <a:lnTo>
                    <a:pt x="23510" y="779637"/>
                  </a:lnTo>
                  <a:lnTo>
                    <a:pt x="6308" y="754124"/>
                  </a:lnTo>
                  <a:lnTo>
                    <a:pt x="0" y="722883"/>
                  </a:lnTo>
                  <a:lnTo>
                    <a:pt x="0" y="802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75372" y="4805933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3617" y="74168"/>
            <a:ext cx="184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Dr.rer.nat.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Nurhadi,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M.Hum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Bahan Kajian Keilmuan: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lvl="0" algn="ctr"/>
            <a:r>
              <a:rPr lang="id-ID" dirty="0"/>
              <a:t>Demografi</a:t>
            </a:r>
            <a:endParaRPr lang="en-US" dirty="0"/>
          </a:p>
          <a:p>
            <a:pPr lvl="0" algn="ctr"/>
            <a:r>
              <a:rPr lang="id-ID" dirty="0"/>
              <a:t>Sosiologi Kependudukan</a:t>
            </a:r>
            <a:endParaRPr lang="en-US" dirty="0"/>
          </a:p>
          <a:p>
            <a:pPr lvl="0" algn="ctr"/>
            <a:r>
              <a:rPr lang="id-ID" dirty="0"/>
              <a:t>Antropologi Kependudukan</a:t>
            </a:r>
            <a:endParaRPr lang="en-US" dirty="0"/>
          </a:p>
          <a:p>
            <a:pPr lvl="0" algn="ctr"/>
            <a:r>
              <a:rPr lang="id-ID" dirty="0"/>
              <a:t>Sosiologi  Keluarga</a:t>
            </a:r>
            <a:endParaRPr lang="en-US" dirty="0"/>
          </a:p>
          <a:p>
            <a:pPr lvl="0" algn="ctr"/>
            <a:r>
              <a:rPr lang="id-ID" dirty="0"/>
              <a:t>Antropologi Keluarg</a:t>
            </a:r>
            <a:r>
              <a:rPr lang="en-US" dirty="0"/>
              <a:t>a</a:t>
            </a:r>
          </a:p>
          <a:p>
            <a:pPr algn="ctr"/>
            <a:r>
              <a:rPr lang="id-ID" dirty="0"/>
              <a:t>Kajian 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CP Mata Kuliah (CPMK)</a:t>
            </a:r>
            <a:r>
              <a:rPr lang="id-ID" dirty="0"/>
              <a:t>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Mahasiswa </a:t>
            </a:r>
            <a:r>
              <a:rPr lang="id-ID" dirty="0"/>
              <a:t>mampu menjelaskan teori, konsep, dan wacana Kependudukan, Keluarga, dan Gender dengan menggunakan pendekatan Sosiologi dan Antropologi</a:t>
            </a:r>
            <a:r>
              <a:rPr lang="id-ID" b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Deskripsi Mata Kuliah</a:t>
            </a:r>
            <a:r>
              <a:rPr lang="id-ID" dirty="0"/>
              <a:t>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Kuliah </a:t>
            </a:r>
            <a:r>
              <a:rPr lang="id-ID" dirty="0"/>
              <a:t>ini berisi teori, konsep, dan wacana Kependudukan, Keluarga, dan Gender dengan menggunakan pendekatan Sosiologi dan Antropologi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Kontrak </a:t>
            </a:r>
            <a:r>
              <a:rPr lang="id-ID" dirty="0"/>
              <a:t>belajar dan pemberian gambaran perkuliahan selama satu semester, serta pengenalan literatur kuliah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Jumlah</a:t>
            </a:r>
            <a:r>
              <a:rPr lang="id-ID" dirty="0"/>
              <a:t>, kepadatan, pertumbuhan, dan persebaran penduduk (dunia, regional, nasional,daerah)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3728" y="13407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13407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4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Konsep  </a:t>
            </a:r>
            <a:r>
              <a:rPr lang="id-ID" dirty="0"/>
              <a:t>mortalitas (morbiditas), fertilitas, migrasi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Persoalan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id-ID" dirty="0"/>
              <a:t>er</a:t>
            </a:r>
            <a:r>
              <a:rPr lang="en-US" dirty="0" err="1"/>
              <a:t>kawinan</a:t>
            </a:r>
            <a:r>
              <a:rPr lang="id-ID" dirty="0"/>
              <a:t>, perceraian, keluarga berencana </a:t>
            </a:r>
            <a:r>
              <a:rPr lang="en-US" dirty="0"/>
              <a:t>(KB), </a:t>
            </a:r>
            <a:r>
              <a:rPr lang="en-US" dirty="0" err="1"/>
              <a:t>ketenagakerjaan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449" y="1340768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&amp;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1334" y="1342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11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530</Words>
  <Application>Microsoft Office PowerPoint</Application>
  <PresentationFormat>On-screen Show (4:3)</PresentationFormat>
  <Paragraphs>135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Dinamika Kependudukan Keluarga dan Gender</vt:lpstr>
      <vt:lpstr>PowerPoint Presentation</vt:lpstr>
      <vt:lpstr>Mengapa Belajar Ketiganya?</vt:lpstr>
      <vt:lpstr>Materi Perkuliahan</vt:lpstr>
      <vt:lpstr>Bahan Kajian Keilmuan:</vt:lpstr>
      <vt:lpstr>CP Mata Kuliah (CPMK) : </vt:lpstr>
      <vt:lpstr>Deskripsi Mata Kuliah : </vt:lpstr>
      <vt:lpstr>Materi perkuliahan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Daftar Referensi :     </vt:lpstr>
      <vt:lpstr>PowerPoint Presentation</vt:lpstr>
      <vt:lpstr>Buku Rujukan</vt:lpstr>
      <vt:lpstr>Buku Rujukan</vt:lpstr>
      <vt:lpstr>PowerPoint Presentation</vt:lpstr>
      <vt:lpstr>Buku Rujukan</vt:lpstr>
      <vt:lpstr>Metode pembelajaran</vt:lpstr>
      <vt:lpstr>Ketentuan Perkuliahan</vt:lpstr>
      <vt:lpstr>Kriteria Penilaian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Dinamika Kependudukan Keluarga dan Gender</dc:title>
  <dc:creator>ismail - [2010]</dc:creator>
  <cp:lastModifiedBy>ismail - [2010]</cp:lastModifiedBy>
  <cp:revision>14</cp:revision>
  <dcterms:created xsi:type="dcterms:W3CDTF">2020-02-18T02:35:22Z</dcterms:created>
  <dcterms:modified xsi:type="dcterms:W3CDTF">2020-02-24T04:47:21Z</dcterms:modified>
</cp:coreProperties>
</file>