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2" r:id="rId5"/>
    <p:sldId id="273" r:id="rId6"/>
    <p:sldId id="274" r:id="rId7"/>
    <p:sldId id="275" r:id="rId8"/>
    <p:sldId id="279" r:id="rId9"/>
    <p:sldId id="280" r:id="rId10"/>
    <p:sldId id="259" r:id="rId11"/>
    <p:sldId id="281" r:id="rId12"/>
    <p:sldId id="260" r:id="rId13"/>
    <p:sldId id="282" r:id="rId14"/>
    <p:sldId id="283" r:id="rId15"/>
    <p:sldId id="261" r:id="rId16"/>
    <p:sldId id="284" r:id="rId17"/>
    <p:sldId id="262" r:id="rId18"/>
    <p:sldId id="263" r:id="rId19"/>
    <p:sldId id="276" r:id="rId20"/>
    <p:sldId id="277" r:id="rId21"/>
    <p:sldId id="257" r:id="rId22"/>
    <p:sldId id="258" r:id="rId23"/>
    <p:sldId id="267" r:id="rId24"/>
    <p:sldId id="264" r:id="rId25"/>
    <p:sldId id="266" r:id="rId26"/>
    <p:sldId id="278" r:id="rId27"/>
    <p:sldId id="265"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B39B0-6CF4-4D8D-A5EC-879D8A8970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3139D58-0F4E-44B3-9BA9-9A18C0AF2228}">
      <dgm:prSet/>
      <dgm:spPr/>
      <dgm:t>
        <a:bodyPr/>
        <a:lstStyle/>
        <a:p>
          <a:r>
            <a:rPr lang="en-US" b="1"/>
            <a:t>In developed countries </a:t>
          </a:r>
          <a:r>
            <a:rPr lang="en-US"/>
            <a:t>like in the north-western Europe as  well as in US, </a:t>
          </a:r>
          <a:r>
            <a:rPr lang="en-US" b="1"/>
            <a:t>urbanization is a concomitant of industrialization a</a:t>
          </a:r>
          <a:r>
            <a:rPr lang="en-US"/>
            <a:t>nd a phenomenon embedded in commodity production.</a:t>
          </a:r>
        </a:p>
      </dgm:t>
    </dgm:pt>
    <dgm:pt modelId="{3075CD08-6E86-4AD5-A5D6-7C27F6B9746C}" type="parTrans" cxnId="{60B8F9E3-7864-47F0-8DAA-2CB2ADA482C7}">
      <dgm:prSet/>
      <dgm:spPr/>
      <dgm:t>
        <a:bodyPr/>
        <a:lstStyle/>
        <a:p>
          <a:endParaRPr lang="en-US"/>
        </a:p>
      </dgm:t>
    </dgm:pt>
    <dgm:pt modelId="{DB64922B-9957-4429-A8E9-C8B0535CDAAA}" type="sibTrans" cxnId="{60B8F9E3-7864-47F0-8DAA-2CB2ADA482C7}">
      <dgm:prSet/>
      <dgm:spPr/>
      <dgm:t>
        <a:bodyPr/>
        <a:lstStyle/>
        <a:p>
          <a:endParaRPr lang="en-US"/>
        </a:p>
      </dgm:t>
    </dgm:pt>
    <dgm:pt modelId="{DA088216-2C64-4131-8664-5DE5F79FC69E}">
      <dgm:prSet/>
      <dgm:spPr/>
      <dgm:t>
        <a:bodyPr/>
        <a:lstStyle/>
        <a:p>
          <a:r>
            <a:rPr lang="en-US"/>
            <a:t>However, </a:t>
          </a:r>
          <a:r>
            <a:rPr lang="en-US" b="1"/>
            <a:t>in the developing countries</a:t>
          </a:r>
          <a:r>
            <a:rPr lang="en-US"/>
            <a:t>, urbanization often takes place </a:t>
          </a:r>
          <a:r>
            <a:rPr lang="en-US" b="1"/>
            <a:t>without a parallel growth in industrialization. </a:t>
          </a:r>
          <a:endParaRPr lang="en-US"/>
        </a:p>
      </dgm:t>
    </dgm:pt>
    <dgm:pt modelId="{A65E5CCA-4CB1-41E1-A49F-2C7567BA1822}" type="parTrans" cxnId="{9AC670A3-4231-4055-ADB9-D7D1FEBC9D85}">
      <dgm:prSet/>
      <dgm:spPr/>
      <dgm:t>
        <a:bodyPr/>
        <a:lstStyle/>
        <a:p>
          <a:endParaRPr lang="en-US"/>
        </a:p>
      </dgm:t>
    </dgm:pt>
    <dgm:pt modelId="{D469DFCD-9516-4E85-B73E-AD5DF150B92C}" type="sibTrans" cxnId="{9AC670A3-4231-4055-ADB9-D7D1FEBC9D85}">
      <dgm:prSet/>
      <dgm:spPr/>
      <dgm:t>
        <a:bodyPr/>
        <a:lstStyle/>
        <a:p>
          <a:endParaRPr lang="en-US"/>
        </a:p>
      </dgm:t>
    </dgm:pt>
    <dgm:pt modelId="{42BB9134-3654-4CC0-A4C8-45B210C4C3AC}">
      <dgm:prSet/>
      <dgm:spPr/>
      <dgm:t>
        <a:bodyPr/>
        <a:lstStyle/>
        <a:p>
          <a:r>
            <a:rPr lang="en-US"/>
            <a:t>As a result, the impacts on natural environments are </a:t>
          </a:r>
          <a:r>
            <a:rPr lang="en-US" b="1" i="1"/>
            <a:t>perhaps</a:t>
          </a:r>
          <a:r>
            <a:rPr lang="en-US"/>
            <a:t> less severe, although the infrastructure may also be missing to better control whatever impacts do occur.</a:t>
          </a:r>
        </a:p>
      </dgm:t>
    </dgm:pt>
    <dgm:pt modelId="{6A14F4B5-CF88-4A17-8869-3633308DB970}" type="parTrans" cxnId="{C0728916-8D34-400D-A39A-DB766D59D5FE}">
      <dgm:prSet/>
      <dgm:spPr/>
      <dgm:t>
        <a:bodyPr/>
        <a:lstStyle/>
        <a:p>
          <a:endParaRPr lang="en-US"/>
        </a:p>
      </dgm:t>
    </dgm:pt>
    <dgm:pt modelId="{95F4F1DD-5CF3-416B-AED2-CA1AA3330949}" type="sibTrans" cxnId="{C0728916-8D34-400D-A39A-DB766D59D5FE}">
      <dgm:prSet/>
      <dgm:spPr/>
      <dgm:t>
        <a:bodyPr/>
        <a:lstStyle/>
        <a:p>
          <a:endParaRPr lang="en-US"/>
        </a:p>
      </dgm:t>
    </dgm:pt>
    <dgm:pt modelId="{EB69B432-1200-4B5B-A043-875C593D3FE8}">
      <dgm:prSet/>
      <dgm:spPr/>
      <dgm:t>
        <a:bodyPr/>
        <a:lstStyle/>
        <a:p>
          <a:r>
            <a:rPr lang="en-US"/>
            <a:t>Other impact in the developing countries is the growth of poverty in the process of urbanisation.</a:t>
          </a:r>
        </a:p>
      </dgm:t>
    </dgm:pt>
    <dgm:pt modelId="{0878F60C-5D71-41DC-9776-F148AD2A7C13}" type="parTrans" cxnId="{FBCE44A4-B6E0-4696-91E8-7149F5DE8841}">
      <dgm:prSet/>
      <dgm:spPr/>
      <dgm:t>
        <a:bodyPr/>
        <a:lstStyle/>
        <a:p>
          <a:endParaRPr lang="en-US"/>
        </a:p>
      </dgm:t>
    </dgm:pt>
    <dgm:pt modelId="{B9DC99CF-631A-44DC-AF56-C856734CA574}" type="sibTrans" cxnId="{FBCE44A4-B6E0-4696-91E8-7149F5DE8841}">
      <dgm:prSet/>
      <dgm:spPr/>
      <dgm:t>
        <a:bodyPr/>
        <a:lstStyle/>
        <a:p>
          <a:endParaRPr lang="en-US"/>
        </a:p>
      </dgm:t>
    </dgm:pt>
    <dgm:pt modelId="{746421E2-70BF-445D-9C4F-5D32B49B2A71}" type="pres">
      <dgm:prSet presAssocID="{113B39B0-6CF4-4D8D-A5EC-879D8A897096}" presName="linear" presStyleCnt="0">
        <dgm:presLayoutVars>
          <dgm:animLvl val="lvl"/>
          <dgm:resizeHandles val="exact"/>
        </dgm:presLayoutVars>
      </dgm:prSet>
      <dgm:spPr/>
    </dgm:pt>
    <dgm:pt modelId="{D7C90FB5-5DB8-4EF3-B122-9F026A4B3695}" type="pres">
      <dgm:prSet presAssocID="{E3139D58-0F4E-44B3-9BA9-9A18C0AF2228}" presName="parentText" presStyleLbl="node1" presStyleIdx="0" presStyleCnt="4">
        <dgm:presLayoutVars>
          <dgm:chMax val="0"/>
          <dgm:bulletEnabled val="1"/>
        </dgm:presLayoutVars>
      </dgm:prSet>
      <dgm:spPr/>
    </dgm:pt>
    <dgm:pt modelId="{7C2B55E1-7838-4585-B727-D2C682F4F3EE}" type="pres">
      <dgm:prSet presAssocID="{DB64922B-9957-4429-A8E9-C8B0535CDAAA}" presName="spacer" presStyleCnt="0"/>
      <dgm:spPr/>
    </dgm:pt>
    <dgm:pt modelId="{4E49F5CF-ECFB-4D8F-A93A-2B8477D67931}" type="pres">
      <dgm:prSet presAssocID="{DA088216-2C64-4131-8664-5DE5F79FC69E}" presName="parentText" presStyleLbl="node1" presStyleIdx="1" presStyleCnt="4">
        <dgm:presLayoutVars>
          <dgm:chMax val="0"/>
          <dgm:bulletEnabled val="1"/>
        </dgm:presLayoutVars>
      </dgm:prSet>
      <dgm:spPr/>
    </dgm:pt>
    <dgm:pt modelId="{7B017449-93C1-48C8-A7F2-FFD328ED27E4}" type="pres">
      <dgm:prSet presAssocID="{D469DFCD-9516-4E85-B73E-AD5DF150B92C}" presName="spacer" presStyleCnt="0"/>
      <dgm:spPr/>
    </dgm:pt>
    <dgm:pt modelId="{04AB2D5A-CA04-4580-BCC9-F3EAE6309344}" type="pres">
      <dgm:prSet presAssocID="{42BB9134-3654-4CC0-A4C8-45B210C4C3AC}" presName="parentText" presStyleLbl="node1" presStyleIdx="2" presStyleCnt="4">
        <dgm:presLayoutVars>
          <dgm:chMax val="0"/>
          <dgm:bulletEnabled val="1"/>
        </dgm:presLayoutVars>
      </dgm:prSet>
      <dgm:spPr/>
    </dgm:pt>
    <dgm:pt modelId="{F4A01F8A-793D-4F18-86DF-2A3F583F6FA6}" type="pres">
      <dgm:prSet presAssocID="{95F4F1DD-5CF3-416B-AED2-CA1AA3330949}" presName="spacer" presStyleCnt="0"/>
      <dgm:spPr/>
    </dgm:pt>
    <dgm:pt modelId="{7B7E4C7D-2627-4EFD-B014-6D9827A0EECC}" type="pres">
      <dgm:prSet presAssocID="{EB69B432-1200-4B5B-A043-875C593D3FE8}" presName="parentText" presStyleLbl="node1" presStyleIdx="3" presStyleCnt="4">
        <dgm:presLayoutVars>
          <dgm:chMax val="0"/>
          <dgm:bulletEnabled val="1"/>
        </dgm:presLayoutVars>
      </dgm:prSet>
      <dgm:spPr/>
    </dgm:pt>
  </dgm:ptLst>
  <dgm:cxnLst>
    <dgm:cxn modelId="{B2220300-29B6-4CE8-A276-15B8C6532839}" type="presOf" srcId="{E3139D58-0F4E-44B3-9BA9-9A18C0AF2228}" destId="{D7C90FB5-5DB8-4EF3-B122-9F026A4B3695}" srcOrd="0" destOrd="0" presId="urn:microsoft.com/office/officeart/2005/8/layout/vList2"/>
    <dgm:cxn modelId="{C0728916-8D34-400D-A39A-DB766D59D5FE}" srcId="{113B39B0-6CF4-4D8D-A5EC-879D8A897096}" destId="{42BB9134-3654-4CC0-A4C8-45B210C4C3AC}" srcOrd="2" destOrd="0" parTransId="{6A14F4B5-CF88-4A17-8869-3633308DB970}" sibTransId="{95F4F1DD-5CF3-416B-AED2-CA1AA3330949}"/>
    <dgm:cxn modelId="{EE18AD18-7FFF-407F-A5D2-59A65D4F134F}" type="presOf" srcId="{42BB9134-3654-4CC0-A4C8-45B210C4C3AC}" destId="{04AB2D5A-CA04-4580-BCC9-F3EAE6309344}" srcOrd="0" destOrd="0" presId="urn:microsoft.com/office/officeart/2005/8/layout/vList2"/>
    <dgm:cxn modelId="{CEA8E327-8BA3-41CE-B88C-1EF9CFFF05C2}" type="presOf" srcId="{DA088216-2C64-4131-8664-5DE5F79FC69E}" destId="{4E49F5CF-ECFB-4D8F-A93A-2B8477D67931}" srcOrd="0" destOrd="0" presId="urn:microsoft.com/office/officeart/2005/8/layout/vList2"/>
    <dgm:cxn modelId="{4CD49F58-1C06-4D25-B008-133818AFBCBC}" type="presOf" srcId="{113B39B0-6CF4-4D8D-A5EC-879D8A897096}" destId="{746421E2-70BF-445D-9C4F-5D32B49B2A71}" srcOrd="0" destOrd="0" presId="urn:microsoft.com/office/officeart/2005/8/layout/vList2"/>
    <dgm:cxn modelId="{9B8E5092-B608-452F-9838-3E6186D81B72}" type="presOf" srcId="{EB69B432-1200-4B5B-A043-875C593D3FE8}" destId="{7B7E4C7D-2627-4EFD-B014-6D9827A0EECC}" srcOrd="0" destOrd="0" presId="urn:microsoft.com/office/officeart/2005/8/layout/vList2"/>
    <dgm:cxn modelId="{9AC670A3-4231-4055-ADB9-D7D1FEBC9D85}" srcId="{113B39B0-6CF4-4D8D-A5EC-879D8A897096}" destId="{DA088216-2C64-4131-8664-5DE5F79FC69E}" srcOrd="1" destOrd="0" parTransId="{A65E5CCA-4CB1-41E1-A49F-2C7567BA1822}" sibTransId="{D469DFCD-9516-4E85-B73E-AD5DF150B92C}"/>
    <dgm:cxn modelId="{FBCE44A4-B6E0-4696-91E8-7149F5DE8841}" srcId="{113B39B0-6CF4-4D8D-A5EC-879D8A897096}" destId="{EB69B432-1200-4B5B-A043-875C593D3FE8}" srcOrd="3" destOrd="0" parTransId="{0878F60C-5D71-41DC-9776-F148AD2A7C13}" sibTransId="{B9DC99CF-631A-44DC-AF56-C856734CA574}"/>
    <dgm:cxn modelId="{60B8F9E3-7864-47F0-8DAA-2CB2ADA482C7}" srcId="{113B39B0-6CF4-4D8D-A5EC-879D8A897096}" destId="{E3139D58-0F4E-44B3-9BA9-9A18C0AF2228}" srcOrd="0" destOrd="0" parTransId="{3075CD08-6E86-4AD5-A5D6-7C27F6B9746C}" sibTransId="{DB64922B-9957-4429-A8E9-C8B0535CDAAA}"/>
    <dgm:cxn modelId="{078C60B9-8DFD-4EEB-A5AA-3E85F191B574}" type="presParOf" srcId="{746421E2-70BF-445D-9C4F-5D32B49B2A71}" destId="{D7C90FB5-5DB8-4EF3-B122-9F026A4B3695}" srcOrd="0" destOrd="0" presId="urn:microsoft.com/office/officeart/2005/8/layout/vList2"/>
    <dgm:cxn modelId="{2BFC245B-EA37-421D-92BB-584C865D613B}" type="presParOf" srcId="{746421E2-70BF-445D-9C4F-5D32B49B2A71}" destId="{7C2B55E1-7838-4585-B727-D2C682F4F3EE}" srcOrd="1" destOrd="0" presId="urn:microsoft.com/office/officeart/2005/8/layout/vList2"/>
    <dgm:cxn modelId="{FBD33CA6-1578-48F1-B725-432CDC0DF051}" type="presParOf" srcId="{746421E2-70BF-445D-9C4F-5D32B49B2A71}" destId="{4E49F5CF-ECFB-4D8F-A93A-2B8477D67931}" srcOrd="2" destOrd="0" presId="urn:microsoft.com/office/officeart/2005/8/layout/vList2"/>
    <dgm:cxn modelId="{262E18A2-9F09-4BAD-9365-C08491288E5B}" type="presParOf" srcId="{746421E2-70BF-445D-9C4F-5D32B49B2A71}" destId="{7B017449-93C1-48C8-A7F2-FFD328ED27E4}" srcOrd="3" destOrd="0" presId="urn:microsoft.com/office/officeart/2005/8/layout/vList2"/>
    <dgm:cxn modelId="{2439EB45-CBD0-4E58-91A8-F3DF4E83052B}" type="presParOf" srcId="{746421E2-70BF-445D-9C4F-5D32B49B2A71}" destId="{04AB2D5A-CA04-4580-BCC9-F3EAE6309344}" srcOrd="4" destOrd="0" presId="urn:microsoft.com/office/officeart/2005/8/layout/vList2"/>
    <dgm:cxn modelId="{3CAA313E-175E-40F6-8D86-18DCD1126C90}" type="presParOf" srcId="{746421E2-70BF-445D-9C4F-5D32B49B2A71}" destId="{F4A01F8A-793D-4F18-86DF-2A3F583F6FA6}" srcOrd="5" destOrd="0" presId="urn:microsoft.com/office/officeart/2005/8/layout/vList2"/>
    <dgm:cxn modelId="{1124CF13-24B1-4425-A1F2-7BD6F98F64B9}" type="presParOf" srcId="{746421E2-70BF-445D-9C4F-5D32B49B2A71}" destId="{7B7E4C7D-2627-4EFD-B014-6D9827A0EEC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A46CD-B05F-49AF-A25A-6BFB1B0D601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F0125D9-ABEC-48BD-941B-1574BD1394AE}">
      <dgm:prSet/>
      <dgm:spPr/>
      <dgm:t>
        <a:bodyPr/>
        <a:lstStyle/>
        <a:p>
          <a:r>
            <a:rPr lang="en-US"/>
            <a:t>1970s : The urban population of developing countries began to exceed the number in developed countries</a:t>
          </a:r>
        </a:p>
      </dgm:t>
    </dgm:pt>
    <dgm:pt modelId="{31E6180A-DA5D-4175-AE71-85E60E2D040A}" type="parTrans" cxnId="{BA463C60-1400-41E1-BB63-623571E0CD5B}">
      <dgm:prSet/>
      <dgm:spPr/>
      <dgm:t>
        <a:bodyPr/>
        <a:lstStyle/>
        <a:p>
          <a:endParaRPr lang="en-US"/>
        </a:p>
      </dgm:t>
    </dgm:pt>
    <dgm:pt modelId="{DC590A5C-5ECE-4E00-B9DC-8D47757509CC}" type="sibTrans" cxnId="{BA463C60-1400-41E1-BB63-623571E0CD5B}">
      <dgm:prSet/>
      <dgm:spPr/>
      <dgm:t>
        <a:bodyPr/>
        <a:lstStyle/>
        <a:p>
          <a:endParaRPr lang="en-US"/>
        </a:p>
      </dgm:t>
    </dgm:pt>
    <dgm:pt modelId="{DD68DFBD-C8EA-4656-A031-ACAB1DE5C55C}">
      <dgm:prSet/>
      <dgm:spPr/>
      <dgm:t>
        <a:bodyPr/>
        <a:lstStyle/>
        <a:p>
          <a:r>
            <a:rPr lang="en-US"/>
            <a:t>2008: urban population of the world is estimated begin to exceed the number of non-urban population for the first time in history</a:t>
          </a:r>
        </a:p>
      </dgm:t>
    </dgm:pt>
    <dgm:pt modelId="{C823E492-4F87-49A6-8A87-6E02A5C319FF}" type="parTrans" cxnId="{13036225-1131-4E6C-A7F8-F2E99483F45D}">
      <dgm:prSet/>
      <dgm:spPr/>
      <dgm:t>
        <a:bodyPr/>
        <a:lstStyle/>
        <a:p>
          <a:endParaRPr lang="en-US"/>
        </a:p>
      </dgm:t>
    </dgm:pt>
    <dgm:pt modelId="{6E14E055-C48D-48F2-A03F-32C442181BCE}" type="sibTrans" cxnId="{13036225-1131-4E6C-A7F8-F2E99483F45D}">
      <dgm:prSet/>
      <dgm:spPr/>
      <dgm:t>
        <a:bodyPr/>
        <a:lstStyle/>
        <a:p>
          <a:endParaRPr lang="en-US"/>
        </a:p>
      </dgm:t>
    </dgm:pt>
    <dgm:pt modelId="{3166A9DC-D89F-4086-A629-574180EF19A0}">
      <dgm:prSet/>
      <dgm:spPr/>
      <dgm:t>
        <a:bodyPr/>
        <a:lstStyle/>
        <a:p>
          <a:r>
            <a:rPr lang="en-US"/>
            <a:t>2010s: for the first time in history, more than half of urban population in developing countries will be living in their urban areas</a:t>
          </a:r>
        </a:p>
      </dgm:t>
    </dgm:pt>
    <dgm:pt modelId="{030F5074-0353-4B53-B71E-519D96679218}" type="parTrans" cxnId="{D7634954-C685-4496-BA4E-CAA15F7F1C21}">
      <dgm:prSet/>
      <dgm:spPr/>
      <dgm:t>
        <a:bodyPr/>
        <a:lstStyle/>
        <a:p>
          <a:endParaRPr lang="en-US"/>
        </a:p>
      </dgm:t>
    </dgm:pt>
    <dgm:pt modelId="{DC7873AC-6D2C-45C7-9D51-FEA2CAE21A07}" type="sibTrans" cxnId="{D7634954-C685-4496-BA4E-CAA15F7F1C21}">
      <dgm:prSet/>
      <dgm:spPr/>
      <dgm:t>
        <a:bodyPr/>
        <a:lstStyle/>
        <a:p>
          <a:endParaRPr lang="en-US"/>
        </a:p>
      </dgm:t>
    </dgm:pt>
    <dgm:pt modelId="{E04FCF73-D529-491C-A76E-0878897ACDC0}">
      <dgm:prSet/>
      <dgm:spPr/>
      <dgm:t>
        <a:bodyPr/>
        <a:lstStyle/>
        <a:p>
          <a:r>
            <a:rPr lang="en-US"/>
            <a:t>The 21st century is the century became an urban century</a:t>
          </a:r>
        </a:p>
      </dgm:t>
    </dgm:pt>
    <dgm:pt modelId="{C2BAAE8A-2CEA-422C-B1F0-29DB42CD4495}" type="parTrans" cxnId="{F78F1579-CC36-4335-807C-73661B9AD74F}">
      <dgm:prSet/>
      <dgm:spPr/>
      <dgm:t>
        <a:bodyPr/>
        <a:lstStyle/>
        <a:p>
          <a:endParaRPr lang="en-US"/>
        </a:p>
      </dgm:t>
    </dgm:pt>
    <dgm:pt modelId="{EB9A8AA3-FC48-4A5A-BE47-628BD78FE292}" type="sibTrans" cxnId="{F78F1579-CC36-4335-807C-73661B9AD74F}">
      <dgm:prSet/>
      <dgm:spPr/>
      <dgm:t>
        <a:bodyPr/>
        <a:lstStyle/>
        <a:p>
          <a:endParaRPr lang="en-US"/>
        </a:p>
      </dgm:t>
    </dgm:pt>
    <dgm:pt modelId="{7D90C077-77DF-4D19-8A6A-FECBCBE93EB8}">
      <dgm:prSet/>
      <dgm:spPr/>
      <dgm:t>
        <a:bodyPr/>
        <a:lstStyle/>
        <a:p>
          <a:r>
            <a:rPr lang="en-US"/>
            <a:t>Most of the world's urban population will live in cities in developing countries, especially in Asia</a:t>
          </a:r>
        </a:p>
      </dgm:t>
    </dgm:pt>
    <dgm:pt modelId="{5D4FE826-976D-4665-BB00-4A2984C9E48C}" type="parTrans" cxnId="{B69E52C5-3821-471B-A584-D519EAD96630}">
      <dgm:prSet/>
      <dgm:spPr/>
      <dgm:t>
        <a:bodyPr/>
        <a:lstStyle/>
        <a:p>
          <a:endParaRPr lang="en-US"/>
        </a:p>
      </dgm:t>
    </dgm:pt>
    <dgm:pt modelId="{0A5A3992-D961-4B47-B5E2-4791480A3BC0}" type="sibTrans" cxnId="{B69E52C5-3821-471B-A584-D519EAD96630}">
      <dgm:prSet/>
      <dgm:spPr/>
      <dgm:t>
        <a:bodyPr/>
        <a:lstStyle/>
        <a:p>
          <a:endParaRPr lang="en-US"/>
        </a:p>
      </dgm:t>
    </dgm:pt>
    <dgm:pt modelId="{2A8A2B17-2AC2-42A5-BCC8-866777D412DB}" type="pres">
      <dgm:prSet presAssocID="{33AA46CD-B05F-49AF-A25A-6BFB1B0D601C}" presName="linear" presStyleCnt="0">
        <dgm:presLayoutVars>
          <dgm:animLvl val="lvl"/>
          <dgm:resizeHandles val="exact"/>
        </dgm:presLayoutVars>
      </dgm:prSet>
      <dgm:spPr/>
    </dgm:pt>
    <dgm:pt modelId="{0B047418-E407-4EAC-BB34-062DBB0899F3}" type="pres">
      <dgm:prSet presAssocID="{BF0125D9-ABEC-48BD-941B-1574BD1394AE}" presName="parentText" presStyleLbl="node1" presStyleIdx="0" presStyleCnt="3">
        <dgm:presLayoutVars>
          <dgm:chMax val="0"/>
          <dgm:bulletEnabled val="1"/>
        </dgm:presLayoutVars>
      </dgm:prSet>
      <dgm:spPr/>
    </dgm:pt>
    <dgm:pt modelId="{36983207-1EAA-4AA1-8480-269347AFED41}" type="pres">
      <dgm:prSet presAssocID="{DC590A5C-5ECE-4E00-B9DC-8D47757509CC}" presName="spacer" presStyleCnt="0"/>
      <dgm:spPr/>
    </dgm:pt>
    <dgm:pt modelId="{21313BBC-ECB2-48BC-A64C-AC70D67B531D}" type="pres">
      <dgm:prSet presAssocID="{DD68DFBD-C8EA-4656-A031-ACAB1DE5C55C}" presName="parentText" presStyleLbl="node1" presStyleIdx="1" presStyleCnt="3">
        <dgm:presLayoutVars>
          <dgm:chMax val="0"/>
          <dgm:bulletEnabled val="1"/>
        </dgm:presLayoutVars>
      </dgm:prSet>
      <dgm:spPr/>
    </dgm:pt>
    <dgm:pt modelId="{3E5204EC-D4C2-4ECB-8FCE-29A2DFE611ED}" type="pres">
      <dgm:prSet presAssocID="{6E14E055-C48D-48F2-A03F-32C442181BCE}" presName="spacer" presStyleCnt="0"/>
      <dgm:spPr/>
    </dgm:pt>
    <dgm:pt modelId="{45AB83AE-4AB8-4DF2-A0E0-4FB15CA4BAAF}" type="pres">
      <dgm:prSet presAssocID="{3166A9DC-D89F-4086-A629-574180EF19A0}" presName="parentText" presStyleLbl="node1" presStyleIdx="2" presStyleCnt="3">
        <dgm:presLayoutVars>
          <dgm:chMax val="0"/>
          <dgm:bulletEnabled val="1"/>
        </dgm:presLayoutVars>
      </dgm:prSet>
      <dgm:spPr/>
    </dgm:pt>
    <dgm:pt modelId="{789C2926-495A-4575-B825-A4B89C3AE07B}" type="pres">
      <dgm:prSet presAssocID="{3166A9DC-D89F-4086-A629-574180EF19A0}" presName="childText" presStyleLbl="revTx" presStyleIdx="0" presStyleCnt="1">
        <dgm:presLayoutVars>
          <dgm:bulletEnabled val="1"/>
        </dgm:presLayoutVars>
      </dgm:prSet>
      <dgm:spPr/>
    </dgm:pt>
  </dgm:ptLst>
  <dgm:cxnLst>
    <dgm:cxn modelId="{DA05C71D-50FD-4238-A337-7568C7A5E225}" type="presOf" srcId="{7D90C077-77DF-4D19-8A6A-FECBCBE93EB8}" destId="{789C2926-495A-4575-B825-A4B89C3AE07B}" srcOrd="0" destOrd="1" presId="urn:microsoft.com/office/officeart/2005/8/layout/vList2"/>
    <dgm:cxn modelId="{13036225-1131-4E6C-A7F8-F2E99483F45D}" srcId="{33AA46CD-B05F-49AF-A25A-6BFB1B0D601C}" destId="{DD68DFBD-C8EA-4656-A031-ACAB1DE5C55C}" srcOrd="1" destOrd="0" parTransId="{C823E492-4F87-49A6-8A87-6E02A5C319FF}" sibTransId="{6E14E055-C48D-48F2-A03F-32C442181BCE}"/>
    <dgm:cxn modelId="{64312F60-C0A6-4ED1-8B66-571B661A29E7}" type="presOf" srcId="{DD68DFBD-C8EA-4656-A031-ACAB1DE5C55C}" destId="{21313BBC-ECB2-48BC-A64C-AC70D67B531D}" srcOrd="0" destOrd="0" presId="urn:microsoft.com/office/officeart/2005/8/layout/vList2"/>
    <dgm:cxn modelId="{BA463C60-1400-41E1-BB63-623571E0CD5B}" srcId="{33AA46CD-B05F-49AF-A25A-6BFB1B0D601C}" destId="{BF0125D9-ABEC-48BD-941B-1574BD1394AE}" srcOrd="0" destOrd="0" parTransId="{31E6180A-DA5D-4175-AE71-85E60E2D040A}" sibTransId="{DC590A5C-5ECE-4E00-B9DC-8D47757509CC}"/>
    <dgm:cxn modelId="{9BB0AA4C-1ABD-4E9F-A4C9-37C6228B2DBB}" type="presOf" srcId="{BF0125D9-ABEC-48BD-941B-1574BD1394AE}" destId="{0B047418-E407-4EAC-BB34-062DBB0899F3}" srcOrd="0" destOrd="0" presId="urn:microsoft.com/office/officeart/2005/8/layout/vList2"/>
    <dgm:cxn modelId="{AAA72653-D1A8-417E-BC08-E5A949282142}" type="presOf" srcId="{3166A9DC-D89F-4086-A629-574180EF19A0}" destId="{45AB83AE-4AB8-4DF2-A0E0-4FB15CA4BAAF}" srcOrd="0" destOrd="0" presId="urn:microsoft.com/office/officeart/2005/8/layout/vList2"/>
    <dgm:cxn modelId="{D7634954-C685-4496-BA4E-CAA15F7F1C21}" srcId="{33AA46CD-B05F-49AF-A25A-6BFB1B0D601C}" destId="{3166A9DC-D89F-4086-A629-574180EF19A0}" srcOrd="2" destOrd="0" parTransId="{030F5074-0353-4B53-B71E-519D96679218}" sibTransId="{DC7873AC-6D2C-45C7-9D51-FEA2CAE21A07}"/>
    <dgm:cxn modelId="{F78F1579-CC36-4335-807C-73661B9AD74F}" srcId="{3166A9DC-D89F-4086-A629-574180EF19A0}" destId="{E04FCF73-D529-491C-A76E-0878897ACDC0}" srcOrd="0" destOrd="0" parTransId="{C2BAAE8A-2CEA-422C-B1F0-29DB42CD4495}" sibTransId="{EB9A8AA3-FC48-4A5A-BE47-628BD78FE292}"/>
    <dgm:cxn modelId="{B69E52C5-3821-471B-A584-D519EAD96630}" srcId="{3166A9DC-D89F-4086-A629-574180EF19A0}" destId="{7D90C077-77DF-4D19-8A6A-FECBCBE93EB8}" srcOrd="1" destOrd="0" parTransId="{5D4FE826-976D-4665-BB00-4A2984C9E48C}" sibTransId="{0A5A3992-D961-4B47-B5E2-4791480A3BC0}"/>
    <dgm:cxn modelId="{D3DEE4C7-A490-48CF-B214-4C43F9373CD2}" type="presOf" srcId="{33AA46CD-B05F-49AF-A25A-6BFB1B0D601C}" destId="{2A8A2B17-2AC2-42A5-BCC8-866777D412DB}" srcOrd="0" destOrd="0" presId="urn:microsoft.com/office/officeart/2005/8/layout/vList2"/>
    <dgm:cxn modelId="{A7F456EE-59D1-4823-A638-32B6648ED1CC}" type="presOf" srcId="{E04FCF73-D529-491C-A76E-0878897ACDC0}" destId="{789C2926-495A-4575-B825-A4B89C3AE07B}" srcOrd="0" destOrd="0" presId="urn:microsoft.com/office/officeart/2005/8/layout/vList2"/>
    <dgm:cxn modelId="{BB591D3A-269D-4D75-A4EC-52F7A400DF90}" type="presParOf" srcId="{2A8A2B17-2AC2-42A5-BCC8-866777D412DB}" destId="{0B047418-E407-4EAC-BB34-062DBB0899F3}" srcOrd="0" destOrd="0" presId="urn:microsoft.com/office/officeart/2005/8/layout/vList2"/>
    <dgm:cxn modelId="{883DD5AA-C370-4551-8691-16A9FA02CED5}" type="presParOf" srcId="{2A8A2B17-2AC2-42A5-BCC8-866777D412DB}" destId="{36983207-1EAA-4AA1-8480-269347AFED41}" srcOrd="1" destOrd="0" presId="urn:microsoft.com/office/officeart/2005/8/layout/vList2"/>
    <dgm:cxn modelId="{FC5CEED3-4CC3-438F-8A4F-F8CCDBE50FCB}" type="presParOf" srcId="{2A8A2B17-2AC2-42A5-BCC8-866777D412DB}" destId="{21313BBC-ECB2-48BC-A64C-AC70D67B531D}" srcOrd="2" destOrd="0" presId="urn:microsoft.com/office/officeart/2005/8/layout/vList2"/>
    <dgm:cxn modelId="{548A450A-9703-498C-B916-C058B3684C49}" type="presParOf" srcId="{2A8A2B17-2AC2-42A5-BCC8-866777D412DB}" destId="{3E5204EC-D4C2-4ECB-8FCE-29A2DFE611ED}" srcOrd="3" destOrd="0" presId="urn:microsoft.com/office/officeart/2005/8/layout/vList2"/>
    <dgm:cxn modelId="{547F81F7-E2FD-418F-9830-02B34CE44FC4}" type="presParOf" srcId="{2A8A2B17-2AC2-42A5-BCC8-866777D412DB}" destId="{45AB83AE-4AB8-4DF2-A0E0-4FB15CA4BAAF}" srcOrd="4" destOrd="0" presId="urn:microsoft.com/office/officeart/2005/8/layout/vList2"/>
    <dgm:cxn modelId="{D7AA5A36-DB01-4ADE-8BA4-3446D933162B}" type="presParOf" srcId="{2A8A2B17-2AC2-42A5-BCC8-866777D412DB}" destId="{789C2926-495A-4575-B825-A4B89C3AE07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AA46CD-B05F-49AF-A25A-6BFB1B0D601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4A1E336-8066-424F-B0FE-B2F515744A63}">
      <dgm:prSet/>
      <dgm:spPr/>
      <dgm:t>
        <a:bodyPr/>
        <a:lstStyle/>
        <a:p>
          <a:r>
            <a:rPr lang="en-US" altLang="en-US"/>
            <a:t>Australia and New Zealand, Europe, Japan and North Americaare the regions where urbanisation has been reaching to the saturation process.</a:t>
          </a:r>
          <a:endParaRPr lang="en-US" altLang="en-US" dirty="0"/>
        </a:p>
      </dgm:t>
    </dgm:pt>
    <dgm:pt modelId="{52EAB37E-1F78-48EC-A4B8-60271DC2190F}" type="parTrans" cxnId="{ABE5258C-EBB4-4AB5-A51C-B05D59A1D0F4}">
      <dgm:prSet/>
      <dgm:spPr/>
      <dgm:t>
        <a:bodyPr/>
        <a:lstStyle/>
        <a:p>
          <a:endParaRPr lang="en-US"/>
        </a:p>
      </dgm:t>
    </dgm:pt>
    <dgm:pt modelId="{6C2D534B-479E-401F-9BEE-4F30C4B1D2E3}" type="sibTrans" cxnId="{ABE5258C-EBB4-4AB5-A51C-B05D59A1D0F4}">
      <dgm:prSet/>
      <dgm:spPr/>
      <dgm:t>
        <a:bodyPr/>
        <a:lstStyle/>
        <a:p>
          <a:endParaRPr lang="en-US"/>
        </a:p>
      </dgm:t>
    </dgm:pt>
    <dgm:pt modelId="{B798E4E7-F7E1-4DAA-B54F-F05B70725474}">
      <dgm:prSet/>
      <dgm:spPr/>
      <dgm:t>
        <a:bodyPr/>
        <a:lstStyle/>
        <a:p>
          <a:r>
            <a:rPr lang="en-US" altLang="en-US"/>
            <a:t>Latin America is the region where urbanisation process has also been reaching to the saturation process.</a:t>
          </a:r>
          <a:endParaRPr lang="en-US" altLang="en-US" dirty="0"/>
        </a:p>
      </dgm:t>
    </dgm:pt>
    <dgm:pt modelId="{0B01FA42-10A3-4FBB-AAC1-487B80E568F3}" type="parTrans" cxnId="{045B0880-E585-4D82-9A30-4311F4680DDE}">
      <dgm:prSet/>
      <dgm:spPr/>
      <dgm:t>
        <a:bodyPr/>
        <a:lstStyle/>
        <a:p>
          <a:endParaRPr lang="en-US"/>
        </a:p>
      </dgm:t>
    </dgm:pt>
    <dgm:pt modelId="{1CD5C2C4-93C6-459C-970E-B3D325864867}" type="sibTrans" cxnId="{045B0880-E585-4D82-9A30-4311F4680DDE}">
      <dgm:prSet/>
      <dgm:spPr/>
      <dgm:t>
        <a:bodyPr/>
        <a:lstStyle/>
        <a:p>
          <a:endParaRPr lang="en-US"/>
        </a:p>
      </dgm:t>
    </dgm:pt>
    <dgm:pt modelId="{B2977A75-395A-4835-8BDC-376BE161C92C}">
      <dgm:prSet/>
      <dgm:spPr/>
      <dgm:t>
        <a:bodyPr/>
        <a:lstStyle/>
        <a:p>
          <a:r>
            <a:rPr lang="en-US" altLang="en-US"/>
            <a:t>Africa and Asia experience very high growth rate of urbanisation process.</a:t>
          </a:r>
          <a:endParaRPr lang="en-US" altLang="en-US" dirty="0"/>
        </a:p>
      </dgm:t>
    </dgm:pt>
    <dgm:pt modelId="{1C6F6F5D-A6A4-407A-A0C5-B547790729FA}" type="parTrans" cxnId="{685BA1E6-0F63-41FE-BD4B-59D7911EF406}">
      <dgm:prSet/>
      <dgm:spPr/>
      <dgm:t>
        <a:bodyPr/>
        <a:lstStyle/>
        <a:p>
          <a:endParaRPr lang="en-US"/>
        </a:p>
      </dgm:t>
    </dgm:pt>
    <dgm:pt modelId="{9B1B4941-E284-4816-8B41-C8ED620BBADB}" type="sibTrans" cxnId="{685BA1E6-0F63-41FE-BD4B-59D7911EF406}">
      <dgm:prSet/>
      <dgm:spPr/>
      <dgm:t>
        <a:bodyPr/>
        <a:lstStyle/>
        <a:p>
          <a:endParaRPr lang="en-US"/>
        </a:p>
      </dgm:t>
    </dgm:pt>
    <dgm:pt modelId="{08A47483-8070-47C6-8AE2-661405B6917A}">
      <dgm:prSet/>
      <dgm:spPr/>
      <dgm:t>
        <a:bodyPr/>
        <a:lstStyle/>
        <a:p>
          <a:r>
            <a:rPr lang="en-US" altLang="en-US"/>
            <a:t>The difference among Asia and Africa is in the absolute number of urban dwellers involved in the process of urbanisation, where in Asia it involves very huge number of them.</a:t>
          </a:r>
          <a:endParaRPr lang="en-US" altLang="en-US" dirty="0"/>
        </a:p>
      </dgm:t>
    </dgm:pt>
    <dgm:pt modelId="{0EE4CBDD-51F3-4AA1-898F-E445692FB130}" type="parTrans" cxnId="{22C4813F-D640-4602-B320-17718DABF612}">
      <dgm:prSet/>
      <dgm:spPr/>
      <dgm:t>
        <a:bodyPr/>
        <a:lstStyle/>
        <a:p>
          <a:endParaRPr lang="en-US"/>
        </a:p>
      </dgm:t>
    </dgm:pt>
    <dgm:pt modelId="{D808F094-DA01-4791-AEE6-31C3F3ADF05E}" type="sibTrans" cxnId="{22C4813F-D640-4602-B320-17718DABF612}">
      <dgm:prSet/>
      <dgm:spPr/>
      <dgm:t>
        <a:bodyPr/>
        <a:lstStyle/>
        <a:p>
          <a:endParaRPr lang="en-US"/>
        </a:p>
      </dgm:t>
    </dgm:pt>
    <dgm:pt modelId="{0923F9F8-6365-4CA4-810C-E78CBC3C0B7A}">
      <dgm:prSet/>
      <dgm:spPr/>
      <dgm:t>
        <a:bodyPr/>
        <a:lstStyle/>
        <a:p>
          <a:r>
            <a:rPr lang="en-US" altLang="en-US"/>
            <a:t>The biggest process of world urbanisation will take place in developing countries, especially in Asia</a:t>
          </a:r>
          <a:endParaRPr lang="en-US" altLang="en-US" dirty="0"/>
        </a:p>
      </dgm:t>
    </dgm:pt>
    <dgm:pt modelId="{A4EE3AD8-A9A3-46D8-A80C-3E13F68310C9}" type="parTrans" cxnId="{75FE0942-29B4-481A-96AF-D459756CA467}">
      <dgm:prSet/>
      <dgm:spPr/>
      <dgm:t>
        <a:bodyPr/>
        <a:lstStyle/>
        <a:p>
          <a:endParaRPr lang="en-US"/>
        </a:p>
      </dgm:t>
    </dgm:pt>
    <dgm:pt modelId="{009B8941-6C55-484F-A938-FC9D8366209C}" type="sibTrans" cxnId="{75FE0942-29B4-481A-96AF-D459756CA467}">
      <dgm:prSet/>
      <dgm:spPr/>
      <dgm:t>
        <a:bodyPr/>
        <a:lstStyle/>
        <a:p>
          <a:endParaRPr lang="en-US"/>
        </a:p>
      </dgm:t>
    </dgm:pt>
    <dgm:pt modelId="{2A8A2B17-2AC2-42A5-BCC8-866777D412DB}" type="pres">
      <dgm:prSet presAssocID="{33AA46CD-B05F-49AF-A25A-6BFB1B0D601C}" presName="linear" presStyleCnt="0">
        <dgm:presLayoutVars>
          <dgm:animLvl val="lvl"/>
          <dgm:resizeHandles val="exact"/>
        </dgm:presLayoutVars>
      </dgm:prSet>
      <dgm:spPr/>
    </dgm:pt>
    <dgm:pt modelId="{F66FEA44-2668-42BF-A8B6-91F7D216A2CF}" type="pres">
      <dgm:prSet presAssocID="{04A1E336-8066-424F-B0FE-B2F515744A63}" presName="parentText" presStyleLbl="node1" presStyleIdx="0" presStyleCnt="5">
        <dgm:presLayoutVars>
          <dgm:chMax val="0"/>
          <dgm:bulletEnabled val="1"/>
        </dgm:presLayoutVars>
      </dgm:prSet>
      <dgm:spPr/>
    </dgm:pt>
    <dgm:pt modelId="{DB96244E-B275-4AA3-AA2E-553E4FD60DA2}" type="pres">
      <dgm:prSet presAssocID="{6C2D534B-479E-401F-9BEE-4F30C4B1D2E3}" presName="spacer" presStyleCnt="0"/>
      <dgm:spPr/>
    </dgm:pt>
    <dgm:pt modelId="{DCFB1FE3-6CFA-4858-A9B6-707BB3F532C9}" type="pres">
      <dgm:prSet presAssocID="{B798E4E7-F7E1-4DAA-B54F-F05B70725474}" presName="parentText" presStyleLbl="node1" presStyleIdx="1" presStyleCnt="5">
        <dgm:presLayoutVars>
          <dgm:chMax val="0"/>
          <dgm:bulletEnabled val="1"/>
        </dgm:presLayoutVars>
      </dgm:prSet>
      <dgm:spPr/>
    </dgm:pt>
    <dgm:pt modelId="{7127A92F-7F52-4E19-ABE8-54D20F45227F}" type="pres">
      <dgm:prSet presAssocID="{1CD5C2C4-93C6-459C-970E-B3D325864867}" presName="spacer" presStyleCnt="0"/>
      <dgm:spPr/>
    </dgm:pt>
    <dgm:pt modelId="{331D9D0D-244C-43F5-A9D5-511099F19BFA}" type="pres">
      <dgm:prSet presAssocID="{B2977A75-395A-4835-8BDC-376BE161C92C}" presName="parentText" presStyleLbl="node1" presStyleIdx="2" presStyleCnt="5">
        <dgm:presLayoutVars>
          <dgm:chMax val="0"/>
          <dgm:bulletEnabled val="1"/>
        </dgm:presLayoutVars>
      </dgm:prSet>
      <dgm:spPr/>
    </dgm:pt>
    <dgm:pt modelId="{DD07F972-3EC4-433F-A2FF-FC673878BC92}" type="pres">
      <dgm:prSet presAssocID="{9B1B4941-E284-4816-8B41-C8ED620BBADB}" presName="spacer" presStyleCnt="0"/>
      <dgm:spPr/>
    </dgm:pt>
    <dgm:pt modelId="{8581CA10-70FA-4624-A538-008354055F22}" type="pres">
      <dgm:prSet presAssocID="{08A47483-8070-47C6-8AE2-661405B6917A}" presName="parentText" presStyleLbl="node1" presStyleIdx="3" presStyleCnt="5">
        <dgm:presLayoutVars>
          <dgm:chMax val="0"/>
          <dgm:bulletEnabled val="1"/>
        </dgm:presLayoutVars>
      </dgm:prSet>
      <dgm:spPr/>
    </dgm:pt>
    <dgm:pt modelId="{B6976EEA-B376-4A4F-9EBC-CCE2DE784361}" type="pres">
      <dgm:prSet presAssocID="{D808F094-DA01-4791-AEE6-31C3F3ADF05E}" presName="spacer" presStyleCnt="0"/>
      <dgm:spPr/>
    </dgm:pt>
    <dgm:pt modelId="{7C437C7C-7378-48BA-848E-B3A500853566}" type="pres">
      <dgm:prSet presAssocID="{0923F9F8-6365-4CA4-810C-E78CBC3C0B7A}" presName="parentText" presStyleLbl="node1" presStyleIdx="4" presStyleCnt="5">
        <dgm:presLayoutVars>
          <dgm:chMax val="0"/>
          <dgm:bulletEnabled val="1"/>
        </dgm:presLayoutVars>
      </dgm:prSet>
      <dgm:spPr/>
    </dgm:pt>
  </dgm:ptLst>
  <dgm:cxnLst>
    <dgm:cxn modelId="{EB2B883E-881B-41EB-8487-471A03FEBD6C}" type="presOf" srcId="{B798E4E7-F7E1-4DAA-B54F-F05B70725474}" destId="{DCFB1FE3-6CFA-4858-A9B6-707BB3F532C9}" srcOrd="0" destOrd="0" presId="urn:microsoft.com/office/officeart/2005/8/layout/vList2"/>
    <dgm:cxn modelId="{22C4813F-D640-4602-B320-17718DABF612}" srcId="{33AA46CD-B05F-49AF-A25A-6BFB1B0D601C}" destId="{08A47483-8070-47C6-8AE2-661405B6917A}" srcOrd="3" destOrd="0" parTransId="{0EE4CBDD-51F3-4AA1-898F-E445692FB130}" sibTransId="{D808F094-DA01-4791-AEE6-31C3F3ADF05E}"/>
    <dgm:cxn modelId="{75FE0942-29B4-481A-96AF-D459756CA467}" srcId="{33AA46CD-B05F-49AF-A25A-6BFB1B0D601C}" destId="{0923F9F8-6365-4CA4-810C-E78CBC3C0B7A}" srcOrd="4" destOrd="0" parTransId="{A4EE3AD8-A9A3-46D8-A80C-3E13F68310C9}" sibTransId="{009B8941-6C55-484F-A938-FC9D8366209C}"/>
    <dgm:cxn modelId="{D7713D76-1FFB-44B8-B28A-1B35A9BC0F12}" type="presOf" srcId="{0923F9F8-6365-4CA4-810C-E78CBC3C0B7A}" destId="{7C437C7C-7378-48BA-848E-B3A500853566}" srcOrd="0" destOrd="0" presId="urn:microsoft.com/office/officeart/2005/8/layout/vList2"/>
    <dgm:cxn modelId="{44BB835A-EAC5-44EC-9E82-A5095B5A4437}" type="presOf" srcId="{04A1E336-8066-424F-B0FE-B2F515744A63}" destId="{F66FEA44-2668-42BF-A8B6-91F7D216A2CF}" srcOrd="0" destOrd="0" presId="urn:microsoft.com/office/officeart/2005/8/layout/vList2"/>
    <dgm:cxn modelId="{045B0880-E585-4D82-9A30-4311F4680DDE}" srcId="{33AA46CD-B05F-49AF-A25A-6BFB1B0D601C}" destId="{B798E4E7-F7E1-4DAA-B54F-F05B70725474}" srcOrd="1" destOrd="0" parTransId="{0B01FA42-10A3-4FBB-AAC1-487B80E568F3}" sibTransId="{1CD5C2C4-93C6-459C-970E-B3D325864867}"/>
    <dgm:cxn modelId="{ABE5258C-EBB4-4AB5-A51C-B05D59A1D0F4}" srcId="{33AA46CD-B05F-49AF-A25A-6BFB1B0D601C}" destId="{04A1E336-8066-424F-B0FE-B2F515744A63}" srcOrd="0" destOrd="0" parTransId="{52EAB37E-1F78-48EC-A4B8-60271DC2190F}" sibTransId="{6C2D534B-479E-401F-9BEE-4F30C4B1D2E3}"/>
    <dgm:cxn modelId="{335E209C-CF3E-4147-A7CE-B0AF6B4C09A8}" type="presOf" srcId="{B2977A75-395A-4835-8BDC-376BE161C92C}" destId="{331D9D0D-244C-43F5-A9D5-511099F19BFA}" srcOrd="0" destOrd="0" presId="urn:microsoft.com/office/officeart/2005/8/layout/vList2"/>
    <dgm:cxn modelId="{D3DEE4C7-A490-48CF-B214-4C43F9373CD2}" type="presOf" srcId="{33AA46CD-B05F-49AF-A25A-6BFB1B0D601C}" destId="{2A8A2B17-2AC2-42A5-BCC8-866777D412DB}" srcOrd="0" destOrd="0" presId="urn:microsoft.com/office/officeart/2005/8/layout/vList2"/>
    <dgm:cxn modelId="{685BA1E6-0F63-41FE-BD4B-59D7911EF406}" srcId="{33AA46CD-B05F-49AF-A25A-6BFB1B0D601C}" destId="{B2977A75-395A-4835-8BDC-376BE161C92C}" srcOrd="2" destOrd="0" parTransId="{1C6F6F5D-A6A4-407A-A0C5-B547790729FA}" sibTransId="{9B1B4941-E284-4816-8B41-C8ED620BBADB}"/>
    <dgm:cxn modelId="{A54352F9-92D5-45DC-B317-79534CACC86F}" type="presOf" srcId="{08A47483-8070-47C6-8AE2-661405B6917A}" destId="{8581CA10-70FA-4624-A538-008354055F22}" srcOrd="0" destOrd="0" presId="urn:microsoft.com/office/officeart/2005/8/layout/vList2"/>
    <dgm:cxn modelId="{04D575C6-B22E-48B6-8628-FB5FDFFBD5ED}" type="presParOf" srcId="{2A8A2B17-2AC2-42A5-BCC8-866777D412DB}" destId="{F66FEA44-2668-42BF-A8B6-91F7D216A2CF}" srcOrd="0" destOrd="0" presId="urn:microsoft.com/office/officeart/2005/8/layout/vList2"/>
    <dgm:cxn modelId="{6E599786-81B1-4EF9-8EC6-5639C8E4E986}" type="presParOf" srcId="{2A8A2B17-2AC2-42A5-BCC8-866777D412DB}" destId="{DB96244E-B275-4AA3-AA2E-553E4FD60DA2}" srcOrd="1" destOrd="0" presId="urn:microsoft.com/office/officeart/2005/8/layout/vList2"/>
    <dgm:cxn modelId="{A8D2C01B-E75B-420A-8A13-02B09990161B}" type="presParOf" srcId="{2A8A2B17-2AC2-42A5-BCC8-866777D412DB}" destId="{DCFB1FE3-6CFA-4858-A9B6-707BB3F532C9}" srcOrd="2" destOrd="0" presId="urn:microsoft.com/office/officeart/2005/8/layout/vList2"/>
    <dgm:cxn modelId="{8312A641-4ADD-4548-A8DB-34FDBD1F441B}" type="presParOf" srcId="{2A8A2B17-2AC2-42A5-BCC8-866777D412DB}" destId="{7127A92F-7F52-4E19-ABE8-54D20F45227F}" srcOrd="3" destOrd="0" presId="urn:microsoft.com/office/officeart/2005/8/layout/vList2"/>
    <dgm:cxn modelId="{FCCD460B-D56C-4225-B070-405EA6346746}" type="presParOf" srcId="{2A8A2B17-2AC2-42A5-BCC8-866777D412DB}" destId="{331D9D0D-244C-43F5-A9D5-511099F19BFA}" srcOrd="4" destOrd="0" presId="urn:microsoft.com/office/officeart/2005/8/layout/vList2"/>
    <dgm:cxn modelId="{761AA594-08C4-4C87-8203-9194A321173C}" type="presParOf" srcId="{2A8A2B17-2AC2-42A5-BCC8-866777D412DB}" destId="{DD07F972-3EC4-433F-A2FF-FC673878BC92}" srcOrd="5" destOrd="0" presId="urn:microsoft.com/office/officeart/2005/8/layout/vList2"/>
    <dgm:cxn modelId="{987FCE98-EE53-4EF7-9739-F7A092048F60}" type="presParOf" srcId="{2A8A2B17-2AC2-42A5-BCC8-866777D412DB}" destId="{8581CA10-70FA-4624-A538-008354055F22}" srcOrd="6" destOrd="0" presId="urn:microsoft.com/office/officeart/2005/8/layout/vList2"/>
    <dgm:cxn modelId="{CC195D8C-BEB1-4B68-89D5-C7E3E6DEA0F6}" type="presParOf" srcId="{2A8A2B17-2AC2-42A5-BCC8-866777D412DB}" destId="{B6976EEA-B376-4A4F-9EBC-CCE2DE784361}" srcOrd="7" destOrd="0" presId="urn:microsoft.com/office/officeart/2005/8/layout/vList2"/>
    <dgm:cxn modelId="{1F90F300-434B-4FD8-97B2-CE475E366C6A}" type="presParOf" srcId="{2A8A2B17-2AC2-42A5-BCC8-866777D412DB}" destId="{7C437C7C-7378-48BA-848E-B3A50085356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384B6B-8DA7-40CE-807B-23562CAFF1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791D58-0B88-4029-A599-28DBBD520E54}">
      <dgm:prSet/>
      <dgm:spPr/>
      <dgm:t>
        <a:bodyPr/>
        <a:lstStyle/>
        <a:p>
          <a:r>
            <a:rPr lang="en-US" b="0" i="0" baseline="0"/>
            <a:t>There will be significant shifts in the change in the proportional growth rate of cities globally and across regions. </a:t>
          </a:r>
          <a:endParaRPr lang="en-US"/>
        </a:p>
      </dgm:t>
    </dgm:pt>
    <dgm:pt modelId="{6CDB6B09-3905-49B1-A63E-2D799E559D08}" type="parTrans" cxnId="{7B4ECB52-A743-4802-9918-07E150AAB2AA}">
      <dgm:prSet/>
      <dgm:spPr/>
      <dgm:t>
        <a:bodyPr/>
        <a:lstStyle/>
        <a:p>
          <a:endParaRPr lang="en-US"/>
        </a:p>
      </dgm:t>
    </dgm:pt>
    <dgm:pt modelId="{87185746-1767-4036-BC76-EE0B4548B1EB}" type="sibTrans" cxnId="{7B4ECB52-A743-4802-9918-07E150AAB2AA}">
      <dgm:prSet/>
      <dgm:spPr/>
      <dgm:t>
        <a:bodyPr/>
        <a:lstStyle/>
        <a:p>
          <a:endParaRPr lang="en-US"/>
        </a:p>
      </dgm:t>
    </dgm:pt>
    <dgm:pt modelId="{98B5B498-E1FF-4F39-95B7-2079DE9F9AF2}">
      <dgm:prSet/>
      <dgm:spPr/>
      <dgm:t>
        <a:bodyPr/>
        <a:lstStyle/>
        <a:p>
          <a:r>
            <a:rPr lang="en-US" b="0" i="0" baseline="0"/>
            <a:t>The highest change in the proportional growth rates will occur in sub-Saharan Africa and Asia. </a:t>
          </a:r>
          <a:endParaRPr lang="en-US"/>
        </a:p>
      </dgm:t>
    </dgm:pt>
    <dgm:pt modelId="{E038779F-019F-4FE8-8AFE-55A9496B7B88}" type="parTrans" cxnId="{9D8639D4-3563-43FA-92B2-D1AB3BF0B5C0}">
      <dgm:prSet/>
      <dgm:spPr/>
      <dgm:t>
        <a:bodyPr/>
        <a:lstStyle/>
        <a:p>
          <a:endParaRPr lang="en-US"/>
        </a:p>
      </dgm:t>
    </dgm:pt>
    <dgm:pt modelId="{4666FB3D-98E2-4FFB-9D2C-9B6C256EB84D}" type="sibTrans" cxnId="{9D8639D4-3563-43FA-92B2-D1AB3BF0B5C0}">
      <dgm:prSet/>
      <dgm:spPr/>
      <dgm:t>
        <a:bodyPr/>
        <a:lstStyle/>
        <a:p>
          <a:endParaRPr lang="en-US"/>
        </a:p>
      </dgm:t>
    </dgm:pt>
    <dgm:pt modelId="{B396E10E-4EE0-4ECF-AEFC-FE35F6F7E180}">
      <dgm:prSet/>
      <dgm:spPr/>
      <dgm:t>
        <a:bodyPr/>
        <a:lstStyle/>
        <a:p>
          <a:r>
            <a:rPr lang="en-US" b="0" i="0" baseline="0"/>
            <a:t>In Asia the megacities and secondary cities with populations of 1-5 million are likely to expand faster as a proportion of total urban growth. </a:t>
          </a:r>
          <a:endParaRPr lang="en-US"/>
        </a:p>
      </dgm:t>
    </dgm:pt>
    <dgm:pt modelId="{BA10FBAD-C10C-4346-9B61-A453FC736B2D}" type="parTrans" cxnId="{5A4A0A51-8560-457E-A474-4C4094EF975E}">
      <dgm:prSet/>
      <dgm:spPr/>
      <dgm:t>
        <a:bodyPr/>
        <a:lstStyle/>
        <a:p>
          <a:endParaRPr lang="en-US"/>
        </a:p>
      </dgm:t>
    </dgm:pt>
    <dgm:pt modelId="{06E73181-A352-4136-8233-D2E1A48FC053}" type="sibTrans" cxnId="{5A4A0A51-8560-457E-A474-4C4094EF975E}">
      <dgm:prSet/>
      <dgm:spPr/>
      <dgm:t>
        <a:bodyPr/>
        <a:lstStyle/>
        <a:p>
          <a:endParaRPr lang="en-US"/>
        </a:p>
      </dgm:t>
    </dgm:pt>
    <dgm:pt modelId="{D28166DF-641D-4B62-8789-A40F593A144E}">
      <dgm:prSet/>
      <dgm:spPr/>
      <dgm:t>
        <a:bodyPr/>
        <a:lstStyle/>
        <a:p>
          <a:r>
            <a:rPr lang="en-US" b="0" i="0" baseline="0"/>
            <a:t>In Africa, particularly sub-Saharan Africa, the largest cities will absorb a higher proportion of urban growth</a:t>
          </a:r>
          <a:endParaRPr lang="en-US"/>
        </a:p>
      </dgm:t>
    </dgm:pt>
    <dgm:pt modelId="{45DF7097-194A-47F3-866E-24C5795B4655}" type="parTrans" cxnId="{1E47F2AE-90DF-4F44-A1FC-9F6CD433E02C}">
      <dgm:prSet/>
      <dgm:spPr/>
      <dgm:t>
        <a:bodyPr/>
        <a:lstStyle/>
        <a:p>
          <a:endParaRPr lang="en-US"/>
        </a:p>
      </dgm:t>
    </dgm:pt>
    <dgm:pt modelId="{5FB53CD9-EC04-4276-9363-44AB872017FD}" type="sibTrans" cxnId="{1E47F2AE-90DF-4F44-A1FC-9F6CD433E02C}">
      <dgm:prSet/>
      <dgm:spPr/>
      <dgm:t>
        <a:bodyPr/>
        <a:lstStyle/>
        <a:p>
          <a:endParaRPr lang="en-US"/>
        </a:p>
      </dgm:t>
    </dgm:pt>
    <dgm:pt modelId="{3312C8B0-7976-45D1-96F6-18345282B010}" type="pres">
      <dgm:prSet presAssocID="{89384B6B-8DA7-40CE-807B-23562CAFF1EA}" presName="linear" presStyleCnt="0">
        <dgm:presLayoutVars>
          <dgm:animLvl val="lvl"/>
          <dgm:resizeHandles val="exact"/>
        </dgm:presLayoutVars>
      </dgm:prSet>
      <dgm:spPr/>
    </dgm:pt>
    <dgm:pt modelId="{D76DDFAC-5CC5-45B9-B97A-28A487CBE454}" type="pres">
      <dgm:prSet presAssocID="{D1791D58-0B88-4029-A599-28DBBD520E54}" presName="parentText" presStyleLbl="node1" presStyleIdx="0" presStyleCnt="4">
        <dgm:presLayoutVars>
          <dgm:chMax val="0"/>
          <dgm:bulletEnabled val="1"/>
        </dgm:presLayoutVars>
      </dgm:prSet>
      <dgm:spPr/>
    </dgm:pt>
    <dgm:pt modelId="{38B075F8-1C53-436E-B9BE-DBABE970A4B2}" type="pres">
      <dgm:prSet presAssocID="{87185746-1767-4036-BC76-EE0B4548B1EB}" presName="spacer" presStyleCnt="0"/>
      <dgm:spPr/>
    </dgm:pt>
    <dgm:pt modelId="{A38A2E7F-3C71-4381-B428-D5E16A64D9A6}" type="pres">
      <dgm:prSet presAssocID="{98B5B498-E1FF-4F39-95B7-2079DE9F9AF2}" presName="parentText" presStyleLbl="node1" presStyleIdx="1" presStyleCnt="4">
        <dgm:presLayoutVars>
          <dgm:chMax val="0"/>
          <dgm:bulletEnabled val="1"/>
        </dgm:presLayoutVars>
      </dgm:prSet>
      <dgm:spPr/>
    </dgm:pt>
    <dgm:pt modelId="{13DEF580-48C6-4A45-9B1D-248BE8B92881}" type="pres">
      <dgm:prSet presAssocID="{4666FB3D-98E2-4FFB-9D2C-9B6C256EB84D}" presName="spacer" presStyleCnt="0"/>
      <dgm:spPr/>
    </dgm:pt>
    <dgm:pt modelId="{F5A3F51B-02F1-4220-B0B8-8ECE5A02762B}" type="pres">
      <dgm:prSet presAssocID="{B396E10E-4EE0-4ECF-AEFC-FE35F6F7E180}" presName="parentText" presStyleLbl="node1" presStyleIdx="2" presStyleCnt="4">
        <dgm:presLayoutVars>
          <dgm:chMax val="0"/>
          <dgm:bulletEnabled val="1"/>
        </dgm:presLayoutVars>
      </dgm:prSet>
      <dgm:spPr/>
    </dgm:pt>
    <dgm:pt modelId="{5FFE3872-B8B7-42B6-84DD-64632FD7360E}" type="pres">
      <dgm:prSet presAssocID="{06E73181-A352-4136-8233-D2E1A48FC053}" presName="spacer" presStyleCnt="0"/>
      <dgm:spPr/>
    </dgm:pt>
    <dgm:pt modelId="{322D8FC2-A5F7-4718-98B5-61D25DCEBD76}" type="pres">
      <dgm:prSet presAssocID="{D28166DF-641D-4B62-8789-A40F593A144E}" presName="parentText" presStyleLbl="node1" presStyleIdx="3" presStyleCnt="4">
        <dgm:presLayoutVars>
          <dgm:chMax val="0"/>
          <dgm:bulletEnabled val="1"/>
        </dgm:presLayoutVars>
      </dgm:prSet>
      <dgm:spPr/>
    </dgm:pt>
  </dgm:ptLst>
  <dgm:cxnLst>
    <dgm:cxn modelId="{41F0A41E-6A56-4596-9AD2-F8DA48A21E2D}" type="presOf" srcId="{98B5B498-E1FF-4F39-95B7-2079DE9F9AF2}" destId="{A38A2E7F-3C71-4381-B428-D5E16A64D9A6}" srcOrd="0" destOrd="0" presId="urn:microsoft.com/office/officeart/2005/8/layout/vList2"/>
    <dgm:cxn modelId="{40191242-56B2-4194-805E-540CE5FD8024}" type="presOf" srcId="{89384B6B-8DA7-40CE-807B-23562CAFF1EA}" destId="{3312C8B0-7976-45D1-96F6-18345282B010}" srcOrd="0" destOrd="0" presId="urn:microsoft.com/office/officeart/2005/8/layout/vList2"/>
    <dgm:cxn modelId="{5A4A0A51-8560-457E-A474-4C4094EF975E}" srcId="{89384B6B-8DA7-40CE-807B-23562CAFF1EA}" destId="{B396E10E-4EE0-4ECF-AEFC-FE35F6F7E180}" srcOrd="2" destOrd="0" parTransId="{BA10FBAD-C10C-4346-9B61-A453FC736B2D}" sibTransId="{06E73181-A352-4136-8233-D2E1A48FC053}"/>
    <dgm:cxn modelId="{7B4ECB52-A743-4802-9918-07E150AAB2AA}" srcId="{89384B6B-8DA7-40CE-807B-23562CAFF1EA}" destId="{D1791D58-0B88-4029-A599-28DBBD520E54}" srcOrd="0" destOrd="0" parTransId="{6CDB6B09-3905-49B1-A63E-2D799E559D08}" sibTransId="{87185746-1767-4036-BC76-EE0B4548B1EB}"/>
    <dgm:cxn modelId="{1E47F2AE-90DF-4F44-A1FC-9F6CD433E02C}" srcId="{89384B6B-8DA7-40CE-807B-23562CAFF1EA}" destId="{D28166DF-641D-4B62-8789-A40F593A144E}" srcOrd="3" destOrd="0" parTransId="{45DF7097-194A-47F3-866E-24C5795B4655}" sibTransId="{5FB53CD9-EC04-4276-9363-44AB872017FD}"/>
    <dgm:cxn modelId="{D78334C0-974F-45DB-A64B-925119FC2394}" type="presOf" srcId="{B396E10E-4EE0-4ECF-AEFC-FE35F6F7E180}" destId="{F5A3F51B-02F1-4220-B0B8-8ECE5A02762B}" srcOrd="0" destOrd="0" presId="urn:microsoft.com/office/officeart/2005/8/layout/vList2"/>
    <dgm:cxn modelId="{9D8639D4-3563-43FA-92B2-D1AB3BF0B5C0}" srcId="{89384B6B-8DA7-40CE-807B-23562CAFF1EA}" destId="{98B5B498-E1FF-4F39-95B7-2079DE9F9AF2}" srcOrd="1" destOrd="0" parTransId="{E038779F-019F-4FE8-8AFE-55A9496B7B88}" sibTransId="{4666FB3D-98E2-4FFB-9D2C-9B6C256EB84D}"/>
    <dgm:cxn modelId="{6647E4F5-6CD4-4108-9057-46192DF76AE1}" type="presOf" srcId="{D28166DF-641D-4B62-8789-A40F593A144E}" destId="{322D8FC2-A5F7-4718-98B5-61D25DCEBD76}" srcOrd="0" destOrd="0" presId="urn:microsoft.com/office/officeart/2005/8/layout/vList2"/>
    <dgm:cxn modelId="{D1AD6EFA-3D50-4F40-9F2D-B2A5377A9976}" type="presOf" srcId="{D1791D58-0B88-4029-A599-28DBBD520E54}" destId="{D76DDFAC-5CC5-45B9-B97A-28A487CBE454}" srcOrd="0" destOrd="0" presId="urn:microsoft.com/office/officeart/2005/8/layout/vList2"/>
    <dgm:cxn modelId="{14629327-CAE0-40CE-9B82-267D747F035D}" type="presParOf" srcId="{3312C8B0-7976-45D1-96F6-18345282B010}" destId="{D76DDFAC-5CC5-45B9-B97A-28A487CBE454}" srcOrd="0" destOrd="0" presId="urn:microsoft.com/office/officeart/2005/8/layout/vList2"/>
    <dgm:cxn modelId="{D55BD8B1-4C4F-412E-8BAF-11D7692E17BF}" type="presParOf" srcId="{3312C8B0-7976-45D1-96F6-18345282B010}" destId="{38B075F8-1C53-436E-B9BE-DBABE970A4B2}" srcOrd="1" destOrd="0" presId="urn:microsoft.com/office/officeart/2005/8/layout/vList2"/>
    <dgm:cxn modelId="{C2E50C6E-FC58-402B-B5CF-8D2A5498CE3C}" type="presParOf" srcId="{3312C8B0-7976-45D1-96F6-18345282B010}" destId="{A38A2E7F-3C71-4381-B428-D5E16A64D9A6}" srcOrd="2" destOrd="0" presId="urn:microsoft.com/office/officeart/2005/8/layout/vList2"/>
    <dgm:cxn modelId="{E0EE5F20-A139-408A-A1B7-54959E5EA5AE}" type="presParOf" srcId="{3312C8B0-7976-45D1-96F6-18345282B010}" destId="{13DEF580-48C6-4A45-9B1D-248BE8B92881}" srcOrd="3" destOrd="0" presId="urn:microsoft.com/office/officeart/2005/8/layout/vList2"/>
    <dgm:cxn modelId="{03F87D09-C02A-4B7B-983B-BECAFC6138C9}" type="presParOf" srcId="{3312C8B0-7976-45D1-96F6-18345282B010}" destId="{F5A3F51B-02F1-4220-B0B8-8ECE5A02762B}" srcOrd="4" destOrd="0" presId="urn:microsoft.com/office/officeart/2005/8/layout/vList2"/>
    <dgm:cxn modelId="{533C9C73-D6FF-42E7-AFFD-D3C2E684A5CC}" type="presParOf" srcId="{3312C8B0-7976-45D1-96F6-18345282B010}" destId="{5FFE3872-B8B7-42B6-84DD-64632FD7360E}" srcOrd="5" destOrd="0" presId="urn:microsoft.com/office/officeart/2005/8/layout/vList2"/>
    <dgm:cxn modelId="{C0F6B756-0362-4E82-BE4C-28F840DFC313}" type="presParOf" srcId="{3312C8B0-7976-45D1-96F6-18345282B010}" destId="{322D8FC2-A5F7-4718-98B5-61D25DCEBD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F41792-C540-4E46-AE3C-80A68711EFA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803EA25-5C6C-475E-B168-8E73DAF8C789}">
      <dgm:prSet/>
      <dgm:spPr/>
      <dgm:t>
        <a:bodyPr/>
        <a:lstStyle/>
        <a:p>
          <a:r>
            <a:rPr lang="en-US" b="0" i="0" baseline="0"/>
            <a:t>In North America and Oceania medium-sized cities are expected to win an increased share of urban population growth. </a:t>
          </a:r>
          <a:endParaRPr lang="en-US"/>
        </a:p>
      </dgm:t>
    </dgm:pt>
    <dgm:pt modelId="{A1E7DA5A-8419-442B-ADDC-5A8411B6E09D}" type="parTrans" cxnId="{521CF5EB-0586-457E-B4B5-476094E989F6}">
      <dgm:prSet/>
      <dgm:spPr/>
      <dgm:t>
        <a:bodyPr/>
        <a:lstStyle/>
        <a:p>
          <a:endParaRPr lang="en-US"/>
        </a:p>
      </dgm:t>
    </dgm:pt>
    <dgm:pt modelId="{322DD62C-B360-4036-B28B-93220F312D86}" type="sibTrans" cxnId="{521CF5EB-0586-457E-B4B5-476094E989F6}">
      <dgm:prSet/>
      <dgm:spPr/>
      <dgm:t>
        <a:bodyPr/>
        <a:lstStyle/>
        <a:p>
          <a:endParaRPr lang="en-US"/>
        </a:p>
      </dgm:t>
    </dgm:pt>
    <dgm:pt modelId="{120DA488-D870-467F-8203-1BB2BB1A943B}">
      <dgm:prSet/>
      <dgm:spPr/>
      <dgm:t>
        <a:bodyPr/>
        <a:lstStyle/>
        <a:p>
          <a:r>
            <a:rPr lang="en-US" b="0" i="0" baseline="0"/>
            <a:t>However, in Europe, overall population increases will remain low, but the megacities will absorb the most significant proportion of urban population growth</a:t>
          </a:r>
          <a:endParaRPr lang="en-US"/>
        </a:p>
      </dgm:t>
    </dgm:pt>
    <dgm:pt modelId="{33CD6B06-982F-4437-8525-824A8B413D6C}" type="parTrans" cxnId="{02263025-423F-45EA-AA8C-9BFE352EB94B}">
      <dgm:prSet/>
      <dgm:spPr/>
      <dgm:t>
        <a:bodyPr/>
        <a:lstStyle/>
        <a:p>
          <a:endParaRPr lang="en-US"/>
        </a:p>
      </dgm:t>
    </dgm:pt>
    <dgm:pt modelId="{18111600-063F-48A3-B3FA-7E58DE49807C}" type="sibTrans" cxnId="{02263025-423F-45EA-AA8C-9BFE352EB94B}">
      <dgm:prSet/>
      <dgm:spPr/>
      <dgm:t>
        <a:bodyPr/>
        <a:lstStyle/>
        <a:p>
          <a:endParaRPr lang="en-US"/>
        </a:p>
      </dgm:t>
    </dgm:pt>
    <dgm:pt modelId="{70CE5A55-C8AD-4857-83D5-0EACD5644474}" type="pres">
      <dgm:prSet presAssocID="{A8F41792-C540-4E46-AE3C-80A68711EFAE}" presName="linear" presStyleCnt="0">
        <dgm:presLayoutVars>
          <dgm:animLvl val="lvl"/>
          <dgm:resizeHandles val="exact"/>
        </dgm:presLayoutVars>
      </dgm:prSet>
      <dgm:spPr/>
    </dgm:pt>
    <dgm:pt modelId="{0F54A7A0-5FB4-4896-A607-59F88E69CC01}" type="pres">
      <dgm:prSet presAssocID="{7803EA25-5C6C-475E-B168-8E73DAF8C789}" presName="parentText" presStyleLbl="node1" presStyleIdx="0" presStyleCnt="2">
        <dgm:presLayoutVars>
          <dgm:chMax val="0"/>
          <dgm:bulletEnabled val="1"/>
        </dgm:presLayoutVars>
      </dgm:prSet>
      <dgm:spPr/>
    </dgm:pt>
    <dgm:pt modelId="{B8A4449B-16DD-4A00-8904-F64C9E93210F}" type="pres">
      <dgm:prSet presAssocID="{322DD62C-B360-4036-B28B-93220F312D86}" presName="spacer" presStyleCnt="0"/>
      <dgm:spPr/>
    </dgm:pt>
    <dgm:pt modelId="{65A3FE81-2D44-4B2E-A233-62FF551E24ED}" type="pres">
      <dgm:prSet presAssocID="{120DA488-D870-467F-8203-1BB2BB1A943B}" presName="parentText" presStyleLbl="node1" presStyleIdx="1" presStyleCnt="2">
        <dgm:presLayoutVars>
          <dgm:chMax val="0"/>
          <dgm:bulletEnabled val="1"/>
        </dgm:presLayoutVars>
      </dgm:prSet>
      <dgm:spPr/>
    </dgm:pt>
  </dgm:ptLst>
  <dgm:cxnLst>
    <dgm:cxn modelId="{02263025-423F-45EA-AA8C-9BFE352EB94B}" srcId="{A8F41792-C540-4E46-AE3C-80A68711EFAE}" destId="{120DA488-D870-467F-8203-1BB2BB1A943B}" srcOrd="1" destOrd="0" parTransId="{33CD6B06-982F-4437-8525-824A8B413D6C}" sibTransId="{18111600-063F-48A3-B3FA-7E58DE49807C}"/>
    <dgm:cxn modelId="{23472A27-8A0B-4F8B-A32A-FB55ADA26021}" type="presOf" srcId="{120DA488-D870-467F-8203-1BB2BB1A943B}" destId="{65A3FE81-2D44-4B2E-A233-62FF551E24ED}" srcOrd="0" destOrd="0" presId="urn:microsoft.com/office/officeart/2005/8/layout/vList2"/>
    <dgm:cxn modelId="{E849604F-9FAA-42B4-B3A5-F74CE0639B03}" type="presOf" srcId="{A8F41792-C540-4E46-AE3C-80A68711EFAE}" destId="{70CE5A55-C8AD-4857-83D5-0EACD5644474}" srcOrd="0" destOrd="0" presId="urn:microsoft.com/office/officeart/2005/8/layout/vList2"/>
    <dgm:cxn modelId="{1A768FCB-0380-4AA9-BF52-8B5D6EA54772}" type="presOf" srcId="{7803EA25-5C6C-475E-B168-8E73DAF8C789}" destId="{0F54A7A0-5FB4-4896-A607-59F88E69CC01}" srcOrd="0" destOrd="0" presId="urn:microsoft.com/office/officeart/2005/8/layout/vList2"/>
    <dgm:cxn modelId="{521CF5EB-0586-457E-B4B5-476094E989F6}" srcId="{A8F41792-C540-4E46-AE3C-80A68711EFAE}" destId="{7803EA25-5C6C-475E-B168-8E73DAF8C789}" srcOrd="0" destOrd="0" parTransId="{A1E7DA5A-8419-442B-ADDC-5A8411B6E09D}" sibTransId="{322DD62C-B360-4036-B28B-93220F312D86}"/>
    <dgm:cxn modelId="{D1479747-533F-45D2-ADF0-4043AA7FCFD6}" type="presParOf" srcId="{70CE5A55-C8AD-4857-83D5-0EACD5644474}" destId="{0F54A7A0-5FB4-4896-A607-59F88E69CC01}" srcOrd="0" destOrd="0" presId="urn:microsoft.com/office/officeart/2005/8/layout/vList2"/>
    <dgm:cxn modelId="{AE4017E7-C536-4214-A7B7-DF55C8C052DD}" type="presParOf" srcId="{70CE5A55-C8AD-4857-83D5-0EACD5644474}" destId="{B8A4449B-16DD-4A00-8904-F64C9E93210F}" srcOrd="1" destOrd="0" presId="urn:microsoft.com/office/officeart/2005/8/layout/vList2"/>
    <dgm:cxn modelId="{91396E12-4535-455D-B941-7DAF9DFE0FCE}" type="presParOf" srcId="{70CE5A55-C8AD-4857-83D5-0EACD5644474}" destId="{65A3FE81-2D44-4B2E-A233-62FF551E24E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90FB5-5DB8-4EF3-B122-9F026A4B3695}">
      <dsp:nvSpPr>
        <dsp:cNvPr id="0" name=""/>
        <dsp:cNvSpPr/>
      </dsp:nvSpPr>
      <dsp:spPr>
        <a:xfrm>
          <a:off x="0" y="694944"/>
          <a:ext cx="6263640" cy="989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In developed countries </a:t>
          </a:r>
          <a:r>
            <a:rPr lang="en-US" sz="1800" kern="1200"/>
            <a:t>like in the north-western Europe as  well as in US, </a:t>
          </a:r>
          <a:r>
            <a:rPr lang="en-US" sz="1800" b="1" kern="1200"/>
            <a:t>urbanization is a concomitant of industrialization a</a:t>
          </a:r>
          <a:r>
            <a:rPr lang="en-US" sz="1800" kern="1200"/>
            <a:t>nd a phenomenon embedded in commodity production.</a:t>
          </a:r>
        </a:p>
      </dsp:txBody>
      <dsp:txXfrm>
        <a:off x="48319" y="743263"/>
        <a:ext cx="6167002" cy="893182"/>
      </dsp:txXfrm>
    </dsp:sp>
    <dsp:sp modelId="{4E49F5CF-ECFB-4D8F-A93A-2B8477D67931}">
      <dsp:nvSpPr>
        <dsp:cNvPr id="0" name=""/>
        <dsp:cNvSpPr/>
      </dsp:nvSpPr>
      <dsp:spPr>
        <a:xfrm>
          <a:off x="0" y="1736604"/>
          <a:ext cx="6263640" cy="9898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However, </a:t>
          </a:r>
          <a:r>
            <a:rPr lang="en-US" sz="1800" b="1" kern="1200"/>
            <a:t>in the developing countries</a:t>
          </a:r>
          <a:r>
            <a:rPr lang="en-US" sz="1800" kern="1200"/>
            <a:t>, urbanization often takes place </a:t>
          </a:r>
          <a:r>
            <a:rPr lang="en-US" sz="1800" b="1" kern="1200"/>
            <a:t>without a parallel growth in industrialization. </a:t>
          </a:r>
          <a:endParaRPr lang="en-US" sz="1800" kern="1200"/>
        </a:p>
      </dsp:txBody>
      <dsp:txXfrm>
        <a:off x="48319" y="1784923"/>
        <a:ext cx="6167002" cy="893182"/>
      </dsp:txXfrm>
    </dsp:sp>
    <dsp:sp modelId="{04AB2D5A-CA04-4580-BCC9-F3EAE6309344}">
      <dsp:nvSpPr>
        <dsp:cNvPr id="0" name=""/>
        <dsp:cNvSpPr/>
      </dsp:nvSpPr>
      <dsp:spPr>
        <a:xfrm>
          <a:off x="0" y="2778263"/>
          <a:ext cx="6263640" cy="9898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 a result, the impacts on natural environments are </a:t>
          </a:r>
          <a:r>
            <a:rPr lang="en-US" sz="1800" b="1" i="1" kern="1200"/>
            <a:t>perhaps</a:t>
          </a:r>
          <a:r>
            <a:rPr lang="en-US" sz="1800" kern="1200"/>
            <a:t> less severe, although the infrastructure may also be missing to better control whatever impacts do occur.</a:t>
          </a:r>
        </a:p>
      </dsp:txBody>
      <dsp:txXfrm>
        <a:off x="48319" y="2826582"/>
        <a:ext cx="6167002" cy="893182"/>
      </dsp:txXfrm>
    </dsp:sp>
    <dsp:sp modelId="{7B7E4C7D-2627-4EFD-B014-6D9827A0EECC}">
      <dsp:nvSpPr>
        <dsp:cNvPr id="0" name=""/>
        <dsp:cNvSpPr/>
      </dsp:nvSpPr>
      <dsp:spPr>
        <a:xfrm>
          <a:off x="0" y="3819923"/>
          <a:ext cx="6263640" cy="989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Other impact in the developing countries is the growth of poverty in the process of urbanisation.</a:t>
          </a:r>
        </a:p>
      </dsp:txBody>
      <dsp:txXfrm>
        <a:off x="48319" y="3868242"/>
        <a:ext cx="6167002" cy="893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47418-E407-4EAC-BB34-062DBB0899F3}">
      <dsp:nvSpPr>
        <dsp:cNvPr id="0" name=""/>
        <dsp:cNvSpPr/>
      </dsp:nvSpPr>
      <dsp:spPr>
        <a:xfrm>
          <a:off x="0" y="23089"/>
          <a:ext cx="6666833" cy="14297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1970s : The urban population of developing countries began to exceed the number in developed countries</a:t>
          </a:r>
        </a:p>
      </dsp:txBody>
      <dsp:txXfrm>
        <a:off x="69794" y="92883"/>
        <a:ext cx="6527245" cy="1290152"/>
      </dsp:txXfrm>
    </dsp:sp>
    <dsp:sp modelId="{21313BBC-ECB2-48BC-A64C-AC70D67B531D}">
      <dsp:nvSpPr>
        <dsp:cNvPr id="0" name=""/>
        <dsp:cNvSpPr/>
      </dsp:nvSpPr>
      <dsp:spPr>
        <a:xfrm>
          <a:off x="0" y="1527709"/>
          <a:ext cx="6666833" cy="142974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2008: urban population of the world is estimated begin to exceed the number of non-urban population for the first time in history</a:t>
          </a:r>
        </a:p>
      </dsp:txBody>
      <dsp:txXfrm>
        <a:off x="69794" y="1597503"/>
        <a:ext cx="6527245" cy="1290152"/>
      </dsp:txXfrm>
    </dsp:sp>
    <dsp:sp modelId="{45AB83AE-4AB8-4DF2-A0E0-4FB15CA4BAAF}">
      <dsp:nvSpPr>
        <dsp:cNvPr id="0" name=""/>
        <dsp:cNvSpPr/>
      </dsp:nvSpPr>
      <dsp:spPr>
        <a:xfrm>
          <a:off x="0" y="3032330"/>
          <a:ext cx="6666833" cy="14297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2010s: for the first time in history, more than half of urban population in developing countries will be living in their urban areas</a:t>
          </a:r>
        </a:p>
      </dsp:txBody>
      <dsp:txXfrm>
        <a:off x="69794" y="3102124"/>
        <a:ext cx="6527245" cy="1290152"/>
      </dsp:txXfrm>
    </dsp:sp>
    <dsp:sp modelId="{789C2926-495A-4575-B825-A4B89C3AE07B}">
      <dsp:nvSpPr>
        <dsp:cNvPr id="0" name=""/>
        <dsp:cNvSpPr/>
      </dsp:nvSpPr>
      <dsp:spPr>
        <a:xfrm>
          <a:off x="0" y="4462070"/>
          <a:ext cx="6666833"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The 21st century is the century became an urban century</a:t>
          </a:r>
        </a:p>
        <a:p>
          <a:pPr marL="228600" lvl="1" indent="-228600" algn="l" defTabSz="889000">
            <a:lnSpc>
              <a:spcPct val="90000"/>
            </a:lnSpc>
            <a:spcBef>
              <a:spcPct val="0"/>
            </a:spcBef>
            <a:spcAft>
              <a:spcPct val="20000"/>
            </a:spcAft>
            <a:buChar char="•"/>
          </a:pPr>
          <a:r>
            <a:rPr lang="en-US" sz="2000" kern="1200"/>
            <a:t>Most of the world's urban population will live in cities in developing countries, especially in Asia</a:t>
          </a:r>
        </a:p>
      </dsp:txBody>
      <dsp:txXfrm>
        <a:off x="0" y="4462070"/>
        <a:ext cx="6666833" cy="968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FEA44-2668-42BF-A8B6-91F7D216A2CF}">
      <dsp:nvSpPr>
        <dsp:cNvPr id="0" name=""/>
        <dsp:cNvSpPr/>
      </dsp:nvSpPr>
      <dsp:spPr>
        <a:xfrm>
          <a:off x="0" y="5494"/>
          <a:ext cx="6666833" cy="104480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altLang="en-US" sz="1900" kern="1200"/>
            <a:t>Australia and New Zealand, Europe, Japan and North Americaare the regions where urbanisation has been reaching to the saturation process.</a:t>
          </a:r>
          <a:endParaRPr lang="en-US" altLang="en-US" sz="1900" kern="1200" dirty="0"/>
        </a:p>
      </dsp:txBody>
      <dsp:txXfrm>
        <a:off x="51003" y="56497"/>
        <a:ext cx="6564827" cy="942803"/>
      </dsp:txXfrm>
    </dsp:sp>
    <dsp:sp modelId="{DCFB1FE3-6CFA-4858-A9B6-707BB3F532C9}">
      <dsp:nvSpPr>
        <dsp:cNvPr id="0" name=""/>
        <dsp:cNvSpPr/>
      </dsp:nvSpPr>
      <dsp:spPr>
        <a:xfrm>
          <a:off x="0" y="1105024"/>
          <a:ext cx="6666833" cy="1044809"/>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altLang="en-US" sz="1900" kern="1200"/>
            <a:t>Latin America is the region where urbanisation process has also been reaching to the saturation process.</a:t>
          </a:r>
          <a:endParaRPr lang="en-US" altLang="en-US" sz="1900" kern="1200" dirty="0"/>
        </a:p>
      </dsp:txBody>
      <dsp:txXfrm>
        <a:off x="51003" y="1156027"/>
        <a:ext cx="6564827" cy="942803"/>
      </dsp:txXfrm>
    </dsp:sp>
    <dsp:sp modelId="{331D9D0D-244C-43F5-A9D5-511099F19BFA}">
      <dsp:nvSpPr>
        <dsp:cNvPr id="0" name=""/>
        <dsp:cNvSpPr/>
      </dsp:nvSpPr>
      <dsp:spPr>
        <a:xfrm>
          <a:off x="0" y="2204555"/>
          <a:ext cx="6666833" cy="104480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altLang="en-US" sz="1900" kern="1200"/>
            <a:t>Africa and Asia experience very high growth rate of urbanisation process.</a:t>
          </a:r>
          <a:endParaRPr lang="en-US" altLang="en-US" sz="1900" kern="1200" dirty="0"/>
        </a:p>
      </dsp:txBody>
      <dsp:txXfrm>
        <a:off x="51003" y="2255558"/>
        <a:ext cx="6564827" cy="942803"/>
      </dsp:txXfrm>
    </dsp:sp>
    <dsp:sp modelId="{8581CA10-70FA-4624-A538-008354055F22}">
      <dsp:nvSpPr>
        <dsp:cNvPr id="0" name=""/>
        <dsp:cNvSpPr/>
      </dsp:nvSpPr>
      <dsp:spPr>
        <a:xfrm>
          <a:off x="0" y="3304085"/>
          <a:ext cx="6666833" cy="1044809"/>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altLang="en-US" sz="1900" kern="1200"/>
            <a:t>The difference among Asia and Africa is in the absolute number of urban dwellers involved in the process of urbanisation, where in Asia it involves very huge number of them.</a:t>
          </a:r>
          <a:endParaRPr lang="en-US" altLang="en-US" sz="1900" kern="1200" dirty="0"/>
        </a:p>
      </dsp:txBody>
      <dsp:txXfrm>
        <a:off x="51003" y="3355088"/>
        <a:ext cx="6564827" cy="942803"/>
      </dsp:txXfrm>
    </dsp:sp>
    <dsp:sp modelId="{7C437C7C-7378-48BA-848E-B3A500853566}">
      <dsp:nvSpPr>
        <dsp:cNvPr id="0" name=""/>
        <dsp:cNvSpPr/>
      </dsp:nvSpPr>
      <dsp:spPr>
        <a:xfrm>
          <a:off x="0" y="4403614"/>
          <a:ext cx="6666833" cy="104480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altLang="en-US" sz="1900" kern="1200"/>
            <a:t>The biggest process of world urbanisation will take place in developing countries, especially in Asia</a:t>
          </a:r>
          <a:endParaRPr lang="en-US" altLang="en-US" sz="1900" kern="1200" dirty="0"/>
        </a:p>
      </dsp:txBody>
      <dsp:txXfrm>
        <a:off x="51003" y="4454617"/>
        <a:ext cx="6564827"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DDFAC-5CC5-45B9-B97A-28A487CBE454}">
      <dsp:nvSpPr>
        <dsp:cNvPr id="0" name=""/>
        <dsp:cNvSpPr/>
      </dsp:nvSpPr>
      <dsp:spPr>
        <a:xfrm>
          <a:off x="0" y="66571"/>
          <a:ext cx="4828172" cy="13386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There will be significant shifts in the change in the proportional growth rate of cities globally and across regions. </a:t>
          </a:r>
          <a:endParaRPr lang="en-US" sz="1900" kern="1200"/>
        </a:p>
      </dsp:txBody>
      <dsp:txXfrm>
        <a:off x="65348" y="131919"/>
        <a:ext cx="4697476" cy="1207966"/>
      </dsp:txXfrm>
    </dsp:sp>
    <dsp:sp modelId="{A38A2E7F-3C71-4381-B428-D5E16A64D9A6}">
      <dsp:nvSpPr>
        <dsp:cNvPr id="0" name=""/>
        <dsp:cNvSpPr/>
      </dsp:nvSpPr>
      <dsp:spPr>
        <a:xfrm>
          <a:off x="0" y="1459954"/>
          <a:ext cx="4828172" cy="133866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The highest change in the proportional growth rates will occur in sub-Saharan Africa and Asia. </a:t>
          </a:r>
          <a:endParaRPr lang="en-US" sz="1900" kern="1200"/>
        </a:p>
      </dsp:txBody>
      <dsp:txXfrm>
        <a:off x="65348" y="1525302"/>
        <a:ext cx="4697476" cy="1207966"/>
      </dsp:txXfrm>
    </dsp:sp>
    <dsp:sp modelId="{F5A3F51B-02F1-4220-B0B8-8ECE5A02762B}">
      <dsp:nvSpPr>
        <dsp:cNvPr id="0" name=""/>
        <dsp:cNvSpPr/>
      </dsp:nvSpPr>
      <dsp:spPr>
        <a:xfrm>
          <a:off x="0" y="2853337"/>
          <a:ext cx="4828172" cy="133866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In Asia the megacities and secondary cities with populations of 1-5 million are likely to expand faster as a proportion of total urban growth. </a:t>
          </a:r>
          <a:endParaRPr lang="en-US" sz="1900" kern="1200"/>
        </a:p>
      </dsp:txBody>
      <dsp:txXfrm>
        <a:off x="65348" y="2918685"/>
        <a:ext cx="4697476" cy="1207966"/>
      </dsp:txXfrm>
    </dsp:sp>
    <dsp:sp modelId="{322D8FC2-A5F7-4718-98B5-61D25DCEBD76}">
      <dsp:nvSpPr>
        <dsp:cNvPr id="0" name=""/>
        <dsp:cNvSpPr/>
      </dsp:nvSpPr>
      <dsp:spPr>
        <a:xfrm>
          <a:off x="0" y="4246720"/>
          <a:ext cx="4828172" cy="133866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In Africa, particularly sub-Saharan Africa, the largest cities will absorb a higher proportion of urban growth</a:t>
          </a:r>
          <a:endParaRPr lang="en-US" sz="1900" kern="1200"/>
        </a:p>
      </dsp:txBody>
      <dsp:txXfrm>
        <a:off x="65348" y="4312068"/>
        <a:ext cx="4697476" cy="1207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4A7A0-5FB4-4896-A607-59F88E69CC01}">
      <dsp:nvSpPr>
        <dsp:cNvPr id="0" name=""/>
        <dsp:cNvSpPr/>
      </dsp:nvSpPr>
      <dsp:spPr>
        <a:xfrm>
          <a:off x="0" y="11126"/>
          <a:ext cx="4828172" cy="27759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In North America and Oceania medium-sized cities are expected to win an increased share of urban population growth. </a:t>
          </a:r>
          <a:endParaRPr lang="en-US" sz="2700" kern="1200"/>
        </a:p>
      </dsp:txBody>
      <dsp:txXfrm>
        <a:off x="135512" y="146638"/>
        <a:ext cx="4557148" cy="2504947"/>
      </dsp:txXfrm>
    </dsp:sp>
    <dsp:sp modelId="{65A3FE81-2D44-4B2E-A233-62FF551E24ED}">
      <dsp:nvSpPr>
        <dsp:cNvPr id="0" name=""/>
        <dsp:cNvSpPr/>
      </dsp:nvSpPr>
      <dsp:spPr>
        <a:xfrm>
          <a:off x="0" y="2864857"/>
          <a:ext cx="4828172" cy="27759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However, in Europe, overall population increases will remain low, but the megacities will absorb the most significant proportion of urban population growth</a:t>
          </a:r>
          <a:endParaRPr lang="en-US" sz="2700" kern="1200"/>
        </a:p>
      </dsp:txBody>
      <dsp:txXfrm>
        <a:off x="135512" y="3000369"/>
        <a:ext cx="4557148" cy="25049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4D57-76D7-40CB-A75F-792535ED8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16293A-D3F3-434E-B97C-9A19C9C32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8E8DC0-1508-433D-ACE5-0D7358FF6B65}"/>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5" name="Footer Placeholder 4">
            <a:extLst>
              <a:ext uri="{FF2B5EF4-FFF2-40B4-BE49-F238E27FC236}">
                <a16:creationId xmlns:a16="http://schemas.microsoft.com/office/drawing/2014/main" id="{D4AEBBF8-6412-4CF3-82C6-956CA970A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BFBA1-C864-4335-B0E1-59B9561E3BE9}"/>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31425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09C4-FCC7-456F-A8EA-517C67D8C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C22EA-290E-4415-B69F-43B102B879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92D83-8FE9-4B7B-A240-4755F15878DF}"/>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5" name="Footer Placeholder 4">
            <a:extLst>
              <a:ext uri="{FF2B5EF4-FFF2-40B4-BE49-F238E27FC236}">
                <a16:creationId xmlns:a16="http://schemas.microsoft.com/office/drawing/2014/main" id="{FD04924F-6A1D-4D06-9F2B-E08B9FFC8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C22D0-7692-40C0-A11E-81990749E7FB}"/>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356414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A5F966-53E2-4BFB-90F5-C270C75AC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2FB72-0DA0-41B1-976C-F386DD5586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DB0D1-5BB8-4F2C-BA66-792C19BBF9BB}"/>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5" name="Footer Placeholder 4">
            <a:extLst>
              <a:ext uri="{FF2B5EF4-FFF2-40B4-BE49-F238E27FC236}">
                <a16:creationId xmlns:a16="http://schemas.microsoft.com/office/drawing/2014/main" id="{1C44B1C3-6A3D-4D42-AAE4-3D9BA0824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34433-ED53-4F46-99A9-F2A80EEB5387}"/>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13499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8850-6164-43B1-B7F3-1FF843DED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1C5AA-91C8-4FBE-A09D-8A27BA3AE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D181A-D738-4307-83A2-4EAF085A438A}"/>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5" name="Footer Placeholder 4">
            <a:extLst>
              <a:ext uri="{FF2B5EF4-FFF2-40B4-BE49-F238E27FC236}">
                <a16:creationId xmlns:a16="http://schemas.microsoft.com/office/drawing/2014/main" id="{A87CC18D-1360-4070-ADA8-C2CA96E0D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FD373-8EAC-4379-A640-52001FF07D2F}"/>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59204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7DD0-43AF-4B72-AD86-2CAA3BBD9B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2170FE-F238-4FBC-B82B-E4197958D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2ADB41-4100-41E1-B637-4AF6A47A376F}"/>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5" name="Footer Placeholder 4">
            <a:extLst>
              <a:ext uri="{FF2B5EF4-FFF2-40B4-BE49-F238E27FC236}">
                <a16:creationId xmlns:a16="http://schemas.microsoft.com/office/drawing/2014/main" id="{CCE8C2D6-0A95-4C41-88BF-80B54E4F9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3BBBB-C405-4FDE-92A2-3A134EFF0922}"/>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15093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0713-56A9-4038-8A0E-E49C5EF98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8B2BF-E747-488F-AFC4-B730EFCF0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9D15C9-D9E1-4362-9994-8BB3F648B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433F16-60FD-4566-8576-33E8928BF3BC}"/>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6" name="Footer Placeholder 5">
            <a:extLst>
              <a:ext uri="{FF2B5EF4-FFF2-40B4-BE49-F238E27FC236}">
                <a16:creationId xmlns:a16="http://schemas.microsoft.com/office/drawing/2014/main" id="{67BD4F6A-24ED-4E6C-AF3A-EFCCBD98F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093D6-709C-406B-9153-635DA27206BF}"/>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68347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3B80-9CD6-4D8D-B841-7C30971218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965F0-602F-434A-AF11-9B0D494F2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D5CB2-4409-4138-B4B3-0AA316334E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E45C46-2A85-4269-A48C-B51BDADA7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030016-A6AC-4848-9F9B-36370B6DDF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8F183-2990-4EB7-BF46-391B52AF198F}"/>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8" name="Footer Placeholder 7">
            <a:extLst>
              <a:ext uri="{FF2B5EF4-FFF2-40B4-BE49-F238E27FC236}">
                <a16:creationId xmlns:a16="http://schemas.microsoft.com/office/drawing/2014/main" id="{26D1A238-381B-4AC4-8939-DF7CBE2F4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C3A05A-3940-4931-94DE-9B9743E370C1}"/>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92444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0712-EDB3-4D44-AD1C-F02CE1929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71019D-621F-4191-8D53-94A23F68DB55}"/>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4" name="Footer Placeholder 3">
            <a:extLst>
              <a:ext uri="{FF2B5EF4-FFF2-40B4-BE49-F238E27FC236}">
                <a16:creationId xmlns:a16="http://schemas.microsoft.com/office/drawing/2014/main" id="{C2F463EE-0F14-4AED-BDA6-0901578949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99CBBD-2713-4BA9-97A8-B0B41BF85619}"/>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337014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67C60-9482-47AC-BE79-CA6715C004EB}"/>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3" name="Footer Placeholder 2">
            <a:extLst>
              <a:ext uri="{FF2B5EF4-FFF2-40B4-BE49-F238E27FC236}">
                <a16:creationId xmlns:a16="http://schemas.microsoft.com/office/drawing/2014/main" id="{F4037151-D7F9-4072-9C5A-82718539B7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058AD6-A2DE-4CE6-B26C-277F63E00E58}"/>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46129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896A-B6D8-4341-A05A-83A3A70CA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901D3D-56F6-46E0-981C-EF440B4F4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4E4D3-0AA2-4ED1-8E25-473AEA269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80767-701F-4B67-B260-D7A6E8E9A76B}"/>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6" name="Footer Placeholder 5">
            <a:extLst>
              <a:ext uri="{FF2B5EF4-FFF2-40B4-BE49-F238E27FC236}">
                <a16:creationId xmlns:a16="http://schemas.microsoft.com/office/drawing/2014/main" id="{90B42DB7-FE26-4876-911D-55E1C9F9A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3F08-5782-4BDB-9064-993D3C9115C6}"/>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423463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549C-0583-4AF0-AFEA-B3B63C39D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8EEBB0-DC97-4219-85B3-83293DE8D3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633C53-F361-4331-B65E-135354918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6A519-4E7C-4BD6-8A80-FE53E739A7EA}"/>
              </a:ext>
            </a:extLst>
          </p:cNvPr>
          <p:cNvSpPr>
            <a:spLocks noGrp="1"/>
          </p:cNvSpPr>
          <p:nvPr>
            <p:ph type="dt" sz="half" idx="10"/>
          </p:nvPr>
        </p:nvSpPr>
        <p:spPr/>
        <p:txBody>
          <a:bodyPr/>
          <a:lstStyle/>
          <a:p>
            <a:fld id="{0C1847FC-F869-460C-A2A9-E1A3CB970294}" type="datetimeFigureOut">
              <a:rPr lang="en-US" smtClean="0"/>
              <a:t>9/6/2021</a:t>
            </a:fld>
            <a:endParaRPr lang="en-US"/>
          </a:p>
        </p:txBody>
      </p:sp>
      <p:sp>
        <p:nvSpPr>
          <p:cNvPr id="6" name="Footer Placeholder 5">
            <a:extLst>
              <a:ext uri="{FF2B5EF4-FFF2-40B4-BE49-F238E27FC236}">
                <a16:creationId xmlns:a16="http://schemas.microsoft.com/office/drawing/2014/main" id="{12C30E74-67F0-4C9F-A1CB-B06FFDB88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C8B6C-7F86-4177-AF9A-206B6A4A85B1}"/>
              </a:ext>
            </a:extLst>
          </p:cNvPr>
          <p:cNvSpPr>
            <a:spLocks noGrp="1"/>
          </p:cNvSpPr>
          <p:nvPr>
            <p:ph type="sldNum" sz="quarter" idx="12"/>
          </p:nvPr>
        </p:nvSpPr>
        <p:spPr/>
        <p:txBody>
          <a:bodyPr/>
          <a:lstStyle/>
          <a:p>
            <a:fld id="{4985C661-B5CD-44F9-8EDC-D431592096F7}" type="slidenum">
              <a:rPr lang="en-US" smtClean="0"/>
              <a:t>‹#›</a:t>
            </a:fld>
            <a:endParaRPr lang="en-US"/>
          </a:p>
        </p:txBody>
      </p:sp>
    </p:spTree>
    <p:extLst>
      <p:ext uri="{BB962C8B-B14F-4D97-AF65-F5344CB8AC3E}">
        <p14:creationId xmlns:p14="http://schemas.microsoft.com/office/powerpoint/2010/main" val="167775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18548-74B2-46D3-AF9F-23233EA91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46C270-DC82-45F8-87A9-248746A17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13727-496E-4C22-9CBA-5F8529B32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847FC-F869-460C-A2A9-E1A3CB970294}" type="datetimeFigureOut">
              <a:rPr lang="en-US" smtClean="0"/>
              <a:t>9/6/2021</a:t>
            </a:fld>
            <a:endParaRPr lang="en-US"/>
          </a:p>
        </p:txBody>
      </p:sp>
      <p:sp>
        <p:nvSpPr>
          <p:cNvPr id="5" name="Footer Placeholder 4">
            <a:extLst>
              <a:ext uri="{FF2B5EF4-FFF2-40B4-BE49-F238E27FC236}">
                <a16:creationId xmlns:a16="http://schemas.microsoft.com/office/drawing/2014/main" id="{634D2861-A2FD-4987-9CE0-20F3D29D1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A2439E-EC10-4F3D-8A04-615A2478D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5C661-B5CD-44F9-8EDC-D431592096F7}" type="slidenum">
              <a:rPr lang="en-US" smtClean="0"/>
              <a:t>‹#›</a:t>
            </a:fld>
            <a:endParaRPr lang="en-US"/>
          </a:p>
        </p:txBody>
      </p:sp>
    </p:spTree>
    <p:extLst>
      <p:ext uri="{BB962C8B-B14F-4D97-AF65-F5344CB8AC3E}">
        <p14:creationId xmlns:p14="http://schemas.microsoft.com/office/powerpoint/2010/main" val="1974717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94A334-A222-407F-8462-E0D2605ABF48}"/>
              </a:ext>
            </a:extLst>
          </p:cNvPr>
          <p:cNvSpPr>
            <a:spLocks noGrp="1"/>
          </p:cNvSpPr>
          <p:nvPr>
            <p:ph type="title"/>
          </p:nvPr>
        </p:nvSpPr>
        <p:spPr>
          <a:xfrm>
            <a:off x="1690046" y="3545058"/>
            <a:ext cx="8977954" cy="2018307"/>
          </a:xfrm>
        </p:spPr>
        <p:txBody>
          <a:bodyPr vert="horz" lIns="91440" tIns="45720" rIns="91440" bIns="45720" rtlCol="0" anchor="b">
            <a:normAutofit fontScale="90000"/>
          </a:bodyPr>
          <a:lstStyle/>
          <a:p>
            <a:pPr algn="ctr"/>
            <a:r>
              <a:rPr lang="en-US" sz="2800" dirty="0" err="1"/>
              <a:t>Pertemuan</a:t>
            </a:r>
            <a:r>
              <a:rPr lang="en-US" sz="2800" dirty="0"/>
              <a:t> 3</a:t>
            </a:r>
            <a:br>
              <a:rPr lang="en-US" sz="4400" dirty="0"/>
            </a:br>
            <a:r>
              <a:rPr lang="en-US" sz="6600" b="1" dirty="0"/>
              <a:t>Global Trend of Urbanization</a:t>
            </a:r>
            <a:br>
              <a:rPr lang="en-US" sz="2400" dirty="0"/>
            </a:br>
            <a:endParaRPr lang="en-US" sz="2400" dirty="0"/>
          </a:p>
        </p:txBody>
      </p:sp>
      <p:sp>
        <p:nvSpPr>
          <p:cNvPr id="13" name="Subtitle 2">
            <a:extLst>
              <a:ext uri="{FF2B5EF4-FFF2-40B4-BE49-F238E27FC236}">
                <a16:creationId xmlns:a16="http://schemas.microsoft.com/office/drawing/2014/main" id="{1CE66A30-539D-4DBA-9AC5-DE016078D8EA}"/>
              </a:ext>
            </a:extLst>
          </p:cNvPr>
          <p:cNvSpPr>
            <a:spLocks noGrp="1"/>
          </p:cNvSpPr>
          <p:nvPr>
            <p:ph type="body" idx="1"/>
          </p:nvPr>
        </p:nvSpPr>
        <p:spPr>
          <a:xfrm>
            <a:off x="1524000" y="5636465"/>
            <a:ext cx="9144000" cy="646785"/>
          </a:xfrm>
        </p:spPr>
        <p:txBody>
          <a:bodyPr vert="horz" lIns="91440" tIns="45720" rIns="91440" bIns="45720" rtlCol="0">
            <a:normAutofit/>
          </a:bodyPr>
          <a:lstStyle/>
          <a:p>
            <a:pPr algn="ctr"/>
            <a:r>
              <a:rPr lang="en-US">
                <a:solidFill>
                  <a:schemeClr val="tx1"/>
                </a:solidFill>
              </a:rPr>
              <a:t>Sustainable Urbanization </a:t>
            </a:r>
          </a:p>
        </p:txBody>
      </p:sp>
      <p:pic>
        <p:nvPicPr>
          <p:cNvPr id="17" name="Picture 14" descr="Shanghai city skyline">
            <a:extLst>
              <a:ext uri="{FF2B5EF4-FFF2-40B4-BE49-F238E27FC236}">
                <a16:creationId xmlns:a16="http://schemas.microsoft.com/office/drawing/2014/main" id="{1F8A7CFB-4C42-4E72-B22C-E48A01CAF7E4}"/>
              </a:ext>
            </a:extLst>
          </p:cNvPr>
          <p:cNvPicPr>
            <a:picLocks noChangeAspect="1"/>
          </p:cNvPicPr>
          <p:nvPr/>
        </p:nvPicPr>
        <p:blipFill rotWithShape="1">
          <a:blip r:embed="rId2"/>
          <a:srcRect t="22034" r="2" b="14584"/>
          <a:stretch/>
        </p:blipFill>
        <p:spPr>
          <a:xfrm>
            <a:off x="1690046" y="386205"/>
            <a:ext cx="8903441" cy="2624281"/>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402186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A3F2A3-0514-42AE-89B6-90BC14884102}"/>
              </a:ext>
            </a:extLst>
          </p:cNvPr>
          <p:cNvPicPr>
            <a:picLocks noGrp="1" noChangeAspect="1"/>
          </p:cNvPicPr>
          <p:nvPr>
            <p:ph idx="1"/>
          </p:nvPr>
        </p:nvPicPr>
        <p:blipFill>
          <a:blip r:embed="rId2"/>
          <a:stretch>
            <a:fillRect/>
          </a:stretch>
        </p:blipFill>
        <p:spPr>
          <a:xfrm>
            <a:off x="1125062" y="643467"/>
            <a:ext cx="9941875" cy="5571066"/>
          </a:xfrm>
          <a:prstGeom prst="rect">
            <a:avLst/>
          </a:prstGeom>
        </p:spPr>
      </p:pic>
    </p:spTree>
    <p:extLst>
      <p:ext uri="{BB962C8B-B14F-4D97-AF65-F5344CB8AC3E}">
        <p14:creationId xmlns:p14="http://schemas.microsoft.com/office/powerpoint/2010/main" val="219824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696F9-E079-4F98-ACEE-FEC53A639BEA}"/>
              </a:ext>
            </a:extLst>
          </p:cNvPr>
          <p:cNvSpPr>
            <a:spLocks noGrp="1"/>
          </p:cNvSpPr>
          <p:nvPr>
            <p:ph type="title"/>
          </p:nvPr>
        </p:nvSpPr>
        <p:spPr>
          <a:xfrm>
            <a:off x="838200" y="365125"/>
            <a:ext cx="10515600" cy="1325563"/>
          </a:xfrm>
        </p:spPr>
        <p:txBody>
          <a:bodyPr>
            <a:normAutofit/>
          </a:bodyPr>
          <a:lstStyle/>
          <a:p>
            <a:r>
              <a:rPr lang="en-US" sz="4600" dirty="0">
                <a:solidFill>
                  <a:srgbClr val="FFFFFF"/>
                </a:solidFill>
              </a:rPr>
              <a:t>Global Trends</a:t>
            </a:r>
          </a:p>
        </p:txBody>
      </p:sp>
      <p:sp>
        <p:nvSpPr>
          <p:cNvPr id="3" name="Content Placeholder 2">
            <a:extLst>
              <a:ext uri="{FF2B5EF4-FFF2-40B4-BE49-F238E27FC236}">
                <a16:creationId xmlns:a16="http://schemas.microsoft.com/office/drawing/2014/main" id="{032643DA-9387-4720-95F6-3053C939A8BA}"/>
              </a:ext>
            </a:extLst>
          </p:cNvPr>
          <p:cNvSpPr>
            <a:spLocks noGrp="1"/>
          </p:cNvSpPr>
          <p:nvPr>
            <p:ph idx="1"/>
          </p:nvPr>
        </p:nvSpPr>
        <p:spPr>
          <a:xfrm>
            <a:off x="838200" y="2438400"/>
            <a:ext cx="10515600" cy="3738562"/>
          </a:xfrm>
        </p:spPr>
        <p:txBody>
          <a:bodyPr>
            <a:normAutofit/>
          </a:bodyPr>
          <a:lstStyle/>
          <a:p>
            <a:r>
              <a:rPr lang="en-US" sz="2200" b="0" i="0" u="none" strike="noStrike" baseline="0">
                <a:latin typeface="MinionPro-Regular" panose="02040503050306020203" pitchFamily="18" charset="0"/>
              </a:rPr>
              <a:t>The proportion of the global population living in cities will increase most in megacities</a:t>
            </a:r>
          </a:p>
          <a:p>
            <a:r>
              <a:rPr lang="en-US" sz="2200" b="0" i="0" u="none" strike="noStrike" baseline="0">
                <a:latin typeface="MinionPro-Regular" panose="02040503050306020203" pitchFamily="18" charset="0"/>
              </a:rPr>
              <a:t>The proportion of those living in megacities as a proportion of total urban population is predicted to increase from 9.9 per cent to 13.6 per cent between 2010 and 2025. </a:t>
            </a:r>
          </a:p>
          <a:p>
            <a:r>
              <a:rPr lang="en-US" sz="2200" b="0" i="0" u="none" strike="noStrike" baseline="0">
                <a:latin typeface="MinionPro-Regular" panose="02040503050306020203" pitchFamily="18" charset="0"/>
              </a:rPr>
              <a:t>The population of megacities is predicted to increase from 352 million to 630 million for the same period, a compound growth rate of almost 4 per cent per annum. </a:t>
            </a:r>
          </a:p>
          <a:p>
            <a:r>
              <a:rPr lang="en-US" sz="2200" b="0" i="0" u="none" strike="noStrike" baseline="0">
                <a:latin typeface="MinionPro-Regular" panose="02040503050306020203" pitchFamily="18" charset="0"/>
              </a:rPr>
              <a:t>The biggest absolute growth in the population will be in the secondary cities of those of 1-5 million</a:t>
            </a:r>
            <a:endParaRPr lang="en-US" sz="2200"/>
          </a:p>
        </p:txBody>
      </p:sp>
    </p:spTree>
    <p:extLst>
      <p:ext uri="{BB962C8B-B14F-4D97-AF65-F5344CB8AC3E}">
        <p14:creationId xmlns:p14="http://schemas.microsoft.com/office/powerpoint/2010/main" val="263482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5ABE59-9943-433C-9CBB-5183F2A7CAA0}"/>
              </a:ext>
            </a:extLst>
          </p:cNvPr>
          <p:cNvPicPr>
            <a:picLocks noGrp="1" noChangeAspect="1"/>
          </p:cNvPicPr>
          <p:nvPr>
            <p:ph idx="1"/>
          </p:nvPr>
        </p:nvPicPr>
        <p:blipFill>
          <a:blip r:embed="rId2"/>
          <a:stretch>
            <a:fillRect/>
          </a:stretch>
        </p:blipFill>
        <p:spPr>
          <a:xfrm>
            <a:off x="643467" y="726860"/>
            <a:ext cx="10905066" cy="5404279"/>
          </a:xfrm>
          <a:prstGeom prst="rect">
            <a:avLst/>
          </a:prstGeom>
        </p:spPr>
      </p:pic>
    </p:spTree>
    <p:extLst>
      <p:ext uri="{BB962C8B-B14F-4D97-AF65-F5344CB8AC3E}">
        <p14:creationId xmlns:p14="http://schemas.microsoft.com/office/powerpoint/2010/main" val="156951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25"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6"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8D22199-2326-4F1A-8BB3-DB7C16FD2D01}"/>
              </a:ext>
            </a:extLst>
          </p:cNvPr>
          <p:cNvSpPr>
            <a:spLocks noGrp="1"/>
          </p:cNvSpPr>
          <p:nvPr>
            <p:ph type="title"/>
          </p:nvPr>
        </p:nvSpPr>
        <p:spPr>
          <a:xfrm>
            <a:off x="786385" y="841248"/>
            <a:ext cx="5129600" cy="5340097"/>
          </a:xfrm>
        </p:spPr>
        <p:txBody>
          <a:bodyPr anchor="ctr">
            <a:normAutofit/>
          </a:bodyPr>
          <a:lstStyle/>
          <a:p>
            <a:r>
              <a:rPr lang="en-US" sz="8800" b="1" dirty="0"/>
              <a:t>Shift</a:t>
            </a:r>
          </a:p>
        </p:txBody>
      </p:sp>
      <p:graphicFrame>
        <p:nvGraphicFramePr>
          <p:cNvPr id="5" name="Content Placeholder 2">
            <a:extLst>
              <a:ext uri="{FF2B5EF4-FFF2-40B4-BE49-F238E27FC236}">
                <a16:creationId xmlns:a16="http://schemas.microsoft.com/office/drawing/2014/main" id="{68205AB4-5606-4341-829C-3E19657FA7E9}"/>
              </a:ext>
            </a:extLst>
          </p:cNvPr>
          <p:cNvGraphicFramePr>
            <a:graphicFrameLocks noGrp="1"/>
          </p:cNvGraphicFramePr>
          <p:nvPr>
            <p:ph idx="1"/>
            <p:extLst>
              <p:ext uri="{D42A27DB-BD31-4B8C-83A1-F6EECF244321}">
                <p14:modId xmlns:p14="http://schemas.microsoft.com/office/powerpoint/2010/main" val="3615575504"/>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110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A5AF83D-E61E-4557-9108-F229003DAEE7}"/>
              </a:ext>
            </a:extLst>
          </p:cNvPr>
          <p:cNvSpPr>
            <a:spLocks noGrp="1"/>
          </p:cNvSpPr>
          <p:nvPr>
            <p:ph type="title"/>
          </p:nvPr>
        </p:nvSpPr>
        <p:spPr>
          <a:xfrm>
            <a:off x="786385" y="841248"/>
            <a:ext cx="5129600" cy="5340097"/>
          </a:xfrm>
        </p:spPr>
        <p:txBody>
          <a:bodyPr anchor="ctr">
            <a:normAutofit/>
          </a:bodyPr>
          <a:lstStyle/>
          <a:p>
            <a:r>
              <a:rPr lang="en-US" sz="8800" b="1" dirty="0"/>
              <a:t>Shift</a:t>
            </a:r>
          </a:p>
        </p:txBody>
      </p:sp>
      <p:graphicFrame>
        <p:nvGraphicFramePr>
          <p:cNvPr id="5" name="Content Placeholder 2">
            <a:extLst>
              <a:ext uri="{FF2B5EF4-FFF2-40B4-BE49-F238E27FC236}">
                <a16:creationId xmlns:a16="http://schemas.microsoft.com/office/drawing/2014/main" id="{94F5DFAD-89CA-44AE-BBE2-707BAB06BA8D}"/>
              </a:ext>
            </a:extLst>
          </p:cNvPr>
          <p:cNvGraphicFramePr>
            <a:graphicFrameLocks noGrp="1"/>
          </p:cNvGraphicFramePr>
          <p:nvPr>
            <p:ph idx="1"/>
            <p:extLst>
              <p:ext uri="{D42A27DB-BD31-4B8C-83A1-F6EECF244321}">
                <p14:modId xmlns:p14="http://schemas.microsoft.com/office/powerpoint/2010/main" val="3499032339"/>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61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665679-4263-498E-B391-3BD0F1CE4CE8}"/>
              </a:ext>
            </a:extLst>
          </p:cNvPr>
          <p:cNvPicPr>
            <a:picLocks noGrp="1" noChangeAspect="1"/>
          </p:cNvPicPr>
          <p:nvPr>
            <p:ph idx="1"/>
          </p:nvPr>
        </p:nvPicPr>
        <p:blipFill>
          <a:blip r:embed="rId2"/>
          <a:stretch>
            <a:fillRect/>
          </a:stretch>
        </p:blipFill>
        <p:spPr>
          <a:xfrm>
            <a:off x="1694920" y="643467"/>
            <a:ext cx="8802159" cy="5571066"/>
          </a:xfrm>
          <a:prstGeom prst="rect">
            <a:avLst/>
          </a:prstGeom>
        </p:spPr>
      </p:pic>
    </p:spTree>
    <p:extLst>
      <p:ext uri="{BB962C8B-B14F-4D97-AF65-F5344CB8AC3E}">
        <p14:creationId xmlns:p14="http://schemas.microsoft.com/office/powerpoint/2010/main" val="4498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B023-3D27-4ABC-A039-D085CAD9DC16}"/>
              </a:ext>
            </a:extLst>
          </p:cNvPr>
          <p:cNvSpPr>
            <a:spLocks noGrp="1"/>
          </p:cNvSpPr>
          <p:nvPr>
            <p:ph type="title"/>
          </p:nvPr>
        </p:nvSpPr>
        <p:spPr>
          <a:xfrm>
            <a:off x="4965430" y="629268"/>
            <a:ext cx="6586491" cy="1286160"/>
          </a:xfrm>
        </p:spPr>
        <p:txBody>
          <a:bodyPr anchor="b">
            <a:normAutofit/>
          </a:bodyPr>
          <a:lstStyle/>
          <a:p>
            <a:r>
              <a:rPr lang="en-US" dirty="0"/>
              <a:t>Population by city size</a:t>
            </a:r>
          </a:p>
        </p:txBody>
      </p:sp>
      <p:sp>
        <p:nvSpPr>
          <p:cNvPr id="3" name="Content Placeholder 2">
            <a:extLst>
              <a:ext uri="{FF2B5EF4-FFF2-40B4-BE49-F238E27FC236}">
                <a16:creationId xmlns:a16="http://schemas.microsoft.com/office/drawing/2014/main" id="{6859E72A-8147-42DC-9D52-601A1AB401F4}"/>
              </a:ext>
            </a:extLst>
          </p:cNvPr>
          <p:cNvSpPr>
            <a:spLocks noGrp="1"/>
          </p:cNvSpPr>
          <p:nvPr>
            <p:ph idx="1"/>
          </p:nvPr>
        </p:nvSpPr>
        <p:spPr>
          <a:xfrm>
            <a:off x="4965431" y="2438400"/>
            <a:ext cx="6586489" cy="3785419"/>
          </a:xfrm>
        </p:spPr>
        <p:txBody>
          <a:bodyPr>
            <a:normAutofit/>
          </a:bodyPr>
          <a:lstStyle/>
          <a:p>
            <a:pPr marL="0" indent="0">
              <a:buNone/>
            </a:pPr>
            <a:r>
              <a:rPr lang="en-US" sz="2000" b="0" i="0" u="none" strike="noStrike" baseline="0" dirty="0">
                <a:latin typeface="MinionPro-Regular" panose="02040503050306020203" pitchFamily="18" charset="0"/>
              </a:rPr>
              <a:t>It is apparent from the analysis of the data that while smaller cities will still house most of the world’s urban population, they will continue to lose urban growth share as people move to larger cities in search of jobs and better living prospects (Satterthwaite,</a:t>
            </a:r>
            <a:endParaRPr lang="en-US" sz="2000" dirty="0"/>
          </a:p>
        </p:txBody>
      </p:sp>
      <p:pic>
        <p:nvPicPr>
          <p:cNvPr id="5" name="Picture 4" descr="Sea of buildings at twilight">
            <a:extLst>
              <a:ext uri="{FF2B5EF4-FFF2-40B4-BE49-F238E27FC236}">
                <a16:creationId xmlns:a16="http://schemas.microsoft.com/office/drawing/2014/main" id="{35B277D2-5A23-4D1A-B5A3-BB51D91E14D5}"/>
              </a:ext>
            </a:extLst>
          </p:cNvPr>
          <p:cNvPicPr>
            <a:picLocks noChangeAspect="1"/>
          </p:cNvPicPr>
          <p:nvPr/>
        </p:nvPicPr>
        <p:blipFill rotWithShape="1">
          <a:blip r:embed="rId2"/>
          <a:srcRect l="20903" r="33978" b="-1"/>
          <a:stretch/>
        </p:blipFill>
        <p:spPr>
          <a:xfrm>
            <a:off x="20" y="10"/>
            <a:ext cx="4635571"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9C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50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A256AC-177E-4E00-B2F5-2B17A73E73F2}"/>
              </a:ext>
            </a:extLst>
          </p:cNvPr>
          <p:cNvPicPr>
            <a:picLocks noGrp="1" noChangeAspect="1"/>
          </p:cNvPicPr>
          <p:nvPr>
            <p:ph idx="1"/>
          </p:nvPr>
        </p:nvPicPr>
        <p:blipFill>
          <a:blip r:embed="rId2"/>
          <a:stretch>
            <a:fillRect/>
          </a:stretch>
        </p:blipFill>
        <p:spPr>
          <a:xfrm>
            <a:off x="990600" y="1188465"/>
            <a:ext cx="10134600" cy="4420688"/>
          </a:xfrm>
          <a:prstGeom prst="rect">
            <a:avLst/>
          </a:prstGeom>
        </p:spPr>
      </p:pic>
    </p:spTree>
    <p:extLst>
      <p:ext uri="{BB962C8B-B14F-4D97-AF65-F5344CB8AC3E}">
        <p14:creationId xmlns:p14="http://schemas.microsoft.com/office/powerpoint/2010/main" val="230304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28DD21-846F-4EC3-823B-32976C3C13EA}"/>
              </a:ext>
            </a:extLst>
          </p:cNvPr>
          <p:cNvPicPr>
            <a:picLocks noGrp="1" noChangeAspect="1"/>
          </p:cNvPicPr>
          <p:nvPr>
            <p:ph idx="1"/>
          </p:nvPr>
        </p:nvPicPr>
        <p:blipFill>
          <a:blip r:embed="rId2"/>
          <a:stretch>
            <a:fillRect/>
          </a:stretch>
        </p:blipFill>
        <p:spPr>
          <a:xfrm>
            <a:off x="687063" y="643467"/>
            <a:ext cx="10817873" cy="5571066"/>
          </a:xfrm>
          <a:prstGeom prst="rect">
            <a:avLst/>
          </a:prstGeom>
        </p:spPr>
      </p:pic>
    </p:spTree>
    <p:extLst>
      <p:ext uri="{BB962C8B-B14F-4D97-AF65-F5344CB8AC3E}">
        <p14:creationId xmlns:p14="http://schemas.microsoft.com/office/powerpoint/2010/main" val="148499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Shanghai city skyline">
            <a:extLst>
              <a:ext uri="{FF2B5EF4-FFF2-40B4-BE49-F238E27FC236}">
                <a16:creationId xmlns:a16="http://schemas.microsoft.com/office/drawing/2014/main" id="{D19224AD-184C-4FFF-923D-80016E96CECD}"/>
              </a:ext>
            </a:extLst>
          </p:cNvPr>
          <p:cNvPicPr>
            <a:picLocks noChangeAspect="1"/>
          </p:cNvPicPr>
          <p:nvPr/>
        </p:nvPicPr>
        <p:blipFill rotWithShape="1">
          <a:blip r:embed="rId2"/>
          <a:srcRect t="10938" b="4792"/>
          <a:stretch/>
        </p:blipFill>
        <p:spPr>
          <a:xfrm>
            <a:off x="-3047" y="10"/>
            <a:ext cx="12191999" cy="6857990"/>
          </a:xfrm>
          <a:prstGeom prst="rect">
            <a:avLst/>
          </a:prstGeom>
        </p:spPr>
      </p:pic>
      <p:sp>
        <p:nvSpPr>
          <p:cNvPr id="38" name="Rectangle 3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FD56A37-C675-4F9B-B5B5-6C6C4218B84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rPr>
              <a:t>Systems of cities</a:t>
            </a:r>
          </a:p>
        </p:txBody>
      </p:sp>
    </p:spTree>
    <p:extLst>
      <p:ext uri="{BB962C8B-B14F-4D97-AF65-F5344CB8AC3E}">
        <p14:creationId xmlns:p14="http://schemas.microsoft.com/office/powerpoint/2010/main" val="227173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FB5B4C-EAF6-4C56-B101-FA5BFDB4D529}"/>
              </a:ext>
            </a:extLst>
          </p:cNvPr>
          <p:cNvSpPr>
            <a:spLocks noGrp="1"/>
          </p:cNvSpPr>
          <p:nvPr>
            <p:ph type="title"/>
          </p:nvPr>
        </p:nvSpPr>
        <p:spPr>
          <a:xfrm>
            <a:off x="524741" y="620392"/>
            <a:ext cx="3808268" cy="5504688"/>
          </a:xfrm>
        </p:spPr>
        <p:txBody>
          <a:bodyPr>
            <a:normAutofit/>
          </a:bodyPr>
          <a:lstStyle/>
          <a:p>
            <a:r>
              <a:rPr lang="en-US" altLang="en-US" sz="5100" dirty="0">
                <a:solidFill>
                  <a:schemeClr val="bg1"/>
                </a:solidFill>
              </a:rPr>
              <a:t>The Process of </a:t>
            </a:r>
            <a:r>
              <a:rPr lang="en-US" altLang="en-US" sz="5100" dirty="0" err="1">
                <a:solidFill>
                  <a:schemeClr val="bg1"/>
                </a:solidFill>
              </a:rPr>
              <a:t>Urbanisation</a:t>
            </a:r>
            <a:endParaRPr lang="en-US" sz="5100" dirty="0">
              <a:solidFill>
                <a:schemeClr val="bg1"/>
              </a:solidFill>
            </a:endParaRPr>
          </a:p>
        </p:txBody>
      </p:sp>
      <p:graphicFrame>
        <p:nvGraphicFramePr>
          <p:cNvPr id="18" name="Content Placeholder 2">
            <a:extLst>
              <a:ext uri="{FF2B5EF4-FFF2-40B4-BE49-F238E27FC236}">
                <a16:creationId xmlns:a16="http://schemas.microsoft.com/office/drawing/2014/main" id="{F3BB2E00-0DC6-459A-A3D6-89DA1B020022}"/>
              </a:ext>
            </a:extLst>
          </p:cNvPr>
          <p:cNvGraphicFramePr>
            <a:graphicFrameLocks noGrp="1"/>
          </p:cNvGraphicFramePr>
          <p:nvPr>
            <p:ph idx="1"/>
            <p:extLst>
              <p:ext uri="{D42A27DB-BD31-4B8C-83A1-F6EECF244321}">
                <p14:modId xmlns:p14="http://schemas.microsoft.com/office/powerpoint/2010/main" val="2378668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222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CCDD3-A3B9-4CE5-BA84-8EB370BFC45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Urban System</a:t>
            </a:r>
          </a:p>
        </p:txBody>
      </p:sp>
      <p:sp>
        <p:nvSpPr>
          <p:cNvPr id="3" name="Content Placeholder 2">
            <a:extLst>
              <a:ext uri="{FF2B5EF4-FFF2-40B4-BE49-F238E27FC236}">
                <a16:creationId xmlns:a16="http://schemas.microsoft.com/office/drawing/2014/main" id="{6CD1D717-561D-4E8C-8607-2B08CF6FE414}"/>
              </a:ext>
            </a:extLst>
          </p:cNvPr>
          <p:cNvSpPr>
            <a:spLocks noGrp="1"/>
          </p:cNvSpPr>
          <p:nvPr>
            <p:ph idx="1"/>
          </p:nvPr>
        </p:nvSpPr>
        <p:spPr>
          <a:xfrm>
            <a:off x="239151" y="1622744"/>
            <a:ext cx="11732646" cy="5073477"/>
          </a:xfrm>
        </p:spPr>
        <p:txBody>
          <a:bodyPr anchor="ctr">
            <a:normAutofit/>
          </a:bodyPr>
          <a:lstStyle/>
          <a:p>
            <a:pPr algn="just"/>
            <a:r>
              <a:rPr lang="en-US" sz="2400" b="0" i="0" u="none" strike="noStrike" baseline="0" dirty="0">
                <a:latin typeface="MinionPro-Regular" panose="02040503050306020203" pitchFamily="18" charset="0"/>
              </a:rPr>
              <a:t>Countries have long used a hierarchy of urban settlements as an instrument for the organization   and operations of government, </a:t>
            </a:r>
            <a:r>
              <a:rPr lang="en-US" sz="2400" b="0" i="0" u="none" strike="noStrike" baseline="0" dirty="0" err="1">
                <a:latin typeface="MinionPro-Regular" panose="02040503050306020203" pitchFamily="18" charset="0"/>
              </a:rPr>
              <a:t>defence</a:t>
            </a:r>
            <a:r>
              <a:rPr lang="en-US" sz="2400" b="0" i="0" u="none" strike="noStrike" baseline="0" dirty="0">
                <a:latin typeface="MinionPro-Regular" panose="02040503050306020203" pitchFamily="18" charset="0"/>
              </a:rPr>
              <a:t> and commerce.</a:t>
            </a:r>
          </a:p>
          <a:p>
            <a:pPr algn="just"/>
            <a:r>
              <a:rPr lang="en-US" sz="2400" b="0" i="0" u="none" strike="noStrike" baseline="0" dirty="0">
                <a:latin typeface="MinionPro-Regular" panose="02040503050306020203" pitchFamily="18" charset="0"/>
              </a:rPr>
              <a:t>Some countries have a system of cities that is very hierarchical, for example there is a single, very large, dominant city, such as Jakarta (population 12 million), and a long list of </a:t>
            </a:r>
            <a:r>
              <a:rPr lang="en-US" sz="2400" b="0" i="0" u="none" strike="noStrike" baseline="0" dirty="0" err="1">
                <a:latin typeface="MinionPro-Regular" panose="02040503050306020203" pitchFamily="18" charset="0"/>
              </a:rPr>
              <a:t>lessersized</a:t>
            </a:r>
            <a:r>
              <a:rPr lang="en-US" sz="2400" dirty="0">
                <a:latin typeface="MinionPro-Regular" panose="02040503050306020203" pitchFamily="18" charset="0"/>
              </a:rPr>
              <a:t> </a:t>
            </a:r>
            <a:r>
              <a:rPr lang="en-US" sz="2400" b="0" i="0" u="none" strike="noStrike" baseline="0" dirty="0">
                <a:latin typeface="MinionPro-Regular" panose="02040503050306020203" pitchFamily="18" charset="0"/>
              </a:rPr>
              <a:t>urban settlements, tailing down to small towns of fewer than 20,000 people.</a:t>
            </a:r>
          </a:p>
          <a:p>
            <a:pPr algn="just"/>
            <a:r>
              <a:rPr lang="en-US" sz="2400" b="0" i="0" u="none" strike="noStrike" baseline="0" dirty="0">
                <a:latin typeface="MinionPro-Regular" panose="02040503050306020203" pitchFamily="18" charset="0"/>
              </a:rPr>
              <a:t>In the order of urban-systems hierarchies, megacities prevail. The term “megacity” refers to large metropolitan, regional cities with populations of more than 10 million</a:t>
            </a:r>
          </a:p>
          <a:p>
            <a:pPr algn="just"/>
            <a:r>
              <a:rPr lang="en-US" sz="2400" b="0" i="0" u="none" strike="noStrike" baseline="0" dirty="0">
                <a:latin typeface="MinionPro-Regular" panose="02040503050306020203" pitchFamily="18" charset="0"/>
              </a:rPr>
              <a:t>Megacities are primate cities, and they sit at the apex of a system of global cities.</a:t>
            </a:r>
          </a:p>
          <a:p>
            <a:pPr algn="just"/>
            <a:r>
              <a:rPr lang="en-US" sz="2400" b="0" i="0" u="none" strike="noStrike" baseline="0" dirty="0">
                <a:latin typeface="MinionPro-Regular" panose="02040503050306020203" pitchFamily="18" charset="0"/>
              </a:rPr>
              <a:t>However, in some countries, for example the USA, Brazil and China, there is more than one mega/primate city, so the apex principle of a single dominant city in a country does not apply.</a:t>
            </a:r>
            <a:endParaRPr lang="en-US" sz="2400" dirty="0"/>
          </a:p>
        </p:txBody>
      </p:sp>
    </p:spTree>
    <p:extLst>
      <p:ext uri="{BB962C8B-B14F-4D97-AF65-F5344CB8AC3E}">
        <p14:creationId xmlns:p14="http://schemas.microsoft.com/office/powerpoint/2010/main" val="1322698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ED851D2-606B-4D5B-9693-5465D00B0316}"/>
              </a:ext>
            </a:extLst>
          </p:cNvPr>
          <p:cNvPicPr>
            <a:picLocks noGrp="1" noChangeAspect="1"/>
          </p:cNvPicPr>
          <p:nvPr>
            <p:ph idx="1"/>
          </p:nvPr>
        </p:nvPicPr>
        <p:blipFill>
          <a:blip r:embed="rId2"/>
          <a:stretch>
            <a:fillRect/>
          </a:stretch>
        </p:blipFill>
        <p:spPr>
          <a:xfrm>
            <a:off x="1804635" y="457200"/>
            <a:ext cx="8582730" cy="5943600"/>
          </a:xfrm>
          <a:prstGeom prst="rect">
            <a:avLst/>
          </a:prstGeom>
        </p:spPr>
      </p:pic>
    </p:spTree>
    <p:extLst>
      <p:ext uri="{BB962C8B-B14F-4D97-AF65-F5344CB8AC3E}">
        <p14:creationId xmlns:p14="http://schemas.microsoft.com/office/powerpoint/2010/main" val="2454189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3EB8638-E002-43BF-AC94-18FAAC170FF1}"/>
              </a:ext>
            </a:extLst>
          </p:cNvPr>
          <p:cNvPicPr>
            <a:picLocks noGrp="1" noChangeAspect="1"/>
          </p:cNvPicPr>
          <p:nvPr>
            <p:ph idx="1"/>
          </p:nvPr>
        </p:nvPicPr>
        <p:blipFill>
          <a:blip r:embed="rId2"/>
          <a:stretch>
            <a:fillRect/>
          </a:stretch>
        </p:blipFill>
        <p:spPr>
          <a:xfrm>
            <a:off x="643467" y="695440"/>
            <a:ext cx="10905066" cy="5467120"/>
          </a:xfrm>
          <a:prstGeom prst="rect">
            <a:avLst/>
          </a:prstGeom>
        </p:spPr>
      </p:pic>
    </p:spTree>
    <p:extLst>
      <p:ext uri="{BB962C8B-B14F-4D97-AF65-F5344CB8AC3E}">
        <p14:creationId xmlns:p14="http://schemas.microsoft.com/office/powerpoint/2010/main" val="272380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Low angle view of modern skyscrapers rising straight up against a dramatic sky">
            <a:extLst>
              <a:ext uri="{FF2B5EF4-FFF2-40B4-BE49-F238E27FC236}">
                <a16:creationId xmlns:a16="http://schemas.microsoft.com/office/drawing/2014/main" id="{5ACEEA71-7100-4B7E-9AE8-8DB6E7D5A930}"/>
              </a:ext>
            </a:extLst>
          </p:cNvPr>
          <p:cNvPicPr>
            <a:picLocks noChangeAspect="1"/>
          </p:cNvPicPr>
          <p:nvPr/>
        </p:nvPicPr>
        <p:blipFill rotWithShape="1">
          <a:blip r:embed="rId2"/>
          <a:srcRect t="15730"/>
          <a:stretch/>
        </p:blipFill>
        <p:spPr>
          <a:xfrm>
            <a:off x="20" y="-22"/>
            <a:ext cx="12191977" cy="6858022"/>
          </a:xfrm>
          <a:prstGeom prst="rect">
            <a:avLst/>
          </a:prstGeom>
        </p:spPr>
      </p:pic>
      <p:sp>
        <p:nvSpPr>
          <p:cNvPr id="40" name="Rectangle 39">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5675525-01F6-4884-ADB1-60B51A515581}"/>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b="1">
                <a:solidFill>
                  <a:srgbClr val="FFFFFF"/>
                </a:solidFill>
              </a:rPr>
              <a:t>Global Urbanization and Urban Footprint</a:t>
            </a:r>
          </a:p>
        </p:txBody>
      </p:sp>
      <p:sp>
        <p:nvSpPr>
          <p:cNvPr id="42" name="Rectangle 41">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825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2EE1E6B-448A-4005-BB30-86A8825408E8}"/>
              </a:ext>
            </a:extLst>
          </p:cNvPr>
          <p:cNvPicPr>
            <a:picLocks noGrp="1" noChangeAspect="1"/>
          </p:cNvPicPr>
          <p:nvPr>
            <p:ph idx="1"/>
          </p:nvPr>
        </p:nvPicPr>
        <p:blipFill>
          <a:blip r:embed="rId2"/>
          <a:stretch>
            <a:fillRect/>
          </a:stretch>
        </p:blipFill>
        <p:spPr>
          <a:xfrm>
            <a:off x="3488789" y="70263"/>
            <a:ext cx="5121544" cy="6597824"/>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23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0">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2">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2B8C8D8F-9667-43B3-B3B2-2F951991F639}"/>
              </a:ext>
            </a:extLst>
          </p:cNvPr>
          <p:cNvSpPr>
            <a:spLocks noGrp="1"/>
          </p:cNvSpPr>
          <p:nvPr>
            <p:ph type="title"/>
          </p:nvPr>
        </p:nvSpPr>
        <p:spPr>
          <a:xfrm>
            <a:off x="2588455" y="1800665"/>
            <a:ext cx="6879102" cy="2703696"/>
          </a:xfrm>
          <a:noFill/>
        </p:spPr>
        <p:txBody>
          <a:bodyPr vert="horz" lIns="91440" tIns="45720" rIns="91440" bIns="45720" rtlCol="0" anchor="ctr">
            <a:normAutofit/>
          </a:bodyPr>
          <a:lstStyle/>
          <a:p>
            <a:pPr algn="ctr"/>
            <a:r>
              <a:rPr lang="en-US" sz="4800" b="1" kern="1200" dirty="0">
                <a:solidFill>
                  <a:srgbClr val="080808"/>
                </a:solidFill>
                <a:latin typeface="+mj-lt"/>
                <a:ea typeface="+mj-ea"/>
                <a:cs typeface="+mj-cs"/>
              </a:rPr>
              <a:t>Global Urbanization and GDP</a:t>
            </a:r>
            <a:br>
              <a:rPr lang="en-US" sz="3600" kern="1200" dirty="0">
                <a:solidFill>
                  <a:srgbClr val="080808"/>
                </a:solidFill>
                <a:latin typeface="+mj-lt"/>
                <a:ea typeface="+mj-ea"/>
                <a:cs typeface="+mj-cs"/>
              </a:rPr>
            </a:br>
            <a:endParaRPr lang="en-US" sz="3600" kern="1200" dirty="0">
              <a:solidFill>
                <a:srgbClr val="080808"/>
              </a:solidFill>
              <a:latin typeface="+mj-lt"/>
              <a:ea typeface="+mj-ea"/>
              <a:cs typeface="+mj-cs"/>
            </a:endParaRPr>
          </a:p>
        </p:txBody>
      </p:sp>
      <p:sp>
        <p:nvSpPr>
          <p:cNvPr id="3" name="Content Placeholder 2">
            <a:extLst>
              <a:ext uri="{FF2B5EF4-FFF2-40B4-BE49-F238E27FC236}">
                <a16:creationId xmlns:a16="http://schemas.microsoft.com/office/drawing/2014/main" id="{70A0920C-3985-4F54-98E0-29A8E2D29667}"/>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endParaRPr lang="en-US" sz="2000" kern="1200">
              <a:solidFill>
                <a:srgbClr val="080808"/>
              </a:solidFill>
              <a:latin typeface="+mn-lt"/>
              <a:ea typeface="+mn-ea"/>
              <a:cs typeface="+mn-cs"/>
            </a:endParaRPr>
          </a:p>
        </p:txBody>
      </p:sp>
      <p:sp>
        <p:nvSpPr>
          <p:cNvPr id="27" name="Isosceles Triangle 26">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92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051F85-DD23-403F-8FAF-D3176A8456C1}"/>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Primacy and GDP</a:t>
            </a:r>
          </a:p>
        </p:txBody>
      </p:sp>
      <p:sp>
        <p:nvSpPr>
          <p:cNvPr id="5" name="Content Placeholder 4">
            <a:extLst>
              <a:ext uri="{FF2B5EF4-FFF2-40B4-BE49-F238E27FC236}">
                <a16:creationId xmlns:a16="http://schemas.microsoft.com/office/drawing/2014/main" id="{E6ADD969-DE7C-4DD3-BB1C-62EC4038398E}"/>
              </a:ext>
            </a:extLst>
          </p:cNvPr>
          <p:cNvSpPr>
            <a:spLocks noGrp="1"/>
          </p:cNvSpPr>
          <p:nvPr>
            <p:ph idx="1"/>
          </p:nvPr>
        </p:nvSpPr>
        <p:spPr>
          <a:xfrm>
            <a:off x="838200" y="2438400"/>
            <a:ext cx="10515600" cy="3738562"/>
          </a:xfrm>
        </p:spPr>
        <p:txBody>
          <a:bodyPr>
            <a:normAutofit/>
          </a:bodyPr>
          <a:lstStyle/>
          <a:p>
            <a:r>
              <a:rPr lang="en-US" sz="2400" b="0" i="0" u="none" strike="noStrike" baseline="0" dirty="0">
                <a:latin typeface="MinionPro-Regular" panose="02040503050306020203" pitchFamily="18" charset="0"/>
              </a:rPr>
              <a:t>In the global context, not all primate cities are megacities. Many, for example Kuala Lumpur (Malaysia) and Auckland (New Zealand), have relatively small populations but demonstrate strong attributes of primacy. A primate city is likely to generate a disproportional percentage of a nation’s Gross Domestic Product (GDP) for its size</a:t>
            </a:r>
          </a:p>
          <a:p>
            <a:r>
              <a:rPr lang="en-US" sz="2400" b="0" i="0" u="none" strike="noStrike" baseline="0" dirty="0">
                <a:latin typeface="MinionPro-Regular" panose="02040503050306020203" pitchFamily="18" charset="0"/>
              </a:rPr>
              <a:t>The ratio of GDP per capita in some primate cities can exceed many times the national average per capita figures. It is clear that while primacy is a significant factor in the economic geography and hierarchy of urban settlements in countries, in the context of the global urban system, some primate cities are secondary or lower-order cities.</a:t>
            </a:r>
            <a:endParaRPr lang="en-US" sz="2400" dirty="0"/>
          </a:p>
        </p:txBody>
      </p:sp>
    </p:spTree>
    <p:extLst>
      <p:ext uri="{BB962C8B-B14F-4D97-AF65-F5344CB8AC3E}">
        <p14:creationId xmlns:p14="http://schemas.microsoft.com/office/powerpoint/2010/main" val="2836690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DB01573-1AEA-47F6-83C5-8F1DE546E4A6}"/>
              </a:ext>
            </a:extLst>
          </p:cNvPr>
          <p:cNvPicPr>
            <a:picLocks noGrp="1" noChangeAspect="1"/>
          </p:cNvPicPr>
          <p:nvPr>
            <p:ph idx="1"/>
          </p:nvPr>
        </p:nvPicPr>
        <p:blipFill>
          <a:blip r:embed="rId2"/>
          <a:stretch>
            <a:fillRect/>
          </a:stretch>
        </p:blipFill>
        <p:spPr>
          <a:xfrm>
            <a:off x="643467" y="893248"/>
            <a:ext cx="10905066" cy="5071503"/>
          </a:xfrm>
          <a:prstGeom prst="rect">
            <a:avLst/>
          </a:prstGeom>
        </p:spPr>
      </p:pic>
    </p:spTree>
    <p:extLst>
      <p:ext uri="{BB962C8B-B14F-4D97-AF65-F5344CB8AC3E}">
        <p14:creationId xmlns:p14="http://schemas.microsoft.com/office/powerpoint/2010/main" val="557817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3F256DB-D94C-4D61-B97D-816055BB534E}"/>
              </a:ext>
            </a:extLst>
          </p:cNvPr>
          <p:cNvPicPr>
            <a:picLocks noGrp="1" noChangeAspect="1"/>
          </p:cNvPicPr>
          <p:nvPr>
            <p:ph idx="1"/>
          </p:nvPr>
        </p:nvPicPr>
        <p:blipFill>
          <a:blip r:embed="rId2"/>
          <a:stretch>
            <a:fillRect/>
          </a:stretch>
        </p:blipFill>
        <p:spPr>
          <a:xfrm>
            <a:off x="2398345" y="643467"/>
            <a:ext cx="7395310" cy="5571066"/>
          </a:xfrm>
          <a:prstGeom prst="rect">
            <a:avLst/>
          </a:prstGeom>
        </p:spPr>
      </p:pic>
    </p:spTree>
    <p:extLst>
      <p:ext uri="{BB962C8B-B14F-4D97-AF65-F5344CB8AC3E}">
        <p14:creationId xmlns:p14="http://schemas.microsoft.com/office/powerpoint/2010/main" val="263786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478280-F85F-471A-8DBE-E9FBA995B1DA}"/>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altLang="en-US" sz="5400" kern="1200">
                <a:solidFill>
                  <a:schemeClr val="bg1"/>
                </a:solidFill>
                <a:latin typeface="+mj-lt"/>
                <a:ea typeface="+mj-ea"/>
                <a:cs typeface="+mj-cs"/>
              </a:rPr>
              <a:t>World Urban Population</a:t>
            </a:r>
            <a:endParaRPr lang="en-US" sz="5400" kern="1200">
              <a:solidFill>
                <a:schemeClr val="bg1"/>
              </a:solidFill>
              <a:latin typeface="+mj-lt"/>
              <a:ea typeface="+mj-ea"/>
              <a:cs typeface="+mj-cs"/>
            </a:endParaRPr>
          </a:p>
        </p:txBody>
      </p:sp>
      <p:pic>
        <p:nvPicPr>
          <p:cNvPr id="4" name="Content Placeholder 3" descr="World Urban Population">
            <a:extLst>
              <a:ext uri="{FF2B5EF4-FFF2-40B4-BE49-F238E27FC236}">
                <a16:creationId xmlns:a16="http://schemas.microsoft.com/office/drawing/2014/main" id="{C45B6C41-650C-42AA-9E11-1F4BD6F1EB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3930"/>
          <a:stretch/>
        </p:blipFill>
        <p:spPr>
          <a:xfrm>
            <a:off x="1483678" y="1514868"/>
            <a:ext cx="9123362" cy="5354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4003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7F7AF4-72C6-4B71-9E40-53E8BFEF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2001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478280-F85F-471A-8DBE-E9FBA995B1DA}"/>
              </a:ext>
            </a:extLst>
          </p:cNvPr>
          <p:cNvSpPr>
            <a:spLocks noGrp="1"/>
          </p:cNvSpPr>
          <p:nvPr>
            <p:ph type="title"/>
          </p:nvPr>
        </p:nvSpPr>
        <p:spPr>
          <a:xfrm>
            <a:off x="424131" y="245082"/>
            <a:ext cx="10515599" cy="932688"/>
          </a:xfrm>
        </p:spPr>
        <p:txBody>
          <a:bodyPr vert="horz" lIns="91440" tIns="45720" rIns="91440" bIns="45720" rtlCol="0" anchor="b">
            <a:normAutofit/>
          </a:bodyPr>
          <a:lstStyle/>
          <a:p>
            <a:r>
              <a:rPr lang="en-US" altLang="en-US" sz="5400" kern="1200">
                <a:solidFill>
                  <a:schemeClr val="bg1"/>
                </a:solidFill>
                <a:latin typeface="+mj-lt"/>
                <a:ea typeface="+mj-ea"/>
                <a:cs typeface="+mj-cs"/>
              </a:rPr>
              <a:t>World Urban Population</a:t>
            </a:r>
            <a:endParaRPr lang="en-US" sz="5400" kern="1200">
              <a:solidFill>
                <a:schemeClr val="bg1"/>
              </a:solidFill>
              <a:latin typeface="+mj-lt"/>
              <a:ea typeface="+mj-ea"/>
              <a:cs typeface="+mj-cs"/>
            </a:endParaRPr>
          </a:p>
        </p:txBody>
      </p:sp>
      <p:pic>
        <p:nvPicPr>
          <p:cNvPr id="5" name="Picture 2" descr="wpop">
            <a:extLst>
              <a:ext uri="{FF2B5EF4-FFF2-40B4-BE49-F238E27FC236}">
                <a16:creationId xmlns:a16="http://schemas.microsoft.com/office/drawing/2014/main" id="{924D17B6-4720-4D8B-980C-EA195CD8A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30"/>
          <a:stretch>
            <a:fillRect/>
          </a:stretch>
        </p:blipFill>
        <p:spPr bwMode="auto">
          <a:xfrm>
            <a:off x="710420" y="1176147"/>
            <a:ext cx="10515598" cy="5684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31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asil gambar untuk global urban population">
            <a:extLst>
              <a:ext uri="{FF2B5EF4-FFF2-40B4-BE49-F238E27FC236}">
                <a16:creationId xmlns:a16="http://schemas.microsoft.com/office/drawing/2014/main" id="{1E56CDF5-0211-43F8-93C5-626C6FA68F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169" b="18127"/>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7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429B2-7AEF-44EF-92B5-8C0CC89879CE}"/>
              </a:ext>
            </a:extLst>
          </p:cNvPr>
          <p:cNvSpPr>
            <a:spLocks noGrp="1"/>
          </p:cNvSpPr>
          <p:nvPr>
            <p:ph type="title"/>
          </p:nvPr>
        </p:nvSpPr>
        <p:spPr>
          <a:xfrm>
            <a:off x="586478" y="1683756"/>
            <a:ext cx="3115265" cy="2396359"/>
          </a:xfrm>
        </p:spPr>
        <p:txBody>
          <a:bodyPr anchor="b">
            <a:normAutofit/>
          </a:bodyPr>
          <a:lstStyle/>
          <a:p>
            <a:pPr algn="r"/>
            <a:r>
              <a:rPr lang="en-US" altLang="en-US" sz="4000" b="1">
                <a:solidFill>
                  <a:srgbClr val="FFFFFF"/>
                </a:solidFill>
              </a:rPr>
              <a:t>The World’s Urbanization Prospects</a:t>
            </a:r>
            <a:br>
              <a:rPr lang="en-US" altLang="en-US" sz="4000" b="1">
                <a:solidFill>
                  <a:srgbClr val="FFFFFF"/>
                </a:solidFill>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DF745358-F1F0-4BBB-BDD7-B5D7FAE80A3B}"/>
              </a:ext>
            </a:extLst>
          </p:cNvPr>
          <p:cNvGraphicFramePr>
            <a:graphicFrameLocks noGrp="1"/>
          </p:cNvGraphicFramePr>
          <p:nvPr>
            <p:ph idx="1"/>
            <p:extLst>
              <p:ext uri="{D42A27DB-BD31-4B8C-83A1-F6EECF244321}">
                <p14:modId xmlns:p14="http://schemas.microsoft.com/office/powerpoint/2010/main" val="18625387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61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429B2-7AEF-44EF-92B5-8C0CC89879CE}"/>
              </a:ext>
            </a:extLst>
          </p:cNvPr>
          <p:cNvSpPr>
            <a:spLocks noGrp="1"/>
          </p:cNvSpPr>
          <p:nvPr>
            <p:ph type="title"/>
          </p:nvPr>
        </p:nvSpPr>
        <p:spPr>
          <a:xfrm>
            <a:off x="586478" y="1683756"/>
            <a:ext cx="3115265" cy="2396359"/>
          </a:xfrm>
        </p:spPr>
        <p:txBody>
          <a:bodyPr anchor="b">
            <a:normAutofit/>
          </a:bodyPr>
          <a:lstStyle/>
          <a:p>
            <a:pPr algn="r"/>
            <a:r>
              <a:rPr lang="en-US" altLang="en-US" sz="4000" b="1">
                <a:solidFill>
                  <a:srgbClr val="FFFFFF"/>
                </a:solidFill>
              </a:rPr>
              <a:t>The World’s Urbanization Prospects</a:t>
            </a:r>
            <a:br>
              <a:rPr lang="en-US" altLang="en-US" sz="4000" b="1">
                <a:solidFill>
                  <a:srgbClr val="FFFFFF"/>
                </a:solidFill>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DF745358-F1F0-4BBB-BDD7-B5D7FAE80A3B}"/>
              </a:ext>
            </a:extLst>
          </p:cNvPr>
          <p:cNvGraphicFramePr>
            <a:graphicFrameLocks noGrp="1"/>
          </p:cNvGraphicFramePr>
          <p:nvPr>
            <p:ph idx="1"/>
            <p:extLst>
              <p:ext uri="{D42A27DB-BD31-4B8C-83A1-F6EECF244321}">
                <p14:modId xmlns:p14="http://schemas.microsoft.com/office/powerpoint/2010/main" val="234769793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697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BE150B-250F-4A29-811C-62F98C88534F}"/>
              </a:ext>
            </a:extLst>
          </p:cNvPr>
          <p:cNvSpPr>
            <a:spLocks noGrp="1"/>
          </p:cNvSpPr>
          <p:nvPr>
            <p:ph type="title"/>
          </p:nvPr>
        </p:nvSpPr>
        <p:spPr>
          <a:xfrm>
            <a:off x="1524000" y="3851974"/>
            <a:ext cx="9144000" cy="1152663"/>
          </a:xfrm>
        </p:spPr>
        <p:txBody>
          <a:bodyPr vert="horz" lIns="91440" tIns="45720" rIns="91440" bIns="45720" rtlCol="0" anchor="b">
            <a:normAutofit/>
          </a:bodyPr>
          <a:lstStyle/>
          <a:p>
            <a:pPr algn="ctr"/>
            <a:r>
              <a:rPr lang="en-US" sz="4400"/>
              <a:t>More Global Trends</a:t>
            </a:r>
          </a:p>
        </p:txBody>
      </p:sp>
      <p:sp>
        <p:nvSpPr>
          <p:cNvPr id="2" name="Text Placeholder 1">
            <a:extLst>
              <a:ext uri="{FF2B5EF4-FFF2-40B4-BE49-F238E27FC236}">
                <a16:creationId xmlns:a16="http://schemas.microsoft.com/office/drawing/2014/main" id="{6206BBEE-4ED5-4C16-B717-A07ACE293E2E}"/>
              </a:ext>
            </a:extLst>
          </p:cNvPr>
          <p:cNvSpPr>
            <a:spLocks noGrp="1"/>
          </p:cNvSpPr>
          <p:nvPr>
            <p:ph type="body" idx="1"/>
          </p:nvPr>
        </p:nvSpPr>
        <p:spPr>
          <a:xfrm>
            <a:off x="1524000" y="5071718"/>
            <a:ext cx="9144000" cy="646785"/>
          </a:xfrm>
        </p:spPr>
        <p:txBody>
          <a:bodyPr vert="horz" lIns="91440" tIns="45720" rIns="91440" bIns="45720" rtlCol="0">
            <a:normAutofit/>
          </a:bodyPr>
          <a:lstStyle/>
          <a:p>
            <a:pPr algn="ctr"/>
            <a:endParaRPr lang="en-US">
              <a:solidFill>
                <a:schemeClr val="tx1"/>
              </a:solidFill>
            </a:endParaRPr>
          </a:p>
        </p:txBody>
      </p:sp>
      <p:pic>
        <p:nvPicPr>
          <p:cNvPr id="21" name="Picture 20" descr="Display stock market numbers">
            <a:extLst>
              <a:ext uri="{FF2B5EF4-FFF2-40B4-BE49-F238E27FC236}">
                <a16:creationId xmlns:a16="http://schemas.microsoft.com/office/drawing/2014/main" id="{67B949E9-53DA-41B4-A69D-2746B74EBF38}"/>
              </a:ext>
            </a:extLst>
          </p:cNvPr>
          <p:cNvPicPr>
            <a:picLocks noChangeAspect="1"/>
          </p:cNvPicPr>
          <p:nvPr/>
        </p:nvPicPr>
        <p:blipFill rotWithShape="1">
          <a:blip r:embed="rId2"/>
          <a:srcRect t="21319" b="24219"/>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76658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1641CF-FF0E-4F6E-828A-51DEC3E27C8C}"/>
              </a:ext>
            </a:extLst>
          </p:cNvPr>
          <p:cNvSpPr>
            <a:spLocks noGrp="1"/>
          </p:cNvSpPr>
          <p:nvPr>
            <p:ph type="title"/>
          </p:nvPr>
        </p:nvSpPr>
        <p:spPr>
          <a:xfrm>
            <a:off x="838200" y="365125"/>
            <a:ext cx="10515600" cy="1325563"/>
          </a:xfrm>
        </p:spPr>
        <p:txBody>
          <a:bodyPr>
            <a:normAutofit/>
          </a:bodyPr>
          <a:lstStyle/>
          <a:p>
            <a:r>
              <a:rPr lang="en-US" sz="4600" dirty="0">
                <a:solidFill>
                  <a:srgbClr val="FFFFFF"/>
                </a:solidFill>
              </a:rPr>
              <a:t>Global Trends</a:t>
            </a:r>
          </a:p>
        </p:txBody>
      </p:sp>
      <p:sp>
        <p:nvSpPr>
          <p:cNvPr id="5" name="Content Placeholder 4">
            <a:extLst>
              <a:ext uri="{FF2B5EF4-FFF2-40B4-BE49-F238E27FC236}">
                <a16:creationId xmlns:a16="http://schemas.microsoft.com/office/drawing/2014/main" id="{6B6471A3-25D5-469B-A925-7B4E945439CD}"/>
              </a:ext>
            </a:extLst>
          </p:cNvPr>
          <p:cNvSpPr>
            <a:spLocks noGrp="1"/>
          </p:cNvSpPr>
          <p:nvPr>
            <p:ph idx="1"/>
          </p:nvPr>
        </p:nvSpPr>
        <p:spPr>
          <a:xfrm>
            <a:off x="838200" y="2438400"/>
            <a:ext cx="10515600" cy="3738562"/>
          </a:xfrm>
        </p:spPr>
        <p:txBody>
          <a:bodyPr>
            <a:normAutofit/>
          </a:bodyPr>
          <a:lstStyle/>
          <a:p>
            <a:r>
              <a:rPr lang="en-US" sz="2000" b="0" i="0" u="none" strike="noStrike" baseline="0">
                <a:latin typeface="MinionPro-Regular" panose="02040503050306020203" pitchFamily="18" charset="0"/>
              </a:rPr>
              <a:t>Cities account for more than 53 per cent of the world’s population.</a:t>
            </a:r>
          </a:p>
          <a:p>
            <a:r>
              <a:rPr lang="en-US" sz="2000" b="0" i="0" u="none" strike="noStrike" baseline="0">
                <a:latin typeface="MinionPro-Regular" panose="02040503050306020203" pitchFamily="18" charset="0"/>
              </a:rPr>
              <a:t>This figure is probably underestimated, given that there is no universal agreement on what constitutes “urban” and many people living in peri-urban areas close to major urban centres</a:t>
            </a:r>
            <a:r>
              <a:rPr lang="en-US" sz="2000">
                <a:latin typeface="MinionPro-Regular" panose="02040503050306020203" pitchFamily="18" charset="0"/>
              </a:rPr>
              <a:t> </a:t>
            </a:r>
            <a:r>
              <a:rPr lang="en-US" sz="2000" b="0" i="0" u="none" strike="noStrike" baseline="0">
                <a:latin typeface="MinionPro-Regular" panose="02040503050306020203" pitchFamily="18" charset="0"/>
              </a:rPr>
              <a:t>are often not included in counts of city population.</a:t>
            </a:r>
          </a:p>
          <a:p>
            <a:r>
              <a:rPr lang="en-US" sz="2000" b="0" i="0" u="none" strike="noStrike" baseline="0">
                <a:latin typeface="MinionPro-Regular" panose="02040503050306020203" pitchFamily="18" charset="0"/>
              </a:rPr>
              <a:t>The current rate of urbanization globally is around 1 per cent and projected to fall to 0.56 per cent by 2050 (United Nations, 2012). However, there are significant differences predicted between urbanization growth rates in regions, with sub-Saharan Africa being the highest.</a:t>
            </a:r>
          </a:p>
          <a:p>
            <a:r>
              <a:rPr lang="en-US" sz="2000" b="0" i="0" u="none" strike="noStrike" baseline="0">
                <a:latin typeface="MinionPro-Regular" panose="02040503050306020203" pitchFamily="18" charset="0"/>
              </a:rPr>
              <a:t>The impact of an additional 2.6 billion people living in cities by 2050 will be enormous in terms of consumption of land, water and food, along with an increased </a:t>
            </a:r>
            <a:r>
              <a:rPr lang="en-US" sz="2000" b="0" i="0" u="none" strike="noStrike" baseline="0">
                <a:latin typeface="Avenir-Light"/>
              </a:rPr>
              <a:t>Secondary City Urbanization Trends and Patterns </a:t>
            </a:r>
            <a:r>
              <a:rPr lang="en-US" sz="2000" b="0" i="0" u="none" strike="noStrike" baseline="0">
                <a:latin typeface="MinionPro-Regular" panose="02040503050306020203" pitchFamily="18" charset="0"/>
              </a:rPr>
              <a:t>demand for shelter, infrastructure and jobs.</a:t>
            </a:r>
            <a:endParaRPr lang="en-US" sz="2000"/>
          </a:p>
        </p:txBody>
      </p:sp>
    </p:spTree>
    <p:extLst>
      <p:ext uri="{BB962C8B-B14F-4D97-AF65-F5344CB8AC3E}">
        <p14:creationId xmlns:p14="http://schemas.microsoft.com/office/powerpoint/2010/main" val="3085869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1042</Words>
  <Application>Microsoft Office PowerPoint</Application>
  <PresentationFormat>Widescreen</PresentationFormat>
  <Paragraphs>54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Avenir-Light</vt:lpstr>
      <vt:lpstr>Calibri</vt:lpstr>
      <vt:lpstr>Calibri Light</vt:lpstr>
      <vt:lpstr>MinionPro-Regular</vt:lpstr>
      <vt:lpstr>Office Theme</vt:lpstr>
      <vt:lpstr>Pertemuan 3 Global Trend of Urbanization </vt:lpstr>
      <vt:lpstr>The Process of Urbanisation</vt:lpstr>
      <vt:lpstr>World Urban Population</vt:lpstr>
      <vt:lpstr>World Urban Population</vt:lpstr>
      <vt:lpstr>PowerPoint Presentation</vt:lpstr>
      <vt:lpstr>The World’s Urbanization Prospects </vt:lpstr>
      <vt:lpstr>The World’s Urbanization Prospects </vt:lpstr>
      <vt:lpstr>More Global Trends</vt:lpstr>
      <vt:lpstr>Global Trends</vt:lpstr>
      <vt:lpstr>PowerPoint Presentation</vt:lpstr>
      <vt:lpstr>Global Trends</vt:lpstr>
      <vt:lpstr>PowerPoint Presentation</vt:lpstr>
      <vt:lpstr>Shift</vt:lpstr>
      <vt:lpstr>Shift</vt:lpstr>
      <vt:lpstr>PowerPoint Presentation</vt:lpstr>
      <vt:lpstr>Population by city size</vt:lpstr>
      <vt:lpstr>PowerPoint Presentation</vt:lpstr>
      <vt:lpstr>PowerPoint Presentation</vt:lpstr>
      <vt:lpstr>Systems of cities</vt:lpstr>
      <vt:lpstr>Urban System</vt:lpstr>
      <vt:lpstr>PowerPoint Presentation</vt:lpstr>
      <vt:lpstr>PowerPoint Presentation</vt:lpstr>
      <vt:lpstr>Global Urbanization and Urban Footprint</vt:lpstr>
      <vt:lpstr>PowerPoint Presentation</vt:lpstr>
      <vt:lpstr>Global Urbanization and GDP </vt:lpstr>
      <vt:lpstr>Primacy and GDP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Urbanization </dc:title>
  <dc:creator>Paramita Rahayu</dc:creator>
  <cp:lastModifiedBy>Paramita Rahayu</cp:lastModifiedBy>
  <cp:revision>10</cp:revision>
  <dcterms:created xsi:type="dcterms:W3CDTF">2021-09-05T04:29:02Z</dcterms:created>
  <dcterms:modified xsi:type="dcterms:W3CDTF">2021-09-07T00:27:25Z</dcterms:modified>
</cp:coreProperties>
</file>