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5" r:id="rId3"/>
    <p:sldId id="266" r:id="rId4"/>
    <p:sldId id="267" r:id="rId5"/>
    <p:sldId id="268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2177A04-A4D9-4C44-BD94-FAF7DA8A2D4D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C84E0FA-BCD4-42C8-8FEC-402DC09B7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7A04-A4D9-4C44-BD94-FAF7DA8A2D4D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E0FA-BCD4-42C8-8FEC-402DC09B7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7A04-A4D9-4C44-BD94-FAF7DA8A2D4D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E0FA-BCD4-42C8-8FEC-402DC09B7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2177A04-A4D9-4C44-BD94-FAF7DA8A2D4D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E0FA-BCD4-42C8-8FEC-402DC09B7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2177A04-A4D9-4C44-BD94-FAF7DA8A2D4D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C84E0FA-BCD4-42C8-8FEC-402DC09B709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2177A04-A4D9-4C44-BD94-FAF7DA8A2D4D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C84E0FA-BCD4-42C8-8FEC-402DC09B7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2177A04-A4D9-4C44-BD94-FAF7DA8A2D4D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C84E0FA-BCD4-42C8-8FEC-402DC09B7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7A04-A4D9-4C44-BD94-FAF7DA8A2D4D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E0FA-BCD4-42C8-8FEC-402DC09B7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2177A04-A4D9-4C44-BD94-FAF7DA8A2D4D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C84E0FA-BCD4-42C8-8FEC-402DC09B7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2177A04-A4D9-4C44-BD94-FAF7DA8A2D4D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C84E0FA-BCD4-42C8-8FEC-402DC09B7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2177A04-A4D9-4C44-BD94-FAF7DA8A2D4D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C84E0FA-BCD4-42C8-8FEC-402DC09B7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2177A04-A4D9-4C44-BD94-FAF7DA8A2D4D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C84E0FA-BCD4-42C8-8FEC-402DC09B7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95400"/>
            <a:ext cx="8686800" cy="33528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err="1">
                <a:solidFill>
                  <a:srgbClr val="FFC000"/>
                </a:solidFill>
              </a:rPr>
              <a:t>Sastra</a:t>
            </a:r>
            <a:r>
              <a:rPr lang="en-US" sz="5400" b="1" dirty="0">
                <a:solidFill>
                  <a:srgbClr val="FFC000"/>
                </a:solidFill>
              </a:rPr>
              <a:t> </a:t>
            </a:r>
            <a:r>
              <a:rPr lang="en-US" sz="5400" b="1" dirty="0" err="1">
                <a:solidFill>
                  <a:srgbClr val="FFC000"/>
                </a:solidFill>
              </a:rPr>
              <a:t>Melayu</a:t>
            </a:r>
            <a:r>
              <a:rPr lang="en-US" sz="5400" b="1" dirty="0">
                <a:solidFill>
                  <a:srgbClr val="FFC000"/>
                </a:solidFill>
              </a:rPr>
              <a:t> </a:t>
            </a:r>
            <a:r>
              <a:rPr lang="en-US" sz="5400" b="1" dirty="0" err="1">
                <a:solidFill>
                  <a:srgbClr val="FFC000"/>
                </a:solidFill>
              </a:rPr>
              <a:t>Rendah</a:t>
            </a:r>
            <a:r>
              <a:rPr lang="en-US" sz="5400" b="1" dirty="0">
                <a:solidFill>
                  <a:srgbClr val="FFC000"/>
                </a:solidFill>
              </a:rPr>
              <a:t>, </a:t>
            </a:r>
            <a:r>
              <a:rPr lang="en-US" sz="5400" b="1" dirty="0" err="1">
                <a:solidFill>
                  <a:srgbClr val="FF0000"/>
                </a:solidFill>
              </a:rPr>
              <a:t>Peranakan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Tionghoa</a:t>
            </a:r>
            <a:r>
              <a:rPr lang="en-US" sz="5400" b="1" dirty="0">
                <a:solidFill>
                  <a:srgbClr val="FFC000"/>
                </a:solidFill>
              </a:rPr>
              <a:t>, </a:t>
            </a:r>
            <a:r>
              <a:rPr lang="en-US" sz="5400" b="1" dirty="0" err="1">
                <a:solidFill>
                  <a:srgbClr val="00B0F0"/>
                </a:solidFill>
              </a:rPr>
              <a:t>Pengarang</a:t>
            </a:r>
            <a:r>
              <a:rPr lang="en-US" sz="5400" b="1" dirty="0">
                <a:solidFill>
                  <a:srgbClr val="00B0F0"/>
                </a:solidFill>
              </a:rPr>
              <a:t> Liar </a:t>
            </a:r>
            <a:r>
              <a:rPr lang="en-US" sz="5400" b="1" dirty="0" err="1">
                <a:solidFill>
                  <a:srgbClr val="FFC000"/>
                </a:solidFill>
              </a:rPr>
              <a:t>dan</a:t>
            </a:r>
            <a:r>
              <a:rPr lang="en-US" sz="5400" b="1" dirty="0">
                <a:solidFill>
                  <a:srgbClr val="FFC00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Balai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r>
              <a:rPr lang="en-US" sz="5400" b="1" dirty="0" err="1">
                <a:solidFill>
                  <a:srgbClr val="002060"/>
                </a:solidFill>
              </a:rPr>
              <a:t>Pustaka</a:t>
            </a:r>
            <a:endParaRPr lang="en-US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Pengarang</a:t>
            </a:r>
            <a:r>
              <a:rPr lang="en-US" dirty="0"/>
              <a:t> Liar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828800"/>
            <a:ext cx="7772400" cy="40386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sifat-sifat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isi</a:t>
            </a:r>
            <a:r>
              <a:rPr lang="en-US" sz="2400" dirty="0"/>
              <a:t> </a:t>
            </a:r>
            <a:r>
              <a:rPr lang="en-US" sz="2400" dirty="0" err="1"/>
              <a:t>karangan</a:t>
            </a:r>
            <a:r>
              <a:rPr lang="en-US" sz="2400" dirty="0"/>
              <a:t> </a:t>
            </a:r>
            <a:r>
              <a:rPr lang="en-US" sz="2400" dirty="0" err="1"/>
              <a:t>dianggap</a:t>
            </a:r>
            <a:r>
              <a:rPr lang="en-US" sz="2400" dirty="0"/>
              <a:t> </a:t>
            </a:r>
            <a:r>
              <a:rPr lang="en-US" sz="2400" dirty="0" err="1"/>
              <a:t>menghasut</a:t>
            </a:r>
            <a:r>
              <a:rPr lang="en-US" sz="2400" dirty="0"/>
              <a:t> </a:t>
            </a:r>
            <a:r>
              <a:rPr lang="en-US" sz="2400" dirty="0" err="1"/>
              <a:t>rakyat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berontak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karya-karya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bacaan</a:t>
            </a:r>
            <a:r>
              <a:rPr lang="en-US" sz="2400" b="1" i="1" dirty="0">
                <a:solidFill>
                  <a:srgbClr val="FF0000"/>
                </a:solidFill>
              </a:rPr>
              <a:t> liar</a:t>
            </a:r>
            <a:r>
              <a:rPr lang="en-US" sz="2400" dirty="0"/>
              <a:t>,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penulisnya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pengarang</a:t>
            </a:r>
            <a:r>
              <a:rPr lang="en-US" sz="2400" b="1" i="1" dirty="0">
                <a:solidFill>
                  <a:srgbClr val="FF0000"/>
                </a:solidFill>
              </a:rPr>
              <a:t> liar</a:t>
            </a:r>
            <a:r>
              <a:rPr lang="en-US" sz="2400" dirty="0"/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/>
              <a:t>Roman2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berbahasa</a:t>
            </a:r>
            <a:r>
              <a:rPr lang="en-US" sz="2400" dirty="0"/>
              <a:t> </a:t>
            </a:r>
            <a:r>
              <a:rPr lang="en-US" sz="2400" dirty="0" err="1"/>
              <a:t>Melayu</a:t>
            </a:r>
            <a:r>
              <a:rPr lang="en-US" sz="2400" dirty="0"/>
              <a:t> </a:t>
            </a:r>
            <a:r>
              <a:rPr lang="en-US" sz="2400" dirty="0" err="1"/>
              <a:t>tapi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menghasut</a:t>
            </a:r>
            <a:r>
              <a:rPr lang="en-US" sz="2400" dirty="0"/>
              <a:t>,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hiburan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ditulis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diterbitkan</a:t>
            </a:r>
            <a:r>
              <a:rPr lang="en-US" sz="2400" dirty="0"/>
              <a:t> </a:t>
            </a:r>
            <a:r>
              <a:rPr lang="en-US" sz="2400" dirty="0" err="1"/>
              <a:t>penulis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peranakan</a:t>
            </a:r>
            <a:r>
              <a:rPr lang="en-US" sz="2400" dirty="0"/>
              <a:t> </a:t>
            </a:r>
            <a:r>
              <a:rPr lang="en-US" sz="2400" dirty="0" err="1"/>
              <a:t>Cina</a:t>
            </a:r>
            <a:r>
              <a:rPr lang="en-US" sz="2400" dirty="0"/>
              <a:t> dg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Melayu</a:t>
            </a:r>
            <a:r>
              <a:rPr lang="en-US" sz="2400" dirty="0"/>
              <a:t> </a:t>
            </a:r>
            <a:r>
              <a:rPr lang="en-US" sz="2400" dirty="0" err="1"/>
              <a:t>Cina</a:t>
            </a:r>
            <a:r>
              <a:rPr lang="en-US" sz="2400" dirty="0"/>
              <a:t>/</a:t>
            </a:r>
            <a:r>
              <a:rPr lang="en-US" sz="2400" dirty="0" err="1"/>
              <a:t>pasar</a:t>
            </a:r>
            <a:r>
              <a:rPr lang="en-US" sz="2400" dirty="0"/>
              <a:t>/</a:t>
            </a:r>
            <a:r>
              <a:rPr lang="en-US" sz="2400" dirty="0" err="1"/>
              <a:t>rendah</a:t>
            </a:r>
            <a:r>
              <a:rPr lang="en-US" sz="2400" dirty="0"/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penulis</a:t>
            </a:r>
            <a:r>
              <a:rPr lang="en-US" sz="2400" dirty="0"/>
              <a:t> Indo, </a:t>
            </a:r>
            <a:r>
              <a:rPr lang="en-US" sz="2400" dirty="0" err="1"/>
              <a:t>G.Francis</a:t>
            </a:r>
            <a:r>
              <a:rPr lang="en-US" sz="2400" dirty="0"/>
              <a:t> </a:t>
            </a:r>
            <a:r>
              <a:rPr lang="en-US" sz="2400" dirty="0" err="1"/>
              <a:t>menulis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FF00"/>
                </a:solidFill>
              </a:rPr>
              <a:t>Nyai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Dasima</a:t>
            </a:r>
            <a:r>
              <a:rPr lang="en-US" sz="2400" dirty="0"/>
              <a:t> (1896)</a:t>
            </a:r>
          </a:p>
        </p:txBody>
      </p:sp>
    </p:spTree>
  </p:cSld>
  <p:clrMapOvr>
    <a:masterClrMapping/>
  </p:clrMapOvr>
  <p:transition>
    <p:wipe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lahirnya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Balai</a:t>
            </a:r>
            <a:r>
              <a:rPr lang="en-US" dirty="0"/>
              <a:t> </a:t>
            </a:r>
            <a:r>
              <a:rPr lang="en-US" dirty="0" err="1"/>
              <a:t>Pustaka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057400"/>
            <a:ext cx="8305800" cy="4267200"/>
          </a:xfrm>
        </p:spPr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en-US" dirty="0" err="1"/>
              <a:t>Banyaknya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membangkitkan</a:t>
            </a:r>
            <a:r>
              <a:rPr lang="en-US" dirty="0"/>
              <a:t>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nasionalisme</a:t>
            </a:r>
            <a:r>
              <a:rPr lang="en-US" dirty="0"/>
              <a:t>,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penjajah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khawatir</a:t>
            </a:r>
            <a:r>
              <a:rPr lang="en-US" dirty="0"/>
              <a:t>,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India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sini</a:t>
            </a:r>
            <a:r>
              <a:rPr lang="en-US" dirty="0"/>
              <a:t>.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munculnya</a:t>
            </a:r>
            <a:r>
              <a:rPr lang="en-US" dirty="0"/>
              <a:t> </a:t>
            </a:r>
            <a:r>
              <a:rPr lang="en-US" dirty="0" err="1"/>
              <a:t>perlawanan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en-US" dirty="0" err="1"/>
              <a:t>Kaum</a:t>
            </a:r>
            <a:r>
              <a:rPr lang="en-US" dirty="0"/>
              <a:t> </a:t>
            </a:r>
            <a:r>
              <a:rPr lang="en-US" dirty="0" err="1"/>
              <a:t>terpelajar</a:t>
            </a:r>
            <a:r>
              <a:rPr lang="en-US" dirty="0"/>
              <a:t> Indonesia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Belanda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membela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kemerdekaan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pribumi</a:t>
            </a:r>
            <a:r>
              <a:rPr lang="en-US" dirty="0"/>
              <a:t>.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Multatuli</a:t>
            </a:r>
            <a:r>
              <a:rPr lang="en-US" dirty="0"/>
              <a:t>: </a:t>
            </a:r>
            <a:r>
              <a:rPr lang="en-US" b="1" i="1" dirty="0">
                <a:solidFill>
                  <a:srgbClr val="FF0000"/>
                </a:solidFill>
              </a:rPr>
              <a:t>Max </a:t>
            </a:r>
            <a:r>
              <a:rPr lang="en-US" b="1" i="1" dirty="0" err="1">
                <a:solidFill>
                  <a:srgbClr val="FF0000"/>
                </a:solidFill>
              </a:rPr>
              <a:t>Havelaar</a:t>
            </a:r>
            <a:r>
              <a:rPr lang="en-US" dirty="0"/>
              <a:t>,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pengaruhnya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membangkitkan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kebangsaan</a:t>
            </a:r>
            <a:r>
              <a:rPr lang="en-US" dirty="0"/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Belanda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membendung</a:t>
            </a:r>
            <a:r>
              <a:rPr lang="en-US" dirty="0"/>
              <a:t> </a:t>
            </a:r>
            <a:r>
              <a:rPr lang="en-US" dirty="0" err="1"/>
              <a:t>bangkitnya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err="1"/>
              <a:t>bacaan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.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didirikan</a:t>
            </a:r>
            <a:r>
              <a:rPr lang="en-US" dirty="0"/>
              <a:t> </a:t>
            </a:r>
            <a:r>
              <a:rPr lang="en-US" i="1" dirty="0" err="1">
                <a:solidFill>
                  <a:srgbClr val="FF0000"/>
                </a:solidFill>
              </a:rPr>
              <a:t>Komisi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Bacaan</a:t>
            </a:r>
            <a:r>
              <a:rPr lang="en-US" i="1" dirty="0">
                <a:solidFill>
                  <a:srgbClr val="FF0000"/>
                </a:solidFill>
              </a:rPr>
              <a:t> Rakyat</a:t>
            </a:r>
            <a:r>
              <a:rPr lang="en-US" dirty="0"/>
              <a:t> (1908),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1917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Kantor </a:t>
            </a:r>
            <a:r>
              <a:rPr lang="en-US" i="1" dirty="0" err="1">
                <a:solidFill>
                  <a:srgbClr val="FF0000"/>
                </a:solidFill>
              </a:rPr>
              <a:t>Bacaan</a:t>
            </a:r>
            <a:r>
              <a:rPr lang="en-US" i="1" dirty="0">
                <a:solidFill>
                  <a:srgbClr val="FF0000"/>
                </a:solidFill>
              </a:rPr>
              <a:t> Rakyat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b="1" i="1" dirty="0" err="1">
                <a:solidFill>
                  <a:srgbClr val="FFFF00"/>
                </a:solidFill>
              </a:rPr>
              <a:t>Balai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Pustaka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19200"/>
            <a:ext cx="8229600" cy="3733800"/>
          </a:xfrm>
        </p:spPr>
        <p:txBody>
          <a:bodyPr>
            <a:noAutofit/>
          </a:bodyPr>
          <a:lstStyle/>
          <a:p>
            <a:pPr algn="ctr"/>
            <a:r>
              <a:rPr lang="en-US" sz="6000" dirty="0" err="1">
                <a:solidFill>
                  <a:srgbClr val="FFC000"/>
                </a:solidFill>
                <a:latin typeface="Baskerville Old Face" pitchFamily="18" charset="0"/>
              </a:rPr>
              <a:t>Sastra</a:t>
            </a:r>
            <a:r>
              <a:rPr lang="en-US" sz="6000" dirty="0">
                <a:solidFill>
                  <a:srgbClr val="FFC000"/>
                </a:solidFill>
                <a:latin typeface="Baskerville Old Face" pitchFamily="18" charset="0"/>
              </a:rPr>
              <a:t> </a:t>
            </a:r>
            <a:r>
              <a:rPr lang="en-US" sz="6000" dirty="0" err="1">
                <a:solidFill>
                  <a:srgbClr val="FFC000"/>
                </a:solidFill>
                <a:latin typeface="Baskerville Old Face" pitchFamily="18" charset="0"/>
              </a:rPr>
              <a:t>Melayu</a:t>
            </a:r>
            <a:r>
              <a:rPr lang="en-US" sz="6000" dirty="0">
                <a:solidFill>
                  <a:srgbClr val="FFC000"/>
                </a:solidFill>
                <a:latin typeface="Baskerville Old Face" pitchFamily="18" charset="0"/>
              </a:rPr>
              <a:t> </a:t>
            </a:r>
            <a:r>
              <a:rPr lang="en-US" sz="6000" dirty="0" err="1">
                <a:solidFill>
                  <a:srgbClr val="FFC000"/>
                </a:solidFill>
                <a:latin typeface="Baskerville Old Face" pitchFamily="18" charset="0"/>
              </a:rPr>
              <a:t>Rendah</a:t>
            </a:r>
            <a:r>
              <a:rPr lang="en-US" sz="6000" dirty="0">
                <a:solidFill>
                  <a:srgbClr val="FFC000"/>
                </a:solidFill>
                <a:latin typeface="Baskerville Old Face" pitchFamily="18" charset="0"/>
              </a:rPr>
              <a:t> </a:t>
            </a:r>
            <a:br>
              <a:rPr lang="en-US" sz="6000" dirty="0">
                <a:solidFill>
                  <a:srgbClr val="FFC000"/>
                </a:solidFill>
                <a:latin typeface="Baskerville Old Face" pitchFamily="18" charset="0"/>
              </a:rPr>
            </a:br>
            <a:r>
              <a:rPr lang="en-US" sz="6000" dirty="0">
                <a:solidFill>
                  <a:srgbClr val="0070C0"/>
                </a:solidFill>
                <a:latin typeface="Baskerville Old Face" pitchFamily="18" charset="0"/>
              </a:rPr>
              <a:t>&amp;</a:t>
            </a:r>
            <a:r>
              <a:rPr lang="en-US" sz="6000" dirty="0">
                <a:solidFill>
                  <a:srgbClr val="FFC000"/>
                </a:solidFill>
                <a:latin typeface="Baskerville Old Face" pitchFamily="18" charset="0"/>
              </a:rPr>
              <a:t> </a:t>
            </a:r>
            <a:br>
              <a:rPr lang="en-US" sz="6000" dirty="0">
                <a:solidFill>
                  <a:srgbClr val="FFC000"/>
                </a:solidFill>
                <a:latin typeface="Baskerville Old Face" pitchFamily="18" charset="0"/>
              </a:rPr>
            </a:br>
            <a:r>
              <a:rPr lang="en-US" sz="6000" dirty="0" err="1">
                <a:solidFill>
                  <a:srgbClr val="FF0000"/>
                </a:solidFill>
                <a:latin typeface="Baskerville Old Face" pitchFamily="18" charset="0"/>
              </a:rPr>
              <a:t>Sastra</a:t>
            </a:r>
            <a:r>
              <a:rPr lang="en-US" sz="6000" dirty="0">
                <a:solidFill>
                  <a:srgbClr val="FF0000"/>
                </a:solidFill>
                <a:latin typeface="Baskerville Old Face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Baskerville Old Face" pitchFamily="18" charset="0"/>
              </a:rPr>
              <a:t>Peranakan</a:t>
            </a:r>
            <a:r>
              <a:rPr lang="en-US" sz="6000" dirty="0">
                <a:solidFill>
                  <a:srgbClr val="FF0000"/>
                </a:solidFill>
                <a:latin typeface="Baskerville Old Face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Baskerville Old Face" pitchFamily="18" charset="0"/>
              </a:rPr>
              <a:t>Tionghoa</a:t>
            </a:r>
            <a:endParaRPr lang="en-US" sz="6000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85800"/>
            <a:ext cx="6629400" cy="838200"/>
          </a:xfrm>
        </p:spPr>
        <p:txBody>
          <a:bodyPr/>
          <a:lstStyle/>
          <a:p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sejarah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6629400" cy="3810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>
                <a:solidFill>
                  <a:srgbClr val="FFC000"/>
                </a:solidFill>
              </a:rPr>
              <a:t>Sebuah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fakta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bhw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kesusasteraan</a:t>
            </a:r>
            <a:r>
              <a:rPr lang="en-US" dirty="0">
                <a:solidFill>
                  <a:srgbClr val="FFC000"/>
                </a:solidFill>
              </a:rPr>
              <a:t> Indonesia </a:t>
            </a:r>
            <a:r>
              <a:rPr lang="en-US" dirty="0" err="1">
                <a:solidFill>
                  <a:srgbClr val="FFC000"/>
                </a:solidFill>
              </a:rPr>
              <a:t>yg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ditulis</a:t>
            </a:r>
            <a:r>
              <a:rPr lang="en-US" dirty="0">
                <a:solidFill>
                  <a:srgbClr val="FFC000"/>
                </a:solidFill>
              </a:rPr>
              <a:t> 	</a:t>
            </a:r>
            <a:r>
              <a:rPr lang="en-US" dirty="0" err="1">
                <a:solidFill>
                  <a:srgbClr val="FFC000"/>
                </a:solidFill>
              </a:rPr>
              <a:t>dlm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bahasa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yg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berasal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dari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bahasa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Melayu</a:t>
            </a:r>
            <a:r>
              <a:rPr lang="en-US" dirty="0">
                <a:solidFill>
                  <a:srgbClr val="FFC000"/>
                </a:solidFill>
              </a:rPr>
              <a:t>, 	</a:t>
            </a:r>
            <a:r>
              <a:rPr lang="en-US" dirty="0" err="1">
                <a:solidFill>
                  <a:srgbClr val="FFC000"/>
                </a:solidFill>
              </a:rPr>
              <a:t>merupakan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manifestasi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suatu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masyarakat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yg</a:t>
            </a:r>
            <a:r>
              <a:rPr lang="en-US" dirty="0">
                <a:solidFill>
                  <a:srgbClr val="FFC000"/>
                </a:solidFill>
              </a:rPr>
              <a:t> 	</a:t>
            </a:r>
            <a:r>
              <a:rPr lang="en-US" dirty="0" err="1">
                <a:solidFill>
                  <a:srgbClr val="FF0000"/>
                </a:solidFill>
              </a:rPr>
              <a:t>tidak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dapat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dikatakan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sbg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lanjutan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masyarakat</a:t>
            </a:r>
            <a:r>
              <a:rPr lang="en-US" dirty="0">
                <a:solidFill>
                  <a:srgbClr val="FFC000"/>
                </a:solidFill>
              </a:rPr>
              <a:t> 	</a:t>
            </a:r>
            <a:r>
              <a:rPr lang="en-US" dirty="0" err="1">
                <a:solidFill>
                  <a:srgbClr val="FFC000"/>
                </a:solidFill>
              </a:rPr>
              <a:t>pendukung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sastra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Melayu</a:t>
            </a:r>
            <a:r>
              <a:rPr lang="en-US" dirty="0">
                <a:solidFill>
                  <a:srgbClr val="FFC000"/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>
                <a:solidFill>
                  <a:srgbClr val="FFC000"/>
                </a:solidFill>
              </a:rPr>
              <a:t>Dalam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pemerintahan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penjajah</a:t>
            </a:r>
            <a:r>
              <a:rPr lang="en-US" dirty="0">
                <a:solidFill>
                  <a:srgbClr val="FFC000"/>
                </a:solidFill>
              </a:rPr>
              <a:t>, </a:t>
            </a:r>
            <a:r>
              <a:rPr lang="en-US" dirty="0" err="1">
                <a:solidFill>
                  <a:srgbClr val="FFC000"/>
                </a:solidFill>
              </a:rPr>
              <a:t>di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kota-kota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besar</a:t>
            </a:r>
            <a:r>
              <a:rPr lang="en-US" dirty="0">
                <a:solidFill>
                  <a:srgbClr val="FFC000"/>
                </a:solidFill>
              </a:rPr>
              <a:t>, 	</a:t>
            </a:r>
            <a:r>
              <a:rPr lang="en-US" dirty="0" err="1">
                <a:solidFill>
                  <a:srgbClr val="FFC000"/>
                </a:solidFill>
              </a:rPr>
              <a:t>khususnya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di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Jawa</a:t>
            </a:r>
            <a:r>
              <a:rPr lang="en-US" dirty="0">
                <a:solidFill>
                  <a:srgbClr val="FFC000"/>
                </a:solidFill>
              </a:rPr>
              <a:t>, </a:t>
            </a:r>
            <a:r>
              <a:rPr lang="en-US" dirty="0" err="1">
                <a:solidFill>
                  <a:srgbClr val="FFC000"/>
                </a:solidFill>
              </a:rPr>
              <a:t>tumbuh</a:t>
            </a:r>
            <a:r>
              <a:rPr lang="en-US" dirty="0">
                <a:solidFill>
                  <a:srgbClr val="FFC000"/>
                </a:solidFill>
              </a:rPr>
              <a:t> tunas-tunas 	</a:t>
            </a:r>
            <a:r>
              <a:rPr lang="en-US" dirty="0" err="1">
                <a:solidFill>
                  <a:srgbClr val="FFC000"/>
                </a:solidFill>
              </a:rPr>
              <a:t>kehidupan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tulis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menulis</a:t>
            </a:r>
            <a:r>
              <a:rPr lang="en-US" dirty="0">
                <a:solidFill>
                  <a:srgbClr val="FFC000"/>
                </a:solidFill>
              </a:rPr>
              <a:t>. </a:t>
            </a:r>
            <a:r>
              <a:rPr lang="en-US" dirty="0" err="1">
                <a:solidFill>
                  <a:srgbClr val="FFC000"/>
                </a:solidFill>
              </a:rPr>
              <a:t>Bahasa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yg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dipakai</a:t>
            </a:r>
            <a:r>
              <a:rPr lang="en-US" dirty="0">
                <a:solidFill>
                  <a:srgbClr val="FFC000"/>
                </a:solidFill>
              </a:rPr>
              <a:t> 	</a:t>
            </a:r>
            <a:r>
              <a:rPr lang="en-US" dirty="0" err="1">
                <a:solidFill>
                  <a:srgbClr val="FFC000"/>
                </a:solidFill>
              </a:rPr>
              <a:t>bahasa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Melayu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juga</a:t>
            </a:r>
            <a:r>
              <a:rPr lang="en-US" dirty="0">
                <a:solidFill>
                  <a:srgbClr val="FFC000"/>
                </a:solidFill>
              </a:rPr>
              <a:t>, </a:t>
            </a:r>
            <a:r>
              <a:rPr lang="en-US" dirty="0" err="1">
                <a:solidFill>
                  <a:srgbClr val="FFC000"/>
                </a:solidFill>
              </a:rPr>
              <a:t>tapi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bahasa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Melayu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Pasar</a:t>
            </a:r>
            <a:r>
              <a:rPr lang="en-US" dirty="0">
                <a:solidFill>
                  <a:srgbClr val="FFC000"/>
                </a:solidFill>
              </a:rPr>
              <a:t>, 	</a:t>
            </a:r>
            <a:r>
              <a:rPr lang="en-US" dirty="0" err="1">
                <a:solidFill>
                  <a:srgbClr val="FFC000"/>
                </a:solidFill>
              </a:rPr>
              <a:t>Melayu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Cina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atau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Melayu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Rendah</a:t>
            </a:r>
            <a:r>
              <a:rPr lang="en-US" dirty="0">
                <a:solidFill>
                  <a:srgbClr val="FFC000"/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>
                <a:solidFill>
                  <a:srgbClr val="FFC000"/>
                </a:solidFill>
              </a:rPr>
              <a:t>Bahasa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inilah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yg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dipakai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sbg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lingua franca </a:t>
            </a:r>
            <a:r>
              <a:rPr lang="en-US" dirty="0" err="1">
                <a:solidFill>
                  <a:srgbClr val="FFC000"/>
                </a:solidFill>
              </a:rPr>
              <a:t>di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seluruh</a:t>
            </a:r>
            <a:r>
              <a:rPr lang="en-US" dirty="0">
                <a:solidFill>
                  <a:srgbClr val="FFC000"/>
                </a:solidFill>
              </a:rPr>
              <a:t> 	</a:t>
            </a:r>
            <a:r>
              <a:rPr lang="en-US" dirty="0" err="1">
                <a:solidFill>
                  <a:srgbClr val="FFC000"/>
                </a:solidFill>
              </a:rPr>
              <a:t>wilayah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nusantara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ini</a:t>
            </a:r>
            <a:r>
              <a:rPr lang="en-US" dirty="0">
                <a:solidFill>
                  <a:srgbClr val="FFC000"/>
                </a:solidFill>
              </a:rPr>
              <a:t>.</a:t>
            </a:r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Andalus" pitchFamily="18" charset="-78"/>
                <a:cs typeface="Andalus" pitchFamily="18" charset="-78"/>
              </a:rPr>
              <a:t>P</a:t>
            </a:r>
            <a:r>
              <a:rPr sz="3600">
                <a:latin typeface="Andalus" pitchFamily="18" charset="-78"/>
                <a:cs typeface="Andalus" pitchFamily="18" charset="-78"/>
              </a:rPr>
              <a:t>erkembangan sastra </a:t>
            </a:r>
            <a:br>
              <a:rPr sz="3600">
                <a:latin typeface="Andalus" pitchFamily="18" charset="-78"/>
                <a:cs typeface="Andalus" pitchFamily="18" charset="-78"/>
              </a:rPr>
            </a:br>
            <a:r>
              <a:rPr sz="3600">
                <a:latin typeface="Andalus" pitchFamily="18" charset="-78"/>
                <a:cs typeface="Andalus" pitchFamily="18" charset="-78"/>
              </a:rPr>
              <a:t>&amp; masyarakat kota</a:t>
            </a:r>
            <a:endParaRPr lang="en-US" sz="36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371600"/>
            <a:ext cx="8382000" cy="51054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400" dirty="0" err="1">
                <a:solidFill>
                  <a:srgbClr val="FFFF00"/>
                </a:solidFill>
              </a:rPr>
              <a:t>Perkembangan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masyarakat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kota</a:t>
            </a:r>
            <a:r>
              <a:rPr lang="en-US" sz="2400" dirty="0">
                <a:solidFill>
                  <a:srgbClr val="FFFF00"/>
                </a:solidFill>
              </a:rPr>
              <a:t>, </a:t>
            </a:r>
            <a:r>
              <a:rPr lang="en-US" sz="2400" dirty="0" err="1">
                <a:solidFill>
                  <a:srgbClr val="FFFF00"/>
                </a:solidFill>
              </a:rPr>
              <a:t>ternyata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bahasa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Melayu</a:t>
            </a:r>
            <a:r>
              <a:rPr lang="en-US" sz="2400" dirty="0">
                <a:solidFill>
                  <a:srgbClr val="FFFF00"/>
                </a:solidFill>
              </a:rPr>
              <a:t> 	</a:t>
            </a:r>
            <a:r>
              <a:rPr lang="en-US" sz="2400" dirty="0" err="1">
                <a:solidFill>
                  <a:srgbClr val="FFFF00"/>
                </a:solidFill>
              </a:rPr>
              <a:t>Rendah</a:t>
            </a:r>
            <a:r>
              <a:rPr lang="en-US" sz="2400" dirty="0">
                <a:solidFill>
                  <a:srgbClr val="FFFF00"/>
                </a:solidFill>
              </a:rPr>
              <a:t> (</a:t>
            </a:r>
            <a:r>
              <a:rPr lang="en-US" sz="2400" dirty="0" err="1">
                <a:solidFill>
                  <a:srgbClr val="FFFF00"/>
                </a:solidFill>
              </a:rPr>
              <a:t>yg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dianggap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nonstandar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oleh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Penjajah</a:t>
            </a:r>
            <a:r>
              <a:rPr lang="en-US" sz="2400" dirty="0">
                <a:solidFill>
                  <a:srgbClr val="FFFF00"/>
                </a:solidFill>
              </a:rPr>
              <a:t> 	</a:t>
            </a:r>
            <a:r>
              <a:rPr lang="en-US" sz="2400" dirty="0" err="1">
                <a:solidFill>
                  <a:srgbClr val="FFFF00"/>
                </a:solidFill>
              </a:rPr>
              <a:t>Belanda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pada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paruh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kedua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abad</a:t>
            </a:r>
            <a:r>
              <a:rPr lang="en-US" sz="2400" dirty="0">
                <a:solidFill>
                  <a:srgbClr val="FFFF00"/>
                </a:solidFill>
              </a:rPr>
              <a:t> 19), </a:t>
            </a:r>
            <a:r>
              <a:rPr lang="en-US" sz="2400" dirty="0" err="1">
                <a:solidFill>
                  <a:srgbClr val="FFFF00"/>
                </a:solidFill>
              </a:rPr>
              <a:t>telah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dipakai</a:t>
            </a:r>
            <a:r>
              <a:rPr lang="en-US" sz="2400" dirty="0">
                <a:solidFill>
                  <a:srgbClr val="FFFF00"/>
                </a:solidFill>
              </a:rPr>
              <a:t> 	</a:t>
            </a:r>
            <a:r>
              <a:rPr lang="en-US" sz="2400" dirty="0" err="1">
                <a:solidFill>
                  <a:srgbClr val="FFFF00"/>
                </a:solidFill>
              </a:rPr>
              <a:t>utk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menulis</a:t>
            </a:r>
            <a:r>
              <a:rPr lang="en-US" sz="2400" dirty="0">
                <a:solidFill>
                  <a:srgbClr val="FFFF00"/>
                </a:solidFill>
              </a:rPr>
              <a:t> karya2 </a:t>
            </a:r>
            <a:r>
              <a:rPr lang="en-US" sz="2400" dirty="0" err="1">
                <a:solidFill>
                  <a:srgbClr val="FFFF00"/>
                </a:solidFill>
              </a:rPr>
              <a:t>yg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dapat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digolongkan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juga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ke</a:t>
            </a:r>
            <a:r>
              <a:rPr lang="en-US" sz="2400" dirty="0">
                <a:solidFill>
                  <a:srgbClr val="FFFF00"/>
                </a:solidFill>
              </a:rPr>
              <a:t> 	</a:t>
            </a:r>
            <a:r>
              <a:rPr lang="en-US" sz="2400" dirty="0" err="1">
                <a:solidFill>
                  <a:srgbClr val="FFFF00"/>
                </a:solidFill>
              </a:rPr>
              <a:t>dalam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kesusasteraan</a:t>
            </a:r>
            <a:r>
              <a:rPr lang="en-US" sz="2400" dirty="0">
                <a:solidFill>
                  <a:srgbClr val="FFFF00"/>
                </a:solidFill>
              </a:rPr>
              <a:t>.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err="1">
                <a:solidFill>
                  <a:srgbClr val="FFFF00"/>
                </a:solidFill>
              </a:rPr>
              <a:t>Akan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banyak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keberatan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thdp</a:t>
            </a:r>
            <a:r>
              <a:rPr lang="en-US" sz="2400" dirty="0">
                <a:solidFill>
                  <a:srgbClr val="FFFF00"/>
                </a:solidFill>
              </a:rPr>
              <a:t> karya2 </a:t>
            </a:r>
            <a:r>
              <a:rPr lang="en-US" sz="2400" dirty="0" err="1">
                <a:solidFill>
                  <a:srgbClr val="FFFF00"/>
                </a:solidFill>
              </a:rPr>
              <a:t>yg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ditulis</a:t>
            </a:r>
            <a:r>
              <a:rPr lang="en-US" sz="2400" dirty="0">
                <a:solidFill>
                  <a:srgbClr val="FFFF00"/>
                </a:solidFill>
              </a:rPr>
              <a:t> orang2 	</a:t>
            </a:r>
            <a:r>
              <a:rPr lang="en-US" sz="2400" dirty="0" err="1">
                <a:solidFill>
                  <a:srgbClr val="FFFF00"/>
                </a:solidFill>
              </a:rPr>
              <a:t>keturunan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Cina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Belanda</a:t>
            </a:r>
            <a:r>
              <a:rPr lang="en-US" sz="2400" dirty="0">
                <a:solidFill>
                  <a:srgbClr val="FFFF00"/>
                </a:solidFill>
              </a:rPr>
              <a:t>. </a:t>
            </a:r>
            <a:r>
              <a:rPr lang="en-US" sz="2400" dirty="0" err="1">
                <a:solidFill>
                  <a:srgbClr val="FFFF00"/>
                </a:solidFill>
              </a:rPr>
              <a:t>Seperti</a:t>
            </a:r>
            <a:r>
              <a:rPr lang="en-US" sz="2400" dirty="0">
                <a:solidFill>
                  <a:srgbClr val="FFFF00"/>
                </a:solidFill>
              </a:rPr>
              <a:t> Lie Kim </a:t>
            </a:r>
            <a:r>
              <a:rPr lang="en-US" sz="2400" dirty="0" err="1">
                <a:solidFill>
                  <a:srgbClr val="FFFF00"/>
                </a:solidFill>
              </a:rPr>
              <a:t>Hok</a:t>
            </a:r>
            <a:r>
              <a:rPr lang="en-US" sz="2400" dirty="0">
                <a:solidFill>
                  <a:srgbClr val="FFFF00"/>
                </a:solidFill>
              </a:rPr>
              <a:t>, 	H. </a:t>
            </a:r>
            <a:r>
              <a:rPr lang="en-US" sz="2400" dirty="0" err="1">
                <a:solidFill>
                  <a:srgbClr val="FFFF00"/>
                </a:solidFill>
              </a:rPr>
              <a:t>Krafft</a:t>
            </a:r>
            <a:r>
              <a:rPr lang="en-US" sz="2400" dirty="0">
                <a:solidFill>
                  <a:srgbClr val="FFFF00"/>
                </a:solidFill>
              </a:rPr>
              <a:t>, Tan Ten </a:t>
            </a:r>
            <a:r>
              <a:rPr lang="en-US" sz="2400" dirty="0" err="1">
                <a:solidFill>
                  <a:srgbClr val="FFFF00"/>
                </a:solidFill>
              </a:rPr>
              <a:t>Kie</a:t>
            </a:r>
            <a:r>
              <a:rPr lang="en-US" sz="2400" dirty="0">
                <a:solidFill>
                  <a:srgbClr val="FFFF00"/>
                </a:solidFill>
              </a:rPr>
              <a:t>, F. </a:t>
            </a:r>
            <a:r>
              <a:rPr lang="en-US" sz="2400" dirty="0" err="1">
                <a:solidFill>
                  <a:srgbClr val="FFFF00"/>
                </a:solidFill>
              </a:rPr>
              <a:t>Wiggers</a:t>
            </a:r>
            <a:r>
              <a:rPr lang="en-US" sz="2400" dirty="0">
                <a:solidFill>
                  <a:srgbClr val="FFFF00"/>
                </a:solidFill>
              </a:rPr>
              <a:t>, </a:t>
            </a:r>
            <a:r>
              <a:rPr lang="en-US" sz="2400" dirty="0" err="1">
                <a:solidFill>
                  <a:srgbClr val="FFFF00"/>
                </a:solidFill>
              </a:rPr>
              <a:t>dll</a:t>
            </a:r>
            <a:r>
              <a:rPr lang="en-US" sz="2400" dirty="0">
                <a:solidFill>
                  <a:srgbClr val="FFFF00"/>
                </a:solidFill>
              </a:rPr>
              <a:t>, dg </a:t>
            </a:r>
            <a:r>
              <a:rPr lang="en-US" sz="2400" dirty="0" err="1">
                <a:solidFill>
                  <a:srgbClr val="FFFF00"/>
                </a:solidFill>
              </a:rPr>
              <a:t>alasan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bhw</a:t>
            </a:r>
            <a:r>
              <a:rPr lang="en-US" sz="2400" dirty="0">
                <a:solidFill>
                  <a:srgbClr val="FFFF00"/>
                </a:solidFill>
              </a:rPr>
              <a:t> 	</a:t>
            </a:r>
            <a:r>
              <a:rPr lang="en-US" sz="2400" dirty="0" err="1">
                <a:solidFill>
                  <a:srgbClr val="FFFF00"/>
                </a:solidFill>
              </a:rPr>
              <a:t>mereka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bukan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pribumi</a:t>
            </a:r>
            <a:r>
              <a:rPr lang="en-US" sz="2400" dirty="0">
                <a:solidFill>
                  <a:srgbClr val="FFFF00"/>
                </a:solidFill>
              </a:rPr>
              <a:t>.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err="1">
                <a:solidFill>
                  <a:srgbClr val="FFFF00"/>
                </a:solidFill>
              </a:rPr>
              <a:t>Kecuali</a:t>
            </a:r>
            <a:r>
              <a:rPr lang="en-US" sz="2400" dirty="0">
                <a:solidFill>
                  <a:srgbClr val="FFFF00"/>
                </a:solidFill>
              </a:rPr>
              <a:t> orang2 </a:t>
            </a:r>
            <a:r>
              <a:rPr lang="en-US" sz="2400" dirty="0" err="1">
                <a:solidFill>
                  <a:srgbClr val="FFFF00"/>
                </a:solidFill>
              </a:rPr>
              <a:t>Cina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Belanda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itu</a:t>
            </a:r>
            <a:r>
              <a:rPr lang="en-US" sz="2400" dirty="0">
                <a:solidFill>
                  <a:srgbClr val="FFFF00"/>
                </a:solidFill>
              </a:rPr>
              <a:t>, </a:t>
            </a:r>
            <a:r>
              <a:rPr lang="en-US" sz="2400" dirty="0" err="1">
                <a:solidFill>
                  <a:srgbClr val="FFFF00"/>
                </a:solidFill>
              </a:rPr>
              <a:t>banyak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jg</a:t>
            </a:r>
            <a:r>
              <a:rPr lang="en-US" sz="2400" dirty="0">
                <a:solidFill>
                  <a:srgbClr val="FFFF00"/>
                </a:solidFill>
              </a:rPr>
              <a:t> orang2 	</a:t>
            </a:r>
            <a:r>
              <a:rPr lang="en-US" sz="2400" dirty="0" err="1">
                <a:solidFill>
                  <a:srgbClr val="FFFF00"/>
                </a:solidFill>
              </a:rPr>
              <a:t>pribumi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yg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menulis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dlm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bahasa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Melayu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Rendah</a:t>
            </a:r>
            <a:r>
              <a:rPr lang="en-US" sz="2400" dirty="0">
                <a:solidFill>
                  <a:srgbClr val="FFFF00"/>
                </a:solidFill>
              </a:rPr>
              <a:t>, 	</a:t>
            </a:r>
            <a:r>
              <a:rPr lang="en-US" sz="2400" dirty="0" err="1">
                <a:solidFill>
                  <a:srgbClr val="FFFF00"/>
                </a:solidFill>
              </a:rPr>
              <a:t>seperti</a:t>
            </a:r>
            <a:r>
              <a:rPr lang="en-US" sz="2400" dirty="0">
                <a:solidFill>
                  <a:srgbClr val="FFFF00"/>
                </a:solidFill>
              </a:rPr>
              <a:t>: </a:t>
            </a:r>
            <a:r>
              <a:rPr lang="en-US" sz="2400" dirty="0" err="1">
                <a:solidFill>
                  <a:srgbClr val="FFFF00"/>
                </a:solidFill>
              </a:rPr>
              <a:t>Kartawinata</a:t>
            </a:r>
            <a:r>
              <a:rPr lang="en-US" sz="2400" dirty="0">
                <a:solidFill>
                  <a:srgbClr val="FFFF00"/>
                </a:solidFill>
              </a:rPr>
              <a:t>, </a:t>
            </a:r>
            <a:r>
              <a:rPr lang="en-US" sz="2400" dirty="0" err="1">
                <a:solidFill>
                  <a:srgbClr val="FFFF00"/>
                </a:solidFill>
              </a:rPr>
              <a:t>M.Hoessen</a:t>
            </a:r>
            <a:r>
              <a:rPr lang="en-US" sz="2400" dirty="0">
                <a:solidFill>
                  <a:srgbClr val="FFFF00"/>
                </a:solidFill>
              </a:rPr>
              <a:t> (</a:t>
            </a:r>
            <a:r>
              <a:rPr lang="en-US" sz="2400" dirty="0" err="1">
                <a:solidFill>
                  <a:srgbClr val="FFFF00"/>
                </a:solidFill>
              </a:rPr>
              <a:t>Sunda</a:t>
            </a:r>
            <a:r>
              <a:rPr lang="en-US" sz="2400" dirty="0">
                <a:solidFill>
                  <a:srgbClr val="FFFF00"/>
                </a:solidFill>
              </a:rPr>
              <a:t>), </a:t>
            </a:r>
            <a:r>
              <a:rPr lang="en-US" sz="2400" dirty="0" err="1">
                <a:solidFill>
                  <a:srgbClr val="FFFF00"/>
                </a:solidFill>
              </a:rPr>
              <a:t>Raden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Mas</a:t>
            </a:r>
            <a:r>
              <a:rPr lang="en-US" sz="2400" dirty="0">
                <a:solidFill>
                  <a:srgbClr val="FFFF00"/>
                </a:solidFill>
              </a:rPr>
              <a:t> 	</a:t>
            </a:r>
            <a:r>
              <a:rPr lang="en-US" sz="2400" dirty="0" err="1">
                <a:solidFill>
                  <a:srgbClr val="FFFF00"/>
                </a:solidFill>
              </a:rPr>
              <a:t>Tirto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Adhi</a:t>
            </a:r>
            <a:r>
              <a:rPr lang="en-US" sz="240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Suryo</a:t>
            </a:r>
            <a:r>
              <a:rPr lang="en-US" sz="2400" dirty="0">
                <a:solidFill>
                  <a:srgbClr val="FFFF00"/>
                </a:solidFill>
              </a:rPr>
              <a:t>, </a:t>
            </a:r>
            <a:r>
              <a:rPr lang="en-US" sz="2400" dirty="0" err="1">
                <a:solidFill>
                  <a:srgbClr val="FFFF00"/>
                </a:solidFill>
              </a:rPr>
              <a:t>Mas</a:t>
            </a:r>
            <a:r>
              <a:rPr lang="en-US" sz="2400" dirty="0">
                <a:solidFill>
                  <a:srgbClr val="FFFF00"/>
                </a:solidFill>
              </a:rPr>
              <a:t> Marco </a:t>
            </a:r>
            <a:r>
              <a:rPr lang="en-US" sz="2400" dirty="0" err="1">
                <a:solidFill>
                  <a:srgbClr val="FFFF00"/>
                </a:solidFill>
              </a:rPr>
              <a:t>Kartodikromo</a:t>
            </a:r>
            <a:r>
              <a:rPr lang="en-US" sz="2400" dirty="0">
                <a:solidFill>
                  <a:srgbClr val="FFFF00"/>
                </a:solidFill>
              </a:rPr>
              <a:t> (</a:t>
            </a:r>
            <a:r>
              <a:rPr lang="en-US" sz="2400" dirty="0" err="1">
                <a:solidFill>
                  <a:srgbClr val="FFFF00"/>
                </a:solidFill>
              </a:rPr>
              <a:t>Jawa</a:t>
            </a:r>
            <a:r>
              <a:rPr lang="en-US" sz="2400" dirty="0">
                <a:solidFill>
                  <a:srgbClr val="FFFF00"/>
                </a:solidFill>
              </a:rPr>
              <a:t>), 	</a:t>
            </a:r>
            <a:r>
              <a:rPr lang="en-US" sz="2400" dirty="0" err="1">
                <a:solidFill>
                  <a:srgbClr val="FFFF00"/>
                </a:solidFill>
              </a:rPr>
              <a:t>Pangemanan</a:t>
            </a:r>
            <a:r>
              <a:rPr lang="en-US" sz="2400" dirty="0">
                <a:solidFill>
                  <a:srgbClr val="FFFF00"/>
                </a:solidFill>
              </a:rPr>
              <a:t> (Manado), </a:t>
            </a:r>
            <a:r>
              <a:rPr lang="en-US" sz="2400" dirty="0" err="1">
                <a:solidFill>
                  <a:srgbClr val="FFFF00"/>
                </a:solidFill>
              </a:rPr>
              <a:t>dll</a:t>
            </a:r>
            <a:r>
              <a:rPr lang="en-US" sz="2400" dirty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6629400" cy="762000"/>
          </a:xfrm>
        </p:spPr>
        <p:txBody>
          <a:bodyPr/>
          <a:lstStyle/>
          <a:p>
            <a:r>
              <a:rPr lang="en-US" dirty="0" err="1"/>
              <a:t>Faktor-faktor</a:t>
            </a:r>
            <a:r>
              <a:rPr lang="en-US" dirty="0"/>
              <a:t> </a:t>
            </a:r>
            <a:r>
              <a:rPr lang="en-US" dirty="0" err="1"/>
              <a:t>kesulitan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371600"/>
            <a:ext cx="7772400" cy="4800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>
                <a:solidFill>
                  <a:srgbClr val="FFFF00"/>
                </a:solidFill>
              </a:rPr>
              <a:t>Perdebatan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yg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mempersoalkan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masalah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mutu</a:t>
            </a:r>
            <a:r>
              <a:rPr lang="en-US" dirty="0">
                <a:solidFill>
                  <a:srgbClr val="FFFF00"/>
                </a:solidFill>
              </a:rPr>
              <a:t> karya2 </a:t>
            </a:r>
            <a:r>
              <a:rPr lang="en-US" dirty="0" err="1">
                <a:solidFill>
                  <a:srgbClr val="FFFF00"/>
                </a:solidFill>
              </a:rPr>
              <a:t>sastra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pada</a:t>
            </a:r>
            <a:r>
              <a:rPr lang="en-US" dirty="0">
                <a:solidFill>
                  <a:srgbClr val="FFFF00"/>
                </a:solidFill>
              </a:rPr>
              <a:t> 	</a:t>
            </a:r>
            <a:r>
              <a:rPr lang="en-US" dirty="0" err="1">
                <a:solidFill>
                  <a:srgbClr val="FFFF00"/>
                </a:solidFill>
              </a:rPr>
              <a:t>sastra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Melayu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Rendah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Melayu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tinggi</a:t>
            </a:r>
            <a:r>
              <a:rPr lang="en-US" dirty="0">
                <a:solidFill>
                  <a:srgbClr val="FFFF00"/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>
                <a:solidFill>
                  <a:srgbClr val="FFFF00"/>
                </a:solidFill>
              </a:rPr>
              <a:t>Masyarakat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pembaca</a:t>
            </a:r>
            <a:r>
              <a:rPr lang="en-US" dirty="0">
                <a:solidFill>
                  <a:srgbClr val="FFFF00"/>
                </a:solidFill>
              </a:rPr>
              <a:t> pun </a:t>
            </a:r>
            <a:r>
              <a:rPr lang="en-US" dirty="0" err="1">
                <a:solidFill>
                  <a:srgbClr val="FFFF00"/>
                </a:solidFill>
              </a:rPr>
              <a:t>terbelah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antara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kedua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produk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sastra</a:t>
            </a:r>
            <a:r>
              <a:rPr lang="en-US" dirty="0">
                <a:solidFill>
                  <a:srgbClr val="FFFF00"/>
                </a:solidFill>
              </a:rPr>
              <a:t> 	</a:t>
            </a:r>
            <a:r>
              <a:rPr lang="en-US" dirty="0" err="1">
                <a:solidFill>
                  <a:srgbClr val="FFFF00"/>
                </a:solidFill>
              </a:rPr>
              <a:t>tersebut</a:t>
            </a:r>
            <a:r>
              <a:rPr lang="en-US" dirty="0">
                <a:solidFill>
                  <a:srgbClr val="FFFF00"/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>
                <a:solidFill>
                  <a:srgbClr val="FFFF00"/>
                </a:solidFill>
              </a:rPr>
              <a:t>Penelitian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terhadap</a:t>
            </a:r>
            <a:r>
              <a:rPr lang="en-US" dirty="0">
                <a:solidFill>
                  <a:srgbClr val="FFFF00"/>
                </a:solidFill>
              </a:rPr>
              <a:t> karya2 </a:t>
            </a:r>
            <a:r>
              <a:rPr lang="en-US" dirty="0" err="1">
                <a:solidFill>
                  <a:srgbClr val="FFFF00"/>
                </a:solidFill>
              </a:rPr>
              <a:t>sastra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Melayu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rendah</a:t>
            </a:r>
            <a:r>
              <a:rPr lang="en-US" dirty="0">
                <a:solidFill>
                  <a:srgbClr val="FFFF00"/>
                </a:solidFill>
              </a:rPr>
              <a:t> (</a:t>
            </a:r>
            <a:r>
              <a:rPr lang="en-US" dirty="0" err="1">
                <a:solidFill>
                  <a:srgbClr val="FFFF00"/>
                </a:solidFill>
              </a:rPr>
              <a:t>sebetulnya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jg</a:t>
            </a:r>
            <a:r>
              <a:rPr lang="en-US" dirty="0">
                <a:solidFill>
                  <a:srgbClr val="FFFF00"/>
                </a:solidFill>
              </a:rPr>
              <a:t> 	</a:t>
            </a:r>
            <a:r>
              <a:rPr lang="en-US" dirty="0" err="1">
                <a:solidFill>
                  <a:srgbClr val="FFFF00"/>
                </a:solidFill>
              </a:rPr>
              <a:t>Melayu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tinggi</a:t>
            </a:r>
            <a:r>
              <a:rPr lang="en-US" dirty="0">
                <a:solidFill>
                  <a:srgbClr val="FFFF00"/>
                </a:solidFill>
              </a:rPr>
              <a:t>) </a:t>
            </a:r>
            <a:r>
              <a:rPr lang="en-US" dirty="0" err="1">
                <a:solidFill>
                  <a:srgbClr val="FFFF00"/>
                </a:solidFill>
              </a:rPr>
              <a:t>sangat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sedikit</a:t>
            </a:r>
            <a:r>
              <a:rPr lang="en-US" dirty="0">
                <a:solidFill>
                  <a:srgbClr val="FFFF00"/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>
                <a:solidFill>
                  <a:srgbClr val="FFFF00"/>
                </a:solidFill>
              </a:rPr>
              <a:t>Memasukkan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kegiatan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penulisan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dlm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bhs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Melayu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rendah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yg</a:t>
            </a:r>
            <a:r>
              <a:rPr lang="en-US" dirty="0">
                <a:solidFill>
                  <a:srgbClr val="FFFF00"/>
                </a:solidFill>
              </a:rPr>
              <a:t> 	</a:t>
            </a:r>
            <a:r>
              <a:rPr lang="en-US" dirty="0" err="1">
                <a:solidFill>
                  <a:srgbClr val="FFFF00"/>
                </a:solidFill>
              </a:rPr>
              <a:t>berawal</a:t>
            </a:r>
            <a:r>
              <a:rPr lang="en-US" dirty="0">
                <a:solidFill>
                  <a:srgbClr val="FFFF00"/>
                </a:solidFill>
              </a:rPr>
              <a:t> pd </a:t>
            </a:r>
            <a:r>
              <a:rPr lang="en-US" dirty="0" err="1">
                <a:solidFill>
                  <a:srgbClr val="FFFF00"/>
                </a:solidFill>
              </a:rPr>
              <a:t>paruh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kedua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abad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</a:t>
            </a:r>
            <a:r>
              <a:rPr lang="en-US" dirty="0">
                <a:solidFill>
                  <a:srgbClr val="FFFF00"/>
                </a:solidFill>
              </a:rPr>
              <a:t> 19, </a:t>
            </a:r>
            <a:r>
              <a:rPr lang="en-US" dirty="0" err="1">
                <a:solidFill>
                  <a:srgbClr val="FFFF00"/>
                </a:solidFill>
              </a:rPr>
              <a:t>akan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menyisihkan</a:t>
            </a:r>
            <a:r>
              <a:rPr lang="en-US" dirty="0">
                <a:solidFill>
                  <a:srgbClr val="FFFF00"/>
                </a:solidFill>
              </a:rPr>
              <a:t> 	</a:t>
            </a:r>
            <a:r>
              <a:rPr lang="en-US" dirty="0" err="1">
                <a:solidFill>
                  <a:srgbClr val="FFFF00"/>
                </a:solidFill>
              </a:rPr>
              <a:t>kriteria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kesadaran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kebangsaan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sbg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salah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satu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ciri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sastra</a:t>
            </a:r>
            <a:r>
              <a:rPr lang="en-US" dirty="0">
                <a:solidFill>
                  <a:srgbClr val="FFFF00"/>
                </a:solidFill>
              </a:rPr>
              <a:t> 	Indonesia.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FFFF00"/>
                </a:solidFill>
              </a:rPr>
              <a:t>Karya2 </a:t>
            </a:r>
            <a:r>
              <a:rPr lang="en-US" dirty="0" err="1">
                <a:solidFill>
                  <a:srgbClr val="FFFF00"/>
                </a:solidFill>
              </a:rPr>
              <a:t>itu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kebanyakan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merupakan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terjemahan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karya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klasik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dunia</a:t>
            </a:r>
            <a:r>
              <a:rPr lang="en-US" dirty="0">
                <a:solidFill>
                  <a:srgbClr val="FFFF00"/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>
                <a:solidFill>
                  <a:srgbClr val="FFFF00"/>
                </a:solidFill>
              </a:rPr>
              <a:t>Memasukkan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kegiatan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penulisan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dlm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bhs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Melayu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rendah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akan</a:t>
            </a:r>
            <a:r>
              <a:rPr lang="en-US" dirty="0">
                <a:solidFill>
                  <a:srgbClr val="FFFF00"/>
                </a:solidFill>
              </a:rPr>
              <a:t> 	</a:t>
            </a:r>
            <a:r>
              <a:rPr lang="en-US" dirty="0" err="1">
                <a:solidFill>
                  <a:srgbClr val="FFFF00"/>
                </a:solidFill>
              </a:rPr>
              <a:t>melukiskan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perkembangan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kesusasteraan</a:t>
            </a:r>
            <a:r>
              <a:rPr lang="en-US" dirty="0">
                <a:solidFill>
                  <a:srgbClr val="FFFF00"/>
                </a:solidFill>
              </a:rPr>
              <a:t> Indonesia </a:t>
            </a:r>
            <a:r>
              <a:rPr lang="en-US" dirty="0" err="1">
                <a:solidFill>
                  <a:srgbClr val="FFFF00"/>
                </a:solidFill>
              </a:rPr>
              <a:t>sbg</a:t>
            </a:r>
            <a:r>
              <a:rPr lang="en-US" dirty="0">
                <a:solidFill>
                  <a:srgbClr val="FFFF00"/>
                </a:solidFill>
              </a:rPr>
              <a:t> 	</a:t>
            </a:r>
            <a:r>
              <a:rPr lang="en-US" dirty="0" err="1">
                <a:solidFill>
                  <a:srgbClr val="FFFF00"/>
                </a:solidFill>
              </a:rPr>
              <a:t>cermin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perkembangan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masyarakat</a:t>
            </a:r>
            <a:r>
              <a:rPr lang="en-US" dirty="0">
                <a:solidFill>
                  <a:srgbClr val="FFFF00"/>
                </a:solidFill>
              </a:rPr>
              <a:t> Indonesia </a:t>
            </a:r>
            <a:r>
              <a:rPr lang="en-US" dirty="0" err="1">
                <a:solidFill>
                  <a:srgbClr val="FFFF00"/>
                </a:solidFill>
              </a:rPr>
              <a:t>itu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sendir</a:t>
            </a:r>
            <a:r>
              <a:rPr lang="en-US" dirty="0" err="1"/>
              <a:t>i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848600" cy="1362075"/>
          </a:xfrm>
        </p:spPr>
        <p:txBody>
          <a:bodyPr>
            <a:normAutofit fontScale="90000"/>
          </a:bodyPr>
          <a:lstStyle/>
          <a:p>
            <a:r>
              <a:rPr lang="en-US" sz="4400" b="0" dirty="0" err="1"/>
              <a:t>Pengarang</a:t>
            </a:r>
            <a:r>
              <a:rPr lang="en-US" sz="4400" b="0" dirty="0"/>
              <a:t> liar &amp; </a:t>
            </a:r>
            <a:r>
              <a:rPr lang="en-US" sz="4400" b="0" dirty="0" err="1"/>
              <a:t>Balai</a:t>
            </a:r>
            <a:r>
              <a:rPr lang="en-US" sz="4400" b="0" dirty="0"/>
              <a:t> </a:t>
            </a:r>
            <a:r>
              <a:rPr lang="en-US" sz="4400" b="0" dirty="0" err="1"/>
              <a:t>Pustaka</a:t>
            </a:r>
            <a:r>
              <a:rPr lang="en-US" sz="4400" b="0" dirty="0"/>
              <a:t> </a:t>
            </a:r>
            <a:r>
              <a:rPr lang="en-US" b="0" dirty="0">
                <a:solidFill>
                  <a:srgbClr val="C00000"/>
                </a:solidFill>
              </a:rPr>
              <a:t>(</a:t>
            </a:r>
            <a:r>
              <a:rPr lang="en-US" b="0" i="1" dirty="0" err="1">
                <a:solidFill>
                  <a:srgbClr val="C00000"/>
                </a:solidFill>
              </a:rPr>
              <a:t>Commissie</a:t>
            </a:r>
            <a:r>
              <a:rPr lang="en-US" b="0" i="1" dirty="0">
                <a:solidFill>
                  <a:srgbClr val="C00000"/>
                </a:solidFill>
              </a:rPr>
              <a:t> </a:t>
            </a:r>
            <a:r>
              <a:rPr lang="en-US" b="0" i="1" dirty="0" err="1">
                <a:solidFill>
                  <a:srgbClr val="C00000"/>
                </a:solidFill>
              </a:rPr>
              <a:t>voor</a:t>
            </a:r>
            <a:r>
              <a:rPr lang="en-US" b="0" i="1" dirty="0">
                <a:solidFill>
                  <a:srgbClr val="C00000"/>
                </a:solidFill>
              </a:rPr>
              <a:t> de </a:t>
            </a:r>
            <a:r>
              <a:rPr lang="en-US" b="0" i="1" dirty="0" err="1">
                <a:solidFill>
                  <a:srgbClr val="C00000"/>
                </a:solidFill>
              </a:rPr>
              <a:t>Volkslectuur</a:t>
            </a:r>
            <a:r>
              <a:rPr lang="en-US" b="0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286000"/>
            <a:ext cx="7772400" cy="3962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err="1">
                <a:solidFill>
                  <a:srgbClr val="FFC000"/>
                </a:solidFill>
              </a:rPr>
              <a:t>Latar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belakang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politik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etik</a:t>
            </a:r>
            <a:r>
              <a:rPr lang="en-US" sz="2400" dirty="0">
                <a:solidFill>
                  <a:srgbClr val="FFC000"/>
                </a:solidFill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>
                <a:solidFill>
                  <a:srgbClr val="FFC000"/>
                </a:solidFill>
              </a:rPr>
              <a:t>Tahun</a:t>
            </a:r>
            <a:r>
              <a:rPr lang="en-US" sz="2400" dirty="0">
                <a:solidFill>
                  <a:srgbClr val="FFC000"/>
                </a:solidFill>
              </a:rPr>
              <a:t> 1848 </a:t>
            </a:r>
            <a:r>
              <a:rPr lang="en-US" sz="2400" dirty="0" err="1">
                <a:solidFill>
                  <a:srgbClr val="FFC000"/>
                </a:solidFill>
              </a:rPr>
              <a:t>pemerintah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jajahan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Belanda</a:t>
            </a:r>
            <a:r>
              <a:rPr lang="en-US" sz="2400" dirty="0">
                <a:solidFill>
                  <a:srgbClr val="FFC000"/>
                </a:solidFill>
              </a:rPr>
              <a:t> 	</a:t>
            </a:r>
            <a:r>
              <a:rPr lang="en-US" sz="2400" dirty="0" err="1">
                <a:solidFill>
                  <a:srgbClr val="FFC000"/>
                </a:solidFill>
              </a:rPr>
              <a:t>mendapat</a:t>
            </a:r>
            <a:r>
              <a:rPr lang="en-US" sz="2400" dirty="0">
                <a:solidFill>
                  <a:srgbClr val="FFC000"/>
                </a:solidFill>
              </a:rPr>
              <a:t> 	</a:t>
            </a:r>
            <a:r>
              <a:rPr lang="en-US" sz="2400" dirty="0" err="1">
                <a:solidFill>
                  <a:srgbClr val="FFC000"/>
                </a:solidFill>
              </a:rPr>
              <a:t>kekuasaan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dari</a:t>
            </a:r>
            <a:r>
              <a:rPr lang="en-US" sz="2400" dirty="0">
                <a:solidFill>
                  <a:srgbClr val="FFC000"/>
                </a:solidFill>
              </a:rPr>
              <a:t> Raja 	</a:t>
            </a:r>
            <a:r>
              <a:rPr lang="en-US" sz="2400" dirty="0" err="1">
                <a:solidFill>
                  <a:srgbClr val="FFC000"/>
                </a:solidFill>
              </a:rPr>
              <a:t>mempergunakan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uang</a:t>
            </a:r>
            <a:r>
              <a:rPr lang="en-US" sz="2400" dirty="0">
                <a:solidFill>
                  <a:srgbClr val="FFC000"/>
                </a:solidFill>
              </a:rPr>
              <a:t> f 25.000 </a:t>
            </a:r>
            <a:r>
              <a:rPr lang="en-US" sz="2400" dirty="0" err="1">
                <a:solidFill>
                  <a:srgbClr val="FFC000"/>
                </a:solidFill>
              </a:rPr>
              <a:t>utk</a:t>
            </a:r>
            <a:r>
              <a:rPr lang="en-US" sz="2400" dirty="0">
                <a:solidFill>
                  <a:srgbClr val="FFC000"/>
                </a:solidFill>
              </a:rPr>
              <a:t> 	</a:t>
            </a:r>
            <a:r>
              <a:rPr lang="en-US" sz="2400" dirty="0" err="1">
                <a:solidFill>
                  <a:srgbClr val="FFC000"/>
                </a:solidFill>
              </a:rPr>
              <a:t>keperluan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pendirian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sekolah-sekolah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untuk</a:t>
            </a:r>
            <a:r>
              <a:rPr lang="en-US" sz="2400" dirty="0">
                <a:solidFill>
                  <a:srgbClr val="FFC000"/>
                </a:solidFill>
              </a:rPr>
              <a:t> 	</a:t>
            </a:r>
            <a:r>
              <a:rPr lang="en-US" sz="2400" dirty="0" err="1">
                <a:solidFill>
                  <a:srgbClr val="FFC000"/>
                </a:solidFill>
              </a:rPr>
              <a:t>anak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orang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bumiputera</a:t>
            </a:r>
            <a:r>
              <a:rPr lang="en-US" sz="2400" dirty="0">
                <a:solidFill>
                  <a:srgbClr val="FFC000"/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>
                <a:solidFill>
                  <a:srgbClr val="FFC000"/>
                </a:solidFill>
              </a:rPr>
              <a:t>Tujuan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untuk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mendapatkan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pegawai</a:t>
            </a:r>
            <a:r>
              <a:rPr lang="en-US" sz="2400" dirty="0">
                <a:solidFill>
                  <a:srgbClr val="FFC000"/>
                </a:solidFill>
              </a:rPr>
              <a:t> 	</a:t>
            </a:r>
            <a:r>
              <a:rPr lang="en-US" sz="2400" dirty="0" err="1">
                <a:solidFill>
                  <a:srgbClr val="FFC000"/>
                </a:solidFill>
              </a:rPr>
              <a:t>pemerintah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kolonial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yg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murah</a:t>
            </a:r>
            <a:r>
              <a:rPr lang="en-US" sz="2400" dirty="0">
                <a:solidFill>
                  <a:srgbClr val="FFC000"/>
                </a:solidFill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FFC000"/>
                </a:solidFill>
              </a:rPr>
              <a:t>Para </a:t>
            </a:r>
            <a:r>
              <a:rPr lang="en-US" sz="2400" dirty="0" err="1">
                <a:solidFill>
                  <a:srgbClr val="FFC000"/>
                </a:solidFill>
              </a:rPr>
              <a:t>pegawai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ini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utk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kepentingan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eksploatasi</a:t>
            </a:r>
            <a:r>
              <a:rPr lang="en-US" sz="2400" dirty="0">
                <a:solidFill>
                  <a:srgbClr val="FFC000"/>
                </a:solidFill>
              </a:rPr>
              <a:t> 	</a:t>
            </a:r>
            <a:r>
              <a:rPr lang="en-US" sz="2400" dirty="0" err="1">
                <a:solidFill>
                  <a:srgbClr val="FFC000"/>
                </a:solidFill>
              </a:rPr>
              <a:t>kolonial</a:t>
            </a:r>
            <a:r>
              <a:rPr lang="en-US" sz="2400" dirty="0">
                <a:solidFill>
                  <a:srgbClr val="FFC000"/>
                </a:solidFill>
              </a:rPr>
              <a:t>.</a:t>
            </a:r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Konskuensi-konskuensi</a:t>
            </a:r>
            <a:r>
              <a:rPr lang="en-US" sz="4400" dirty="0"/>
              <a:t>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981200"/>
            <a:ext cx="8686800" cy="3962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err="1"/>
              <a:t>Kesempatan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kaum</a:t>
            </a:r>
            <a:r>
              <a:rPr lang="en-US" sz="2400" dirty="0"/>
              <a:t> </a:t>
            </a:r>
            <a:r>
              <a:rPr lang="en-US" sz="2400" dirty="0" err="1"/>
              <a:t>pribumi</a:t>
            </a:r>
            <a:r>
              <a:rPr lang="en-US" sz="2400" dirty="0"/>
              <a:t> (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priyayi</a:t>
            </a:r>
            <a:r>
              <a:rPr lang="en-US" sz="2400" dirty="0"/>
              <a:t>).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/>
              <a:t>Muncul</a:t>
            </a:r>
            <a:r>
              <a:rPr lang="en-US" sz="2400" dirty="0"/>
              <a:t> </a:t>
            </a:r>
            <a:r>
              <a:rPr lang="en-US" sz="2400" dirty="0" err="1"/>
              <a:t>kegemaran</a:t>
            </a:r>
            <a:r>
              <a:rPr lang="en-US" sz="2400" dirty="0"/>
              <a:t> </a:t>
            </a:r>
            <a:r>
              <a:rPr lang="en-US" sz="2400" dirty="0" err="1"/>
              <a:t>membaca</a:t>
            </a:r>
            <a:r>
              <a:rPr lang="en-US" sz="2400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membaca</a:t>
            </a:r>
            <a:r>
              <a:rPr lang="en-US" sz="2400" dirty="0"/>
              <a:t>, </a:t>
            </a:r>
            <a:r>
              <a:rPr lang="en-US" sz="2400" dirty="0" err="1"/>
              <a:t>muncul</a:t>
            </a:r>
            <a:r>
              <a:rPr lang="en-US" sz="2400" dirty="0"/>
              <a:t> </a:t>
            </a:r>
            <a:r>
              <a:rPr lang="en-US" sz="2400" dirty="0" err="1"/>
              <a:t>kesadaran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	</a:t>
            </a:r>
            <a:r>
              <a:rPr lang="en-US" sz="2400" dirty="0" err="1"/>
              <a:t>bangsa</a:t>
            </a:r>
            <a:r>
              <a:rPr lang="en-US" sz="2400" dirty="0"/>
              <a:t> </a:t>
            </a:r>
            <a:r>
              <a:rPr lang="en-US" sz="2400" dirty="0" err="1"/>
              <a:t>terjajah</a:t>
            </a:r>
            <a:r>
              <a:rPr lang="en-US" sz="2400" dirty="0"/>
              <a:t>. </a:t>
            </a:r>
            <a:r>
              <a:rPr lang="en-US" sz="2400" dirty="0" err="1"/>
              <a:t>Embrio</a:t>
            </a:r>
            <a:r>
              <a:rPr lang="en-US" sz="2400" dirty="0"/>
              <a:t> </a:t>
            </a:r>
            <a:r>
              <a:rPr lang="en-US" sz="2400" dirty="0" err="1"/>
              <a:t>nasionalisme</a:t>
            </a:r>
            <a:r>
              <a:rPr lang="en-US" sz="2400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/>
              <a:t>Mulai</a:t>
            </a:r>
            <a:r>
              <a:rPr lang="en-US" sz="2400" dirty="0"/>
              <a:t> </a:t>
            </a:r>
            <a:r>
              <a:rPr lang="en-US" sz="2400" dirty="0" err="1"/>
              <a:t>muncul</a:t>
            </a:r>
            <a:r>
              <a:rPr lang="en-US" sz="2400" dirty="0"/>
              <a:t> </a:t>
            </a:r>
            <a:r>
              <a:rPr lang="en-US" sz="2400" dirty="0" err="1"/>
              <a:t>tulisan-tulisan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beragam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/>
              <a:t>Terbit</a:t>
            </a:r>
            <a:r>
              <a:rPr lang="en-US" sz="2400" dirty="0"/>
              <a:t> </a:t>
            </a:r>
            <a:r>
              <a:rPr lang="en-US" sz="2400" dirty="0" err="1"/>
              <a:t>surat</a:t>
            </a:r>
            <a:r>
              <a:rPr lang="en-US" sz="2400" dirty="0"/>
              <a:t> </a:t>
            </a:r>
            <a:r>
              <a:rPr lang="en-US" sz="2400" dirty="0" err="1"/>
              <a:t>kabar</a:t>
            </a:r>
            <a:r>
              <a:rPr lang="en-US" sz="2400" dirty="0"/>
              <a:t> </a:t>
            </a:r>
            <a:r>
              <a:rPr lang="en-US" sz="2400" dirty="0" err="1"/>
              <a:t>dlm</a:t>
            </a:r>
            <a:r>
              <a:rPr lang="en-US" sz="2400" dirty="0"/>
              <a:t> </a:t>
            </a:r>
            <a:r>
              <a:rPr lang="en-US" sz="2400" dirty="0" err="1"/>
              <a:t>beragam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. </a:t>
            </a:r>
            <a:r>
              <a:rPr lang="en-US" sz="2400" dirty="0" err="1"/>
              <a:t>Terutama</a:t>
            </a:r>
            <a:r>
              <a:rPr lang="en-US" sz="2400" dirty="0"/>
              <a:t> 	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Melayu</a:t>
            </a:r>
            <a:r>
              <a:rPr lang="en-US" sz="2400" dirty="0"/>
              <a:t>. </a:t>
            </a:r>
            <a:r>
              <a:rPr lang="en-US" sz="2400" dirty="0" err="1"/>
              <a:t>Muncul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Jakarta.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 err="1">
                <a:solidFill>
                  <a:srgbClr val="FFFF00"/>
                </a:solidFill>
              </a:rPr>
              <a:t>Bintang</a:t>
            </a:r>
            <a:r>
              <a:rPr lang="en-US" sz="2400" b="1" i="1" dirty="0">
                <a:solidFill>
                  <a:srgbClr val="FFFF00"/>
                </a:solidFill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</a:rPr>
              <a:t>Timoer</a:t>
            </a:r>
            <a:r>
              <a:rPr lang="en-US" sz="2400" b="1" i="1" dirty="0">
                <a:solidFill>
                  <a:srgbClr val="FFFF00"/>
                </a:solidFill>
              </a:rPr>
              <a:t> </a:t>
            </a:r>
            <a:r>
              <a:rPr lang="en-US" sz="2400" dirty="0"/>
              <a:t>(1862) </a:t>
            </a:r>
            <a:r>
              <a:rPr lang="en-US" sz="2400" dirty="0" err="1"/>
              <a:t>di</a:t>
            </a:r>
            <a:r>
              <a:rPr lang="en-US" sz="2400" dirty="0"/>
              <a:t> Surabaya, </a:t>
            </a:r>
            <a:r>
              <a:rPr lang="en-US" sz="2400" b="1" i="1" dirty="0" err="1">
                <a:solidFill>
                  <a:srgbClr val="FFFF00"/>
                </a:solidFill>
              </a:rPr>
              <a:t>Pelita</a:t>
            </a:r>
            <a:r>
              <a:rPr lang="en-US" sz="2400" b="1" i="1" dirty="0">
                <a:solidFill>
                  <a:srgbClr val="FFFF00"/>
                </a:solidFill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</a:rPr>
              <a:t>Ketjil</a:t>
            </a:r>
            <a:r>
              <a:rPr lang="en-US" sz="2400" b="1" i="1" dirty="0">
                <a:solidFill>
                  <a:srgbClr val="FFFF00"/>
                </a:solidFill>
              </a:rPr>
              <a:t> </a:t>
            </a:r>
            <a:r>
              <a:rPr lang="en-US" sz="2400" dirty="0"/>
              <a:t>(1882) </a:t>
            </a:r>
            <a:r>
              <a:rPr lang="en-US" sz="2400" dirty="0" err="1"/>
              <a:t>di</a:t>
            </a:r>
            <a:r>
              <a:rPr lang="en-US" sz="2400" dirty="0"/>
              <a:t> 	Padang, </a:t>
            </a:r>
            <a:r>
              <a:rPr lang="en-US" sz="2400" b="1" i="1" dirty="0" err="1">
                <a:solidFill>
                  <a:srgbClr val="FFFF00"/>
                </a:solidFill>
              </a:rPr>
              <a:t>Bianglala</a:t>
            </a:r>
            <a:r>
              <a:rPr lang="en-US" sz="2400" dirty="0"/>
              <a:t> (1867) </a:t>
            </a:r>
            <a:r>
              <a:rPr lang="en-US" sz="2400" dirty="0" err="1"/>
              <a:t>di</a:t>
            </a:r>
            <a:r>
              <a:rPr lang="en-US" sz="2400" dirty="0"/>
              <a:t> Jakarta.</a:t>
            </a:r>
          </a:p>
        </p:txBody>
      </p:sp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82000" cy="5715000"/>
          </a:xfrm>
        </p:spPr>
        <p:txBody>
          <a:bodyPr>
            <a:normAutofit fontScale="90000"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3200" dirty="0" err="1">
                <a:solidFill>
                  <a:srgbClr val="FFFF00"/>
                </a:solidFill>
              </a:rPr>
              <a:t>Sampai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sekarang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belum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ada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penelitian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yg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komprehensif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bagaimana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peranan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dan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sumbangan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surat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kabar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itu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terhadap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kelahiran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sastra</a:t>
            </a:r>
            <a:r>
              <a:rPr lang="en-US" sz="3200" dirty="0">
                <a:solidFill>
                  <a:srgbClr val="FFFF00"/>
                </a:solidFill>
              </a:rPr>
              <a:t> Indonesia.</a:t>
            </a:r>
            <a:br>
              <a:rPr lang="en-US" sz="3200" dirty="0">
                <a:solidFill>
                  <a:srgbClr val="FFFF00"/>
                </a:solidFill>
              </a:rPr>
            </a:br>
            <a:r>
              <a:rPr lang="en-US" sz="3200" dirty="0" err="1">
                <a:solidFill>
                  <a:srgbClr val="FFFF00"/>
                </a:solidFill>
              </a:rPr>
              <a:t>Sepanjang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yg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diketahui</a:t>
            </a:r>
            <a:r>
              <a:rPr lang="en-US" sz="3200" dirty="0">
                <a:solidFill>
                  <a:srgbClr val="FFFF00"/>
                </a:solidFill>
              </a:rPr>
              <a:t>, </a:t>
            </a:r>
            <a:r>
              <a:rPr lang="en-US" sz="3200" dirty="0" err="1">
                <a:solidFill>
                  <a:srgbClr val="FFFF00"/>
                </a:solidFill>
              </a:rPr>
              <a:t>baru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sesudah</a:t>
            </a:r>
            <a:r>
              <a:rPr lang="en-US" sz="3200" dirty="0">
                <a:solidFill>
                  <a:srgbClr val="FFFF00"/>
                </a:solidFill>
              </a:rPr>
              <a:t> 1900-an </a:t>
            </a:r>
            <a:r>
              <a:rPr lang="en-US" sz="3200" dirty="0" err="1">
                <a:solidFill>
                  <a:srgbClr val="FFFF00"/>
                </a:solidFill>
              </a:rPr>
              <a:t>ada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surat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kabar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yg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memuat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karya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sastra</a:t>
            </a:r>
            <a:r>
              <a:rPr lang="en-US" sz="3200" dirty="0">
                <a:solidFill>
                  <a:srgbClr val="FFFF00"/>
                </a:solidFill>
              </a:rPr>
              <a:t>.</a:t>
            </a:r>
            <a:br>
              <a:rPr lang="en-US" sz="3200" dirty="0">
                <a:solidFill>
                  <a:srgbClr val="FFFF00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>Di Bandung </a:t>
            </a:r>
            <a:r>
              <a:rPr lang="en-US" sz="3200" dirty="0" err="1">
                <a:solidFill>
                  <a:srgbClr val="FFFF00"/>
                </a:solidFill>
              </a:rPr>
              <a:t>terbit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b="1" i="1" dirty="0">
                <a:solidFill>
                  <a:srgbClr val="FFFF00"/>
                </a:solidFill>
              </a:rPr>
              <a:t>Medan </a:t>
            </a:r>
            <a:r>
              <a:rPr lang="en-US" sz="3200" b="1" i="1" dirty="0" err="1">
                <a:solidFill>
                  <a:srgbClr val="FFFF00"/>
                </a:solidFill>
              </a:rPr>
              <a:t>Priyayi</a:t>
            </a:r>
            <a:r>
              <a:rPr lang="en-US" sz="3200" b="1" i="1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yg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memuat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cerbung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berbentuk</a:t>
            </a:r>
            <a:r>
              <a:rPr lang="en-US" sz="3200" dirty="0">
                <a:solidFill>
                  <a:srgbClr val="FFFF00"/>
                </a:solidFill>
              </a:rPr>
              <a:t> roman. Cerita2 </a:t>
            </a:r>
            <a:r>
              <a:rPr lang="en-US" sz="3200" dirty="0" err="1">
                <a:solidFill>
                  <a:srgbClr val="FFFF00"/>
                </a:solidFill>
              </a:rPr>
              <a:t>itu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ditulis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dlm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bahasa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Melayu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tapi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tidak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ditulis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pengarang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Melayu</a:t>
            </a:r>
            <a:r>
              <a:rPr lang="en-US" sz="3200" dirty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  <p:transition>
    <p:wipe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err="1"/>
              <a:t>Pengarang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karya2 </a:t>
            </a:r>
            <a:r>
              <a:rPr lang="en-US" dirty="0" err="1"/>
              <a:t>awal</a:t>
            </a:r>
            <a:r>
              <a:rPr lang="en-US" dirty="0"/>
              <a:t>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28800"/>
            <a:ext cx="8001000" cy="4038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/>
              <a:t>H. </a:t>
            </a:r>
            <a:r>
              <a:rPr lang="en-US" sz="2400" dirty="0" err="1"/>
              <a:t>Moekti</a:t>
            </a:r>
            <a:r>
              <a:rPr lang="en-US" sz="2400" dirty="0"/>
              <a:t> </a:t>
            </a:r>
            <a:r>
              <a:rPr lang="en-US" sz="2400" dirty="0" err="1"/>
              <a:t>menulis</a:t>
            </a:r>
            <a:r>
              <a:rPr lang="en-US" sz="2400" dirty="0"/>
              <a:t> </a:t>
            </a:r>
            <a:r>
              <a:rPr lang="en-US" sz="2400" b="1" i="1" dirty="0" err="1">
                <a:solidFill>
                  <a:srgbClr val="FFFF00"/>
                </a:solidFill>
              </a:rPr>
              <a:t>Hikayat</a:t>
            </a:r>
            <a:r>
              <a:rPr lang="en-US" sz="2400" b="1" i="1" dirty="0">
                <a:solidFill>
                  <a:srgbClr val="FFFF00"/>
                </a:solidFill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</a:rPr>
              <a:t>Siti</a:t>
            </a:r>
            <a:r>
              <a:rPr lang="en-US" sz="2400" b="1" i="1" dirty="0">
                <a:solidFill>
                  <a:srgbClr val="FFFF00"/>
                </a:solidFill>
              </a:rPr>
              <a:t> Mariah</a:t>
            </a:r>
            <a:r>
              <a:rPr lang="en-US" sz="2400" dirty="0"/>
              <a:t>,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mula</a:t>
            </a:r>
            <a:r>
              <a:rPr lang="en-US" sz="2400" dirty="0"/>
              <a:t>-	</a:t>
            </a:r>
            <a:r>
              <a:rPr lang="en-US" sz="2400" dirty="0" err="1"/>
              <a:t>mula</a:t>
            </a:r>
            <a:r>
              <a:rPr lang="en-US" sz="2400" dirty="0"/>
              <a:t> </a:t>
            </a:r>
            <a:r>
              <a:rPr lang="en-US" sz="2400" dirty="0" err="1"/>
              <a:t>menulis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sehari-hari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	</a:t>
            </a:r>
            <a:r>
              <a:rPr lang="en-US" sz="2400" dirty="0" err="1"/>
              <a:t>sezaman</a:t>
            </a:r>
            <a:r>
              <a:rPr lang="en-US" sz="2400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/>
              <a:t>RM.Tirto</a:t>
            </a:r>
            <a:r>
              <a:rPr lang="en-US" sz="2400" dirty="0"/>
              <a:t> </a:t>
            </a:r>
            <a:r>
              <a:rPr lang="en-US" sz="2400" dirty="0" err="1"/>
              <a:t>Adhisoeryo</a:t>
            </a:r>
            <a:r>
              <a:rPr lang="en-US" sz="2400" dirty="0"/>
              <a:t> (</a:t>
            </a:r>
            <a:r>
              <a:rPr lang="en-US" sz="2400" dirty="0" err="1"/>
              <a:t>pemimpin</a:t>
            </a:r>
            <a:r>
              <a:rPr lang="en-US" sz="2400" dirty="0"/>
              <a:t> </a:t>
            </a:r>
            <a:r>
              <a:rPr lang="en-US" sz="2400" dirty="0" err="1"/>
              <a:t>redaksi</a:t>
            </a:r>
            <a:r>
              <a:rPr lang="en-US" sz="2400" dirty="0"/>
              <a:t> Medan 	</a:t>
            </a:r>
            <a:r>
              <a:rPr lang="en-US" sz="2400" dirty="0" err="1"/>
              <a:t>Priyayi</a:t>
            </a:r>
            <a:r>
              <a:rPr lang="en-US" sz="2400" dirty="0"/>
              <a:t>):  </a:t>
            </a:r>
            <a:r>
              <a:rPr lang="en-US" sz="2400" b="1" i="1" dirty="0" err="1">
                <a:solidFill>
                  <a:srgbClr val="FFFF00"/>
                </a:solidFill>
              </a:rPr>
              <a:t>Busono</a:t>
            </a:r>
            <a:r>
              <a:rPr lang="en-US" sz="2400" dirty="0"/>
              <a:t> (1910) &amp; </a:t>
            </a:r>
            <a:r>
              <a:rPr lang="en-US" sz="2400" b="1" i="1" dirty="0" err="1">
                <a:solidFill>
                  <a:srgbClr val="FFFF00"/>
                </a:solidFill>
              </a:rPr>
              <a:t>Nyai</a:t>
            </a:r>
            <a:r>
              <a:rPr lang="en-US" sz="2400" b="1" i="1" dirty="0">
                <a:solidFill>
                  <a:srgbClr val="FFFF00"/>
                </a:solidFill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</a:rPr>
              <a:t>Permana</a:t>
            </a:r>
            <a:r>
              <a:rPr lang="en-US" sz="2400" b="1" i="1" dirty="0">
                <a:solidFill>
                  <a:srgbClr val="FFFF00"/>
                </a:solidFill>
              </a:rPr>
              <a:t> </a:t>
            </a:r>
            <a:r>
              <a:rPr lang="en-US" sz="2400" dirty="0"/>
              <a:t>(1912)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/>
              <a:t>Mas</a:t>
            </a:r>
            <a:r>
              <a:rPr lang="en-US" sz="2400" dirty="0"/>
              <a:t> Marco </a:t>
            </a:r>
            <a:r>
              <a:rPr lang="en-US" sz="2400" dirty="0" err="1"/>
              <a:t>Kartodikromo</a:t>
            </a:r>
            <a:r>
              <a:rPr lang="en-US" sz="2400" dirty="0"/>
              <a:t>: </a:t>
            </a:r>
            <a:r>
              <a:rPr lang="en-US" sz="2400" b="1" i="1" dirty="0">
                <a:solidFill>
                  <a:srgbClr val="FFFF00"/>
                </a:solidFill>
              </a:rPr>
              <a:t>Mata </a:t>
            </a:r>
            <a:r>
              <a:rPr lang="en-US" sz="2400" b="1" i="1" dirty="0" err="1">
                <a:solidFill>
                  <a:srgbClr val="FFFF00"/>
                </a:solidFill>
              </a:rPr>
              <a:t>Gelap</a:t>
            </a:r>
            <a:r>
              <a:rPr lang="en-US" sz="2400" b="1" i="1" dirty="0">
                <a:solidFill>
                  <a:srgbClr val="FFFF00"/>
                </a:solidFill>
              </a:rPr>
              <a:t> </a:t>
            </a:r>
            <a:r>
              <a:rPr lang="en-US" sz="2400" dirty="0"/>
              <a:t>(1914), 	</a:t>
            </a:r>
            <a:r>
              <a:rPr lang="en-US" sz="2400" b="1" i="1" dirty="0" err="1">
                <a:solidFill>
                  <a:srgbClr val="FFFF00"/>
                </a:solidFill>
              </a:rPr>
              <a:t>Studen</a:t>
            </a:r>
            <a:r>
              <a:rPr lang="en-US" sz="2400" b="1" i="1" dirty="0">
                <a:solidFill>
                  <a:srgbClr val="FFFF00"/>
                </a:solidFill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</a:rPr>
              <a:t>Hijau</a:t>
            </a:r>
            <a:r>
              <a:rPr lang="en-US" sz="2400" b="1" i="1" dirty="0">
                <a:solidFill>
                  <a:srgbClr val="FFFF00"/>
                </a:solidFill>
              </a:rPr>
              <a:t> </a:t>
            </a:r>
            <a:r>
              <a:rPr lang="en-US" sz="2400" dirty="0"/>
              <a:t>(1919), </a:t>
            </a:r>
            <a:r>
              <a:rPr lang="en-US" sz="2400" b="1" i="1" dirty="0" err="1">
                <a:solidFill>
                  <a:srgbClr val="FFFF00"/>
                </a:solidFill>
              </a:rPr>
              <a:t>Syair</a:t>
            </a:r>
            <a:r>
              <a:rPr lang="en-US" sz="2400" b="1" i="1" dirty="0">
                <a:solidFill>
                  <a:srgbClr val="FFFF00"/>
                </a:solidFill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</a:rPr>
              <a:t>Rempah-rempah</a:t>
            </a:r>
            <a:r>
              <a:rPr lang="en-US" sz="2400" b="1" i="1" dirty="0">
                <a:solidFill>
                  <a:srgbClr val="FFFF00"/>
                </a:solidFill>
              </a:rPr>
              <a:t> </a:t>
            </a:r>
            <a:r>
              <a:rPr lang="en-US" sz="2400" dirty="0"/>
              <a:t>	(1919),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b="1" i="1" dirty="0">
                <a:solidFill>
                  <a:srgbClr val="FFFF00"/>
                </a:solidFill>
              </a:rPr>
              <a:t>Rasa </a:t>
            </a:r>
            <a:r>
              <a:rPr lang="en-US" sz="2400" b="1" i="1" dirty="0" err="1">
                <a:solidFill>
                  <a:srgbClr val="FFFF00"/>
                </a:solidFill>
              </a:rPr>
              <a:t>Merdeka</a:t>
            </a:r>
            <a:r>
              <a:rPr lang="en-US" sz="2400" b="1" i="1" dirty="0">
                <a:solidFill>
                  <a:srgbClr val="FFFF00"/>
                </a:solidFill>
              </a:rPr>
              <a:t> </a:t>
            </a:r>
            <a:r>
              <a:rPr lang="en-US" sz="2400" dirty="0"/>
              <a:t>(1924).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/>
              <a:t>Semaun</a:t>
            </a:r>
            <a:r>
              <a:rPr lang="en-US" sz="2400" dirty="0"/>
              <a:t>: </a:t>
            </a:r>
            <a:r>
              <a:rPr lang="en-US" sz="2400" b="1" i="1" dirty="0" err="1">
                <a:solidFill>
                  <a:srgbClr val="FFFF00"/>
                </a:solidFill>
              </a:rPr>
              <a:t>Hikayat</a:t>
            </a:r>
            <a:r>
              <a:rPr lang="en-US" sz="2400" b="1" i="1" dirty="0">
                <a:solidFill>
                  <a:srgbClr val="FFFF00"/>
                </a:solidFill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</a:rPr>
              <a:t>Kadirun</a:t>
            </a:r>
            <a:r>
              <a:rPr lang="en-US" sz="2400" b="1" i="1" dirty="0">
                <a:solidFill>
                  <a:srgbClr val="FFFF00"/>
                </a:solidFill>
              </a:rPr>
              <a:t> </a:t>
            </a:r>
            <a:r>
              <a:rPr lang="en-US" sz="2400" dirty="0"/>
              <a:t>(1924)</a:t>
            </a:r>
          </a:p>
        </p:txBody>
      </p:sp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152</TotalTime>
  <Words>800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Andalus</vt:lpstr>
      <vt:lpstr>Baskerville Old Face</vt:lpstr>
      <vt:lpstr>Century Gothic</vt:lpstr>
      <vt:lpstr>Verdana</vt:lpstr>
      <vt:lpstr>Wingdings</vt:lpstr>
      <vt:lpstr>Wingdings 2</vt:lpstr>
      <vt:lpstr>Verve</vt:lpstr>
      <vt:lpstr>Sastra Melayu Rendah, Peranakan Tionghoa, Pengarang Liar dan Balai Pustaka</vt:lpstr>
      <vt:lpstr>Sastra Melayu Rendah  &amp;  Sastra Peranakan Tionghoa</vt:lpstr>
      <vt:lpstr>Latar belakang sejarah</vt:lpstr>
      <vt:lpstr>Perkembangan sastra  &amp; masyarakat kota</vt:lpstr>
      <vt:lpstr>Faktor-faktor kesulitan</vt:lpstr>
      <vt:lpstr>Pengarang liar &amp; Balai Pustaka (Commissie voor de Volkslectuur)</vt:lpstr>
      <vt:lpstr>Konskuensi-konskuensi:</vt:lpstr>
      <vt:lpstr>Sampai sekarang belum ada penelitian yg komprehensif bagaimana peranan dan sumbangan surat kabar itu terhadap kelahiran sastra Indonesia. Sepanjang yg diketahui, baru sesudah 1900-an ada surat kabar yg memuat karya sastra. Di Bandung terbit Medan Priyayi yg memuat cerbung berbentuk roman. Cerita2 itu ditulis dlm bahasa Melayu tapi tidak ditulis pengarang Melayu.</vt:lpstr>
      <vt:lpstr>Pengarang dan karya2 awal:</vt:lpstr>
      <vt:lpstr>Pengarang Liar</vt:lpstr>
      <vt:lpstr>Latar belakang lahirnya  Balai Pustaka</vt:lpstr>
    </vt:vector>
  </TitlesOfParts>
  <Company>by adguard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Sastra Melayu Rendah, Peranakan Tionghoa, Pengarang Liar dan Balai Pustaka</dc:title>
  <dc:creator>ACER</dc:creator>
  <cp:lastModifiedBy>Albertus Prasojo</cp:lastModifiedBy>
  <cp:revision>27</cp:revision>
  <dcterms:created xsi:type="dcterms:W3CDTF">2020-10-18T03:00:17Z</dcterms:created>
  <dcterms:modified xsi:type="dcterms:W3CDTF">2021-09-11T12:28:43Z</dcterms:modified>
</cp:coreProperties>
</file>