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9" r:id="rId3"/>
    <p:sldId id="260" r:id="rId4"/>
    <p:sldId id="258" r:id="rId5"/>
    <p:sldId id="261" r:id="rId6"/>
    <p:sldId id="264" r:id="rId7"/>
    <p:sldId id="262" r:id="rId8"/>
    <p:sldId id="265" r:id="rId9"/>
    <p:sldId id="266"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D9CC9-2173-462E-95CD-2CD9002BF4F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FF4310B4-312B-4599-910D-54D97E7F8635}">
      <dgm:prSet/>
      <dgm:spPr/>
      <dgm:t>
        <a:bodyPr/>
        <a:lstStyle/>
        <a:p>
          <a:r>
            <a:rPr lang="en-US" b="0" i="0" dirty="0"/>
            <a:t>Von </a:t>
          </a:r>
          <a:r>
            <a:rPr lang="en-US" b="0" i="0" dirty="0" err="1"/>
            <a:t>Thunen</a:t>
          </a:r>
          <a:r>
            <a:rPr lang="en-US" b="0" i="0" dirty="0"/>
            <a:t> model of agricultural land use was</a:t>
          </a:r>
          <a:br>
            <a:rPr lang="en-US" b="0" i="0" dirty="0"/>
          </a:br>
          <a:r>
            <a:rPr lang="en-US" b="0" i="0" dirty="0"/>
            <a:t>created by farmer and amateur economist J.H. Von</a:t>
          </a:r>
          <a:br>
            <a:rPr lang="en-US" b="0" i="0" dirty="0"/>
          </a:br>
          <a:r>
            <a:rPr lang="en-US" b="0" i="0" dirty="0" err="1"/>
            <a:t>Thunen</a:t>
          </a:r>
          <a:r>
            <a:rPr lang="en-US" b="0" i="0" dirty="0"/>
            <a:t> (1783-1850) in 1826</a:t>
          </a:r>
          <a:endParaRPr lang="en-US" dirty="0"/>
        </a:p>
      </dgm:t>
    </dgm:pt>
    <dgm:pt modelId="{A7D79021-E01C-47FD-AE7B-D08A330B811A}" type="parTrans" cxnId="{A921FBBC-C80A-4875-AA9C-28C20C623C1C}">
      <dgm:prSet/>
      <dgm:spPr/>
      <dgm:t>
        <a:bodyPr/>
        <a:lstStyle/>
        <a:p>
          <a:endParaRPr lang="en-US"/>
        </a:p>
      </dgm:t>
    </dgm:pt>
    <dgm:pt modelId="{66D23FBB-A679-4111-8601-18FDBA6282DC}" type="sibTrans" cxnId="{A921FBBC-C80A-4875-AA9C-28C20C623C1C}">
      <dgm:prSet/>
      <dgm:spPr/>
      <dgm:t>
        <a:bodyPr/>
        <a:lstStyle/>
        <a:p>
          <a:endParaRPr lang="en-US"/>
        </a:p>
      </dgm:t>
    </dgm:pt>
    <dgm:pt modelId="{3BD97445-0394-4485-8CFA-0AE3F04DEA70}">
      <dgm:prSet/>
      <dgm:spPr/>
      <dgm:t>
        <a:bodyPr/>
        <a:lstStyle/>
        <a:p>
          <a:r>
            <a:rPr lang="en-US" b="0" i="0"/>
            <a:t>Von Thunen's model was created before</a:t>
          </a:r>
          <a:br>
            <a:rPr lang="en-US" b="0" i="0"/>
          </a:br>
          <a:r>
            <a:rPr lang="en-US" b="0" i="0"/>
            <a:t>industrialization and is based on the following</a:t>
          </a:r>
          <a:br>
            <a:rPr lang="en-US" b="0" i="0"/>
          </a:br>
          <a:r>
            <a:rPr lang="en-US" b="0" i="0"/>
            <a:t>limiting assumptions</a:t>
          </a:r>
          <a:endParaRPr lang="en-US"/>
        </a:p>
      </dgm:t>
    </dgm:pt>
    <dgm:pt modelId="{EFF00801-0ECB-4794-A977-0A0A09493642}" type="parTrans" cxnId="{A1104FD7-E593-4238-A3E0-84F5D59B3A96}">
      <dgm:prSet/>
      <dgm:spPr/>
      <dgm:t>
        <a:bodyPr/>
        <a:lstStyle/>
        <a:p>
          <a:endParaRPr lang="en-US"/>
        </a:p>
      </dgm:t>
    </dgm:pt>
    <dgm:pt modelId="{6B8C869B-CFDC-45E3-9820-A7916BD1B3B0}" type="sibTrans" cxnId="{A1104FD7-E593-4238-A3E0-84F5D59B3A96}">
      <dgm:prSet/>
      <dgm:spPr/>
      <dgm:t>
        <a:bodyPr/>
        <a:lstStyle/>
        <a:p>
          <a:endParaRPr lang="en-US"/>
        </a:p>
      </dgm:t>
    </dgm:pt>
    <dgm:pt modelId="{1050482E-A6ED-4B2F-9539-B9D3F1124DDF}" type="pres">
      <dgm:prSet presAssocID="{AB4D9CC9-2173-462E-95CD-2CD9002BF4FB}" presName="vert0" presStyleCnt="0">
        <dgm:presLayoutVars>
          <dgm:dir/>
          <dgm:animOne val="branch"/>
          <dgm:animLvl val="lvl"/>
        </dgm:presLayoutVars>
      </dgm:prSet>
      <dgm:spPr/>
    </dgm:pt>
    <dgm:pt modelId="{F2D38342-3B53-4634-A4F9-FE0D00F39AA4}" type="pres">
      <dgm:prSet presAssocID="{FF4310B4-312B-4599-910D-54D97E7F8635}" presName="thickLine" presStyleLbl="alignNode1" presStyleIdx="0" presStyleCnt="2"/>
      <dgm:spPr/>
    </dgm:pt>
    <dgm:pt modelId="{A0AA4B6D-0F2A-481C-9357-6AFC0A29854F}" type="pres">
      <dgm:prSet presAssocID="{FF4310B4-312B-4599-910D-54D97E7F8635}" presName="horz1" presStyleCnt="0"/>
      <dgm:spPr/>
    </dgm:pt>
    <dgm:pt modelId="{6B3C1A31-E0CE-4C11-8764-F21D2B461E87}" type="pres">
      <dgm:prSet presAssocID="{FF4310B4-312B-4599-910D-54D97E7F8635}" presName="tx1" presStyleLbl="revTx" presStyleIdx="0" presStyleCnt="2"/>
      <dgm:spPr/>
    </dgm:pt>
    <dgm:pt modelId="{50A64AA2-34DD-4F2C-A93D-877B63843496}" type="pres">
      <dgm:prSet presAssocID="{FF4310B4-312B-4599-910D-54D97E7F8635}" presName="vert1" presStyleCnt="0"/>
      <dgm:spPr/>
    </dgm:pt>
    <dgm:pt modelId="{CB6C23D4-E2BB-4943-A731-1FAA80DD970E}" type="pres">
      <dgm:prSet presAssocID="{3BD97445-0394-4485-8CFA-0AE3F04DEA70}" presName="thickLine" presStyleLbl="alignNode1" presStyleIdx="1" presStyleCnt="2"/>
      <dgm:spPr/>
    </dgm:pt>
    <dgm:pt modelId="{60A5A8FC-3F32-40FC-8BAD-51FF514A2AE1}" type="pres">
      <dgm:prSet presAssocID="{3BD97445-0394-4485-8CFA-0AE3F04DEA70}" presName="horz1" presStyleCnt="0"/>
      <dgm:spPr/>
    </dgm:pt>
    <dgm:pt modelId="{746E7B77-E342-40EC-944F-6BC31D4C65F5}" type="pres">
      <dgm:prSet presAssocID="{3BD97445-0394-4485-8CFA-0AE3F04DEA70}" presName="tx1" presStyleLbl="revTx" presStyleIdx="1" presStyleCnt="2"/>
      <dgm:spPr/>
    </dgm:pt>
    <dgm:pt modelId="{B7EA3B31-16BE-445B-92B3-56D96F0D6D3F}" type="pres">
      <dgm:prSet presAssocID="{3BD97445-0394-4485-8CFA-0AE3F04DEA70}" presName="vert1" presStyleCnt="0"/>
      <dgm:spPr/>
    </dgm:pt>
  </dgm:ptLst>
  <dgm:cxnLst>
    <dgm:cxn modelId="{F252F528-C755-4A2A-AA6E-9983C7D4C998}" type="presOf" srcId="{3BD97445-0394-4485-8CFA-0AE3F04DEA70}" destId="{746E7B77-E342-40EC-944F-6BC31D4C65F5}" srcOrd="0" destOrd="0" presId="urn:microsoft.com/office/officeart/2008/layout/LinedList"/>
    <dgm:cxn modelId="{FED1266C-51B3-4CC7-A0B4-550D1FBC9A70}" type="presOf" srcId="{AB4D9CC9-2173-462E-95CD-2CD9002BF4FB}" destId="{1050482E-A6ED-4B2F-9539-B9D3F1124DDF}" srcOrd="0" destOrd="0" presId="urn:microsoft.com/office/officeart/2008/layout/LinedList"/>
    <dgm:cxn modelId="{94DE4EA3-2396-47F4-A00E-9DBA9C5CA0EF}" type="presOf" srcId="{FF4310B4-312B-4599-910D-54D97E7F8635}" destId="{6B3C1A31-E0CE-4C11-8764-F21D2B461E87}" srcOrd="0" destOrd="0" presId="urn:microsoft.com/office/officeart/2008/layout/LinedList"/>
    <dgm:cxn modelId="{A921FBBC-C80A-4875-AA9C-28C20C623C1C}" srcId="{AB4D9CC9-2173-462E-95CD-2CD9002BF4FB}" destId="{FF4310B4-312B-4599-910D-54D97E7F8635}" srcOrd="0" destOrd="0" parTransId="{A7D79021-E01C-47FD-AE7B-D08A330B811A}" sibTransId="{66D23FBB-A679-4111-8601-18FDBA6282DC}"/>
    <dgm:cxn modelId="{A1104FD7-E593-4238-A3E0-84F5D59B3A96}" srcId="{AB4D9CC9-2173-462E-95CD-2CD9002BF4FB}" destId="{3BD97445-0394-4485-8CFA-0AE3F04DEA70}" srcOrd="1" destOrd="0" parTransId="{EFF00801-0ECB-4794-A977-0A0A09493642}" sibTransId="{6B8C869B-CFDC-45E3-9820-A7916BD1B3B0}"/>
    <dgm:cxn modelId="{2B244EA8-A854-413B-B0B5-67F38DD04587}" type="presParOf" srcId="{1050482E-A6ED-4B2F-9539-B9D3F1124DDF}" destId="{F2D38342-3B53-4634-A4F9-FE0D00F39AA4}" srcOrd="0" destOrd="0" presId="urn:microsoft.com/office/officeart/2008/layout/LinedList"/>
    <dgm:cxn modelId="{4D839D73-474B-4E9D-B6EA-EFE2A2B82642}" type="presParOf" srcId="{1050482E-A6ED-4B2F-9539-B9D3F1124DDF}" destId="{A0AA4B6D-0F2A-481C-9357-6AFC0A29854F}" srcOrd="1" destOrd="0" presId="urn:microsoft.com/office/officeart/2008/layout/LinedList"/>
    <dgm:cxn modelId="{DC528F2F-F42D-436D-887F-B60FA012C408}" type="presParOf" srcId="{A0AA4B6D-0F2A-481C-9357-6AFC0A29854F}" destId="{6B3C1A31-E0CE-4C11-8764-F21D2B461E87}" srcOrd="0" destOrd="0" presId="urn:microsoft.com/office/officeart/2008/layout/LinedList"/>
    <dgm:cxn modelId="{128FC620-884F-4230-AC5A-D957374A0A2D}" type="presParOf" srcId="{A0AA4B6D-0F2A-481C-9357-6AFC0A29854F}" destId="{50A64AA2-34DD-4F2C-A93D-877B63843496}" srcOrd="1" destOrd="0" presId="urn:microsoft.com/office/officeart/2008/layout/LinedList"/>
    <dgm:cxn modelId="{C16E5519-F681-4E24-9947-49487BDBC8A2}" type="presParOf" srcId="{1050482E-A6ED-4B2F-9539-B9D3F1124DDF}" destId="{CB6C23D4-E2BB-4943-A731-1FAA80DD970E}" srcOrd="2" destOrd="0" presId="urn:microsoft.com/office/officeart/2008/layout/LinedList"/>
    <dgm:cxn modelId="{C1549817-0721-4059-A282-654CEA9ED5BA}" type="presParOf" srcId="{1050482E-A6ED-4B2F-9539-B9D3F1124DDF}" destId="{60A5A8FC-3F32-40FC-8BAD-51FF514A2AE1}" srcOrd="3" destOrd="0" presId="urn:microsoft.com/office/officeart/2008/layout/LinedList"/>
    <dgm:cxn modelId="{214EDDB7-97F3-448A-B070-A8A6981E4CF3}" type="presParOf" srcId="{60A5A8FC-3F32-40FC-8BAD-51FF514A2AE1}" destId="{746E7B77-E342-40EC-944F-6BC31D4C65F5}" srcOrd="0" destOrd="0" presId="urn:microsoft.com/office/officeart/2008/layout/LinedList"/>
    <dgm:cxn modelId="{486BE07D-06A0-492A-A049-5A974897EE22}" type="presParOf" srcId="{60A5A8FC-3F32-40FC-8BAD-51FF514A2AE1}" destId="{B7EA3B31-16BE-445B-92B3-56D96F0D6D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9621D-AAFC-4262-8D0C-C1FF6F40957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3ECE944-6271-48A6-A74D-EE798CCA7914}">
      <dgm:prSet/>
      <dgm:spPr/>
      <dgm:t>
        <a:bodyPr/>
        <a:lstStyle/>
        <a:p>
          <a:r>
            <a:rPr lang="en-US" b="0" i="0"/>
            <a:t>The city is located centrally within an Isolated State which is self sufficient and has no</a:t>
          </a:r>
          <a:br>
            <a:rPr lang="en-US" b="0" i="0"/>
          </a:br>
          <a:r>
            <a:rPr lang="en-US" b="0" i="0"/>
            <a:t>external influences.</a:t>
          </a:r>
          <a:endParaRPr lang="en-US"/>
        </a:p>
      </dgm:t>
    </dgm:pt>
    <dgm:pt modelId="{392F4D90-C68D-4247-A9D5-965AE9EFB2B2}" type="parTrans" cxnId="{5021C3DA-50B2-47EE-9CEB-01390FA906C2}">
      <dgm:prSet/>
      <dgm:spPr/>
      <dgm:t>
        <a:bodyPr/>
        <a:lstStyle/>
        <a:p>
          <a:endParaRPr lang="en-US"/>
        </a:p>
      </dgm:t>
    </dgm:pt>
    <dgm:pt modelId="{F850429C-716C-480F-8F82-F3ADCECEDEC5}" type="sibTrans" cxnId="{5021C3DA-50B2-47EE-9CEB-01390FA906C2}">
      <dgm:prSet/>
      <dgm:spPr/>
      <dgm:t>
        <a:bodyPr/>
        <a:lstStyle/>
        <a:p>
          <a:endParaRPr lang="en-US"/>
        </a:p>
      </dgm:t>
    </dgm:pt>
    <dgm:pt modelId="{A3141A11-53E1-4BDB-BCFD-B8B6973AB9BD}">
      <dgm:prSet/>
      <dgm:spPr/>
      <dgm:t>
        <a:bodyPr/>
        <a:lstStyle/>
        <a:p>
          <a:r>
            <a:rPr lang="en-US" b="0" i="0"/>
            <a:t>The Isolated State is surrounded by an unoccupied wilderness.</a:t>
          </a:r>
          <a:endParaRPr lang="en-US"/>
        </a:p>
      </dgm:t>
    </dgm:pt>
    <dgm:pt modelId="{1C356689-2E72-4002-BBDE-4B3433A78F92}" type="parTrans" cxnId="{8B5B8FF7-95F2-4ABC-9891-C0809117AA74}">
      <dgm:prSet/>
      <dgm:spPr/>
      <dgm:t>
        <a:bodyPr/>
        <a:lstStyle/>
        <a:p>
          <a:endParaRPr lang="en-US"/>
        </a:p>
      </dgm:t>
    </dgm:pt>
    <dgm:pt modelId="{93D28713-6ED1-43FD-B84C-F84B8B2BED8B}" type="sibTrans" cxnId="{8B5B8FF7-95F2-4ABC-9891-C0809117AA74}">
      <dgm:prSet/>
      <dgm:spPr/>
      <dgm:t>
        <a:bodyPr/>
        <a:lstStyle/>
        <a:p>
          <a:endParaRPr lang="en-US"/>
        </a:p>
      </dgm:t>
    </dgm:pt>
    <dgm:pt modelId="{0E6B48AB-FE3E-48C2-AC77-C8EFD73BCD43}">
      <dgm:prSet/>
      <dgm:spPr/>
      <dgm:t>
        <a:bodyPr/>
        <a:lstStyle/>
        <a:p>
          <a:r>
            <a:rPr lang="en-US" b="0" i="0"/>
            <a:t>The land of the State is completely flat and has no rivers or mountains to interrupt the terrain.</a:t>
          </a:r>
          <a:endParaRPr lang="en-US"/>
        </a:p>
      </dgm:t>
    </dgm:pt>
    <dgm:pt modelId="{3EEC29B9-F965-4BC0-BDB4-9804B0B0B295}" type="parTrans" cxnId="{D8CA8B7E-CF71-4E1C-A9D8-BBA30FA354EB}">
      <dgm:prSet/>
      <dgm:spPr/>
      <dgm:t>
        <a:bodyPr/>
        <a:lstStyle/>
        <a:p>
          <a:endParaRPr lang="en-US"/>
        </a:p>
      </dgm:t>
    </dgm:pt>
    <dgm:pt modelId="{5536A59D-B5A2-4D74-9DB5-0C0F7B33343F}" type="sibTrans" cxnId="{D8CA8B7E-CF71-4E1C-A9D8-BBA30FA354EB}">
      <dgm:prSet/>
      <dgm:spPr/>
      <dgm:t>
        <a:bodyPr/>
        <a:lstStyle/>
        <a:p>
          <a:endParaRPr lang="en-US"/>
        </a:p>
      </dgm:t>
    </dgm:pt>
    <dgm:pt modelId="{9ECAE80D-3979-4015-B309-6AC0B442FDE2}">
      <dgm:prSet/>
      <dgm:spPr/>
      <dgm:t>
        <a:bodyPr/>
        <a:lstStyle/>
        <a:p>
          <a:r>
            <a:rPr lang="en-US" b="0" i="0"/>
            <a:t>The soil quality and climate are consistent throughout the State.</a:t>
          </a:r>
          <a:endParaRPr lang="en-US"/>
        </a:p>
      </dgm:t>
    </dgm:pt>
    <dgm:pt modelId="{4626D4AA-17B9-4557-A727-F8D4908C8E1A}" type="parTrans" cxnId="{9EAB065E-2296-4D02-938B-8488EC67A19B}">
      <dgm:prSet/>
      <dgm:spPr/>
      <dgm:t>
        <a:bodyPr/>
        <a:lstStyle/>
        <a:p>
          <a:endParaRPr lang="en-US"/>
        </a:p>
      </dgm:t>
    </dgm:pt>
    <dgm:pt modelId="{A423333C-525D-4F06-9561-E80AA999853B}" type="sibTrans" cxnId="{9EAB065E-2296-4D02-938B-8488EC67A19B}">
      <dgm:prSet/>
      <dgm:spPr/>
      <dgm:t>
        <a:bodyPr/>
        <a:lstStyle/>
        <a:p>
          <a:endParaRPr lang="en-US"/>
        </a:p>
      </dgm:t>
    </dgm:pt>
    <dgm:pt modelId="{793022C9-B0F2-4A03-9EAD-33CA05599A35}">
      <dgm:prSet/>
      <dgm:spPr/>
      <dgm:t>
        <a:bodyPr/>
        <a:lstStyle/>
        <a:p>
          <a:r>
            <a:rPr lang="en-US" b="0" i="0"/>
            <a:t>Farmers in the Isolated State transport their own goods to market via oxcart, across land, directly</a:t>
          </a:r>
          <a:br>
            <a:rPr lang="en-US" b="0" i="0"/>
          </a:br>
          <a:r>
            <a:rPr lang="en-US" b="0" i="0"/>
            <a:t>to the central city. Therefore, there are no roads.</a:t>
          </a:r>
          <a:endParaRPr lang="en-US"/>
        </a:p>
      </dgm:t>
    </dgm:pt>
    <dgm:pt modelId="{4FDD830A-1D86-4246-B9AC-F8BCBD32D7C9}" type="parTrans" cxnId="{584D44A9-E8E6-485C-9A66-312F8ABEC98B}">
      <dgm:prSet/>
      <dgm:spPr/>
      <dgm:t>
        <a:bodyPr/>
        <a:lstStyle/>
        <a:p>
          <a:endParaRPr lang="en-US"/>
        </a:p>
      </dgm:t>
    </dgm:pt>
    <dgm:pt modelId="{3519E012-C1D5-40A0-9515-44284B485943}" type="sibTrans" cxnId="{584D44A9-E8E6-485C-9A66-312F8ABEC98B}">
      <dgm:prSet/>
      <dgm:spPr/>
      <dgm:t>
        <a:bodyPr/>
        <a:lstStyle/>
        <a:p>
          <a:endParaRPr lang="en-US"/>
        </a:p>
      </dgm:t>
    </dgm:pt>
    <dgm:pt modelId="{62BB13B8-61F7-4876-86CC-DE0799D76335}">
      <dgm:prSet/>
      <dgm:spPr/>
      <dgm:t>
        <a:bodyPr/>
        <a:lstStyle/>
        <a:p>
          <a:r>
            <a:rPr lang="en-US" b="0" i="0"/>
            <a:t>Farmers act to maximize profits.</a:t>
          </a:r>
          <a:endParaRPr lang="en-US"/>
        </a:p>
      </dgm:t>
    </dgm:pt>
    <dgm:pt modelId="{F770C730-0E9D-4399-8BE7-6F7455ABCA16}" type="parTrans" cxnId="{5B96465E-3EAC-4321-B18B-2E049F372773}">
      <dgm:prSet/>
      <dgm:spPr/>
      <dgm:t>
        <a:bodyPr/>
        <a:lstStyle/>
        <a:p>
          <a:endParaRPr lang="en-US"/>
        </a:p>
      </dgm:t>
    </dgm:pt>
    <dgm:pt modelId="{EF1B5D19-1E63-44C8-A210-2182F83F288B}" type="sibTrans" cxnId="{5B96465E-3EAC-4321-B18B-2E049F372773}">
      <dgm:prSet/>
      <dgm:spPr/>
      <dgm:t>
        <a:bodyPr/>
        <a:lstStyle/>
        <a:p>
          <a:endParaRPr lang="en-US"/>
        </a:p>
      </dgm:t>
    </dgm:pt>
    <dgm:pt modelId="{42EF6778-0B7C-4A4E-AA75-A435F9A52E83}" type="pres">
      <dgm:prSet presAssocID="{4999621D-AAFC-4262-8D0C-C1FF6F409570}" presName="diagram" presStyleCnt="0">
        <dgm:presLayoutVars>
          <dgm:dir/>
          <dgm:resizeHandles val="exact"/>
        </dgm:presLayoutVars>
      </dgm:prSet>
      <dgm:spPr/>
    </dgm:pt>
    <dgm:pt modelId="{F32DF5E1-2A43-41E2-8C7E-715778F20410}" type="pres">
      <dgm:prSet presAssocID="{73ECE944-6271-48A6-A74D-EE798CCA7914}" presName="node" presStyleLbl="node1" presStyleIdx="0" presStyleCnt="6">
        <dgm:presLayoutVars>
          <dgm:bulletEnabled val="1"/>
        </dgm:presLayoutVars>
      </dgm:prSet>
      <dgm:spPr/>
    </dgm:pt>
    <dgm:pt modelId="{7E3CAF0D-AD9E-421D-AB43-81A476DE889E}" type="pres">
      <dgm:prSet presAssocID="{F850429C-716C-480F-8F82-F3ADCECEDEC5}" presName="sibTrans" presStyleCnt="0"/>
      <dgm:spPr/>
    </dgm:pt>
    <dgm:pt modelId="{43402DD4-8D17-4CD0-909C-4231A702746B}" type="pres">
      <dgm:prSet presAssocID="{A3141A11-53E1-4BDB-BCFD-B8B6973AB9BD}" presName="node" presStyleLbl="node1" presStyleIdx="1" presStyleCnt="6">
        <dgm:presLayoutVars>
          <dgm:bulletEnabled val="1"/>
        </dgm:presLayoutVars>
      </dgm:prSet>
      <dgm:spPr/>
    </dgm:pt>
    <dgm:pt modelId="{7F74B746-10EE-483C-81BC-A5E84CDF1EB1}" type="pres">
      <dgm:prSet presAssocID="{93D28713-6ED1-43FD-B84C-F84B8B2BED8B}" presName="sibTrans" presStyleCnt="0"/>
      <dgm:spPr/>
    </dgm:pt>
    <dgm:pt modelId="{EDE9199F-DC41-4FDA-AE71-AA5597A4B7AE}" type="pres">
      <dgm:prSet presAssocID="{0E6B48AB-FE3E-48C2-AC77-C8EFD73BCD43}" presName="node" presStyleLbl="node1" presStyleIdx="2" presStyleCnt="6">
        <dgm:presLayoutVars>
          <dgm:bulletEnabled val="1"/>
        </dgm:presLayoutVars>
      </dgm:prSet>
      <dgm:spPr/>
    </dgm:pt>
    <dgm:pt modelId="{12D364E5-89A3-4BA6-8FAE-EB031859EF11}" type="pres">
      <dgm:prSet presAssocID="{5536A59D-B5A2-4D74-9DB5-0C0F7B33343F}" presName="sibTrans" presStyleCnt="0"/>
      <dgm:spPr/>
    </dgm:pt>
    <dgm:pt modelId="{ACF90A24-9C19-46E2-B460-087492BE2BA8}" type="pres">
      <dgm:prSet presAssocID="{9ECAE80D-3979-4015-B309-6AC0B442FDE2}" presName="node" presStyleLbl="node1" presStyleIdx="3" presStyleCnt="6">
        <dgm:presLayoutVars>
          <dgm:bulletEnabled val="1"/>
        </dgm:presLayoutVars>
      </dgm:prSet>
      <dgm:spPr/>
    </dgm:pt>
    <dgm:pt modelId="{BDF5D192-A455-484F-A020-9EC84B5474F4}" type="pres">
      <dgm:prSet presAssocID="{A423333C-525D-4F06-9561-E80AA999853B}" presName="sibTrans" presStyleCnt="0"/>
      <dgm:spPr/>
    </dgm:pt>
    <dgm:pt modelId="{076096B4-C595-4C65-8887-EFA57CFF2924}" type="pres">
      <dgm:prSet presAssocID="{793022C9-B0F2-4A03-9EAD-33CA05599A35}" presName="node" presStyleLbl="node1" presStyleIdx="4" presStyleCnt="6">
        <dgm:presLayoutVars>
          <dgm:bulletEnabled val="1"/>
        </dgm:presLayoutVars>
      </dgm:prSet>
      <dgm:spPr/>
    </dgm:pt>
    <dgm:pt modelId="{B60B780B-0AF4-47B2-BA55-EFDCC0C6EA67}" type="pres">
      <dgm:prSet presAssocID="{3519E012-C1D5-40A0-9515-44284B485943}" presName="sibTrans" presStyleCnt="0"/>
      <dgm:spPr/>
    </dgm:pt>
    <dgm:pt modelId="{4BC098E0-B2DF-482D-98B4-7443E8107D06}" type="pres">
      <dgm:prSet presAssocID="{62BB13B8-61F7-4876-86CC-DE0799D76335}" presName="node" presStyleLbl="node1" presStyleIdx="5" presStyleCnt="6">
        <dgm:presLayoutVars>
          <dgm:bulletEnabled val="1"/>
        </dgm:presLayoutVars>
      </dgm:prSet>
      <dgm:spPr/>
    </dgm:pt>
  </dgm:ptLst>
  <dgm:cxnLst>
    <dgm:cxn modelId="{01CCDF00-1641-4671-A3BA-ADE38944A510}" type="presOf" srcId="{73ECE944-6271-48A6-A74D-EE798CCA7914}" destId="{F32DF5E1-2A43-41E2-8C7E-715778F20410}" srcOrd="0" destOrd="0" presId="urn:microsoft.com/office/officeart/2005/8/layout/default"/>
    <dgm:cxn modelId="{0DB38B04-997B-487F-BA56-5F1B409B21C5}" type="presOf" srcId="{62BB13B8-61F7-4876-86CC-DE0799D76335}" destId="{4BC098E0-B2DF-482D-98B4-7443E8107D06}" srcOrd="0" destOrd="0" presId="urn:microsoft.com/office/officeart/2005/8/layout/default"/>
    <dgm:cxn modelId="{EDAE4707-52EC-4402-99B4-38962656163D}" type="presOf" srcId="{793022C9-B0F2-4A03-9EAD-33CA05599A35}" destId="{076096B4-C595-4C65-8887-EFA57CFF2924}" srcOrd="0" destOrd="0" presId="urn:microsoft.com/office/officeart/2005/8/layout/default"/>
    <dgm:cxn modelId="{095ED92D-26B9-45BE-BD2E-C3B38D8DE9EF}" type="presOf" srcId="{A3141A11-53E1-4BDB-BCFD-B8B6973AB9BD}" destId="{43402DD4-8D17-4CD0-909C-4231A702746B}" srcOrd="0" destOrd="0" presId="urn:microsoft.com/office/officeart/2005/8/layout/default"/>
    <dgm:cxn modelId="{B18CED31-E867-4911-8E78-498EF9F61048}" type="presOf" srcId="{4999621D-AAFC-4262-8D0C-C1FF6F409570}" destId="{42EF6778-0B7C-4A4E-AA75-A435F9A52E83}" srcOrd="0" destOrd="0" presId="urn:microsoft.com/office/officeart/2005/8/layout/default"/>
    <dgm:cxn modelId="{9EAB065E-2296-4D02-938B-8488EC67A19B}" srcId="{4999621D-AAFC-4262-8D0C-C1FF6F409570}" destId="{9ECAE80D-3979-4015-B309-6AC0B442FDE2}" srcOrd="3" destOrd="0" parTransId="{4626D4AA-17B9-4557-A727-F8D4908C8E1A}" sibTransId="{A423333C-525D-4F06-9561-E80AA999853B}"/>
    <dgm:cxn modelId="{5B96465E-3EAC-4321-B18B-2E049F372773}" srcId="{4999621D-AAFC-4262-8D0C-C1FF6F409570}" destId="{62BB13B8-61F7-4876-86CC-DE0799D76335}" srcOrd="5" destOrd="0" parTransId="{F770C730-0E9D-4399-8BE7-6F7455ABCA16}" sibTransId="{EF1B5D19-1E63-44C8-A210-2182F83F288B}"/>
    <dgm:cxn modelId="{2E5EFA62-FFD2-41F5-9A5F-CB658D73B709}" type="presOf" srcId="{9ECAE80D-3979-4015-B309-6AC0B442FDE2}" destId="{ACF90A24-9C19-46E2-B460-087492BE2BA8}" srcOrd="0" destOrd="0" presId="urn:microsoft.com/office/officeart/2005/8/layout/default"/>
    <dgm:cxn modelId="{D8CA8B7E-CF71-4E1C-A9D8-BBA30FA354EB}" srcId="{4999621D-AAFC-4262-8D0C-C1FF6F409570}" destId="{0E6B48AB-FE3E-48C2-AC77-C8EFD73BCD43}" srcOrd="2" destOrd="0" parTransId="{3EEC29B9-F965-4BC0-BDB4-9804B0B0B295}" sibTransId="{5536A59D-B5A2-4D74-9DB5-0C0F7B33343F}"/>
    <dgm:cxn modelId="{584D44A9-E8E6-485C-9A66-312F8ABEC98B}" srcId="{4999621D-AAFC-4262-8D0C-C1FF6F409570}" destId="{793022C9-B0F2-4A03-9EAD-33CA05599A35}" srcOrd="4" destOrd="0" parTransId="{4FDD830A-1D86-4246-B9AC-F8BCBD32D7C9}" sibTransId="{3519E012-C1D5-40A0-9515-44284B485943}"/>
    <dgm:cxn modelId="{5021C3DA-50B2-47EE-9CEB-01390FA906C2}" srcId="{4999621D-AAFC-4262-8D0C-C1FF6F409570}" destId="{73ECE944-6271-48A6-A74D-EE798CCA7914}" srcOrd="0" destOrd="0" parTransId="{392F4D90-C68D-4247-A9D5-965AE9EFB2B2}" sibTransId="{F850429C-716C-480F-8F82-F3ADCECEDEC5}"/>
    <dgm:cxn modelId="{0E0024DF-C8C6-428A-B49B-8DF1C4922DEC}" type="presOf" srcId="{0E6B48AB-FE3E-48C2-AC77-C8EFD73BCD43}" destId="{EDE9199F-DC41-4FDA-AE71-AA5597A4B7AE}" srcOrd="0" destOrd="0" presId="urn:microsoft.com/office/officeart/2005/8/layout/default"/>
    <dgm:cxn modelId="{8B5B8FF7-95F2-4ABC-9891-C0809117AA74}" srcId="{4999621D-AAFC-4262-8D0C-C1FF6F409570}" destId="{A3141A11-53E1-4BDB-BCFD-B8B6973AB9BD}" srcOrd="1" destOrd="0" parTransId="{1C356689-2E72-4002-BBDE-4B3433A78F92}" sibTransId="{93D28713-6ED1-43FD-B84C-F84B8B2BED8B}"/>
    <dgm:cxn modelId="{00D1A156-8910-4C7F-9340-DF0995B92A79}" type="presParOf" srcId="{42EF6778-0B7C-4A4E-AA75-A435F9A52E83}" destId="{F32DF5E1-2A43-41E2-8C7E-715778F20410}" srcOrd="0" destOrd="0" presId="urn:microsoft.com/office/officeart/2005/8/layout/default"/>
    <dgm:cxn modelId="{E3305040-9C40-48B9-9AEC-F87412009CBF}" type="presParOf" srcId="{42EF6778-0B7C-4A4E-AA75-A435F9A52E83}" destId="{7E3CAF0D-AD9E-421D-AB43-81A476DE889E}" srcOrd="1" destOrd="0" presId="urn:microsoft.com/office/officeart/2005/8/layout/default"/>
    <dgm:cxn modelId="{20D1B66B-1B08-43D3-9DBF-B5EAEF71F0B0}" type="presParOf" srcId="{42EF6778-0B7C-4A4E-AA75-A435F9A52E83}" destId="{43402DD4-8D17-4CD0-909C-4231A702746B}" srcOrd="2" destOrd="0" presId="urn:microsoft.com/office/officeart/2005/8/layout/default"/>
    <dgm:cxn modelId="{8F9116D7-B662-4074-B2C8-C12E057D8163}" type="presParOf" srcId="{42EF6778-0B7C-4A4E-AA75-A435F9A52E83}" destId="{7F74B746-10EE-483C-81BC-A5E84CDF1EB1}" srcOrd="3" destOrd="0" presId="urn:microsoft.com/office/officeart/2005/8/layout/default"/>
    <dgm:cxn modelId="{2AA4BAD9-CFBB-4791-85C7-086D20179B42}" type="presParOf" srcId="{42EF6778-0B7C-4A4E-AA75-A435F9A52E83}" destId="{EDE9199F-DC41-4FDA-AE71-AA5597A4B7AE}" srcOrd="4" destOrd="0" presId="urn:microsoft.com/office/officeart/2005/8/layout/default"/>
    <dgm:cxn modelId="{40733474-441F-471E-833F-18E5A15F356D}" type="presParOf" srcId="{42EF6778-0B7C-4A4E-AA75-A435F9A52E83}" destId="{12D364E5-89A3-4BA6-8FAE-EB031859EF11}" srcOrd="5" destOrd="0" presId="urn:microsoft.com/office/officeart/2005/8/layout/default"/>
    <dgm:cxn modelId="{E1492F00-B5B2-4A1F-BAA2-C4DE3F3CAC30}" type="presParOf" srcId="{42EF6778-0B7C-4A4E-AA75-A435F9A52E83}" destId="{ACF90A24-9C19-46E2-B460-087492BE2BA8}" srcOrd="6" destOrd="0" presId="urn:microsoft.com/office/officeart/2005/8/layout/default"/>
    <dgm:cxn modelId="{B111792D-7C5B-4AF8-8370-F535266006BE}" type="presParOf" srcId="{42EF6778-0B7C-4A4E-AA75-A435F9A52E83}" destId="{BDF5D192-A455-484F-A020-9EC84B5474F4}" srcOrd="7" destOrd="0" presId="urn:microsoft.com/office/officeart/2005/8/layout/default"/>
    <dgm:cxn modelId="{02DA5274-D6B4-4433-982E-B2C94A22ADF3}" type="presParOf" srcId="{42EF6778-0B7C-4A4E-AA75-A435F9A52E83}" destId="{076096B4-C595-4C65-8887-EFA57CFF2924}" srcOrd="8" destOrd="0" presId="urn:microsoft.com/office/officeart/2005/8/layout/default"/>
    <dgm:cxn modelId="{120219A7-446C-4603-A6D1-DA58127DEB19}" type="presParOf" srcId="{42EF6778-0B7C-4A4E-AA75-A435F9A52E83}" destId="{B60B780B-0AF4-47B2-BA55-EFDCC0C6EA67}" srcOrd="9" destOrd="0" presId="urn:microsoft.com/office/officeart/2005/8/layout/default"/>
    <dgm:cxn modelId="{3ED85234-194A-446E-BDCB-977861313674}" type="presParOf" srcId="{42EF6778-0B7C-4A4E-AA75-A435F9A52E83}" destId="{4BC098E0-B2DF-482D-98B4-7443E8107D0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8471F-A902-43F5-B046-FAB8A657AC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51E6-28A0-4432-ABD9-FF83336159A8}">
      <dgm:prSet/>
      <dgm:spPr/>
      <dgm:t>
        <a:bodyPr/>
        <a:lstStyle/>
        <a:p>
          <a:r>
            <a:rPr lang="en-US" b="0" i="0"/>
            <a:t>There are four rings of agricultural activity surrounding the city.</a:t>
          </a:r>
          <a:endParaRPr lang="en-US"/>
        </a:p>
      </dgm:t>
    </dgm:pt>
    <dgm:pt modelId="{670B52B5-CE27-48A6-B592-434A6C040780}" type="parTrans" cxnId="{D1E2BE67-42D9-43BE-A9F2-244D613D7FA4}">
      <dgm:prSet/>
      <dgm:spPr/>
      <dgm:t>
        <a:bodyPr/>
        <a:lstStyle/>
        <a:p>
          <a:endParaRPr lang="en-US"/>
        </a:p>
      </dgm:t>
    </dgm:pt>
    <dgm:pt modelId="{D77779A1-4993-4096-BD61-A7C9CF84E723}" type="sibTrans" cxnId="{D1E2BE67-42D9-43BE-A9F2-244D613D7FA4}">
      <dgm:prSet/>
      <dgm:spPr/>
      <dgm:t>
        <a:bodyPr/>
        <a:lstStyle/>
        <a:p>
          <a:endParaRPr lang="en-US"/>
        </a:p>
      </dgm:t>
    </dgm:pt>
    <dgm:pt modelId="{1B54AA92-55D8-4707-8F3E-B5422314BE31}">
      <dgm:prSet/>
      <dgm:spPr/>
      <dgm:t>
        <a:bodyPr/>
        <a:lstStyle/>
        <a:p>
          <a:r>
            <a:rPr lang="en-US" b="0" i="0"/>
            <a:t>Dairying and intensive farming occur in the ring closest to the city.</a:t>
          </a:r>
          <a:endParaRPr lang="en-US"/>
        </a:p>
      </dgm:t>
    </dgm:pt>
    <dgm:pt modelId="{3416B244-AE99-4EA1-8DDE-C33A0849437B}" type="parTrans" cxnId="{2321C506-27BA-4402-AAE9-5C6E64377AEE}">
      <dgm:prSet/>
      <dgm:spPr/>
      <dgm:t>
        <a:bodyPr/>
        <a:lstStyle/>
        <a:p>
          <a:endParaRPr lang="en-US"/>
        </a:p>
      </dgm:t>
    </dgm:pt>
    <dgm:pt modelId="{C76CF523-E21A-4CAC-8124-27F99D1C130A}" type="sibTrans" cxnId="{2321C506-27BA-4402-AAE9-5C6E64377AEE}">
      <dgm:prSet/>
      <dgm:spPr/>
      <dgm:t>
        <a:bodyPr/>
        <a:lstStyle/>
        <a:p>
          <a:endParaRPr lang="en-US"/>
        </a:p>
      </dgm:t>
    </dgm:pt>
    <dgm:pt modelId="{1C97C767-6611-443D-8EBA-50088E1EFD8D}">
      <dgm:prSet/>
      <dgm:spPr/>
      <dgm:t>
        <a:bodyPr/>
        <a:lstStyle/>
        <a:p>
          <a:r>
            <a:rPr lang="en-US" b="0" i="0"/>
            <a:t>Since vegetables, fruit, milk and other dairy products must get to market quickly, they would</a:t>
          </a:r>
          <a:br>
            <a:rPr lang="en-US" b="0" i="0"/>
          </a:br>
          <a:r>
            <a:rPr lang="en-US" b="0" i="0"/>
            <a:t>be produced close to the city (remember, we didn't have refrigerated oxcarts!)</a:t>
          </a:r>
          <a:endParaRPr lang="en-US"/>
        </a:p>
      </dgm:t>
    </dgm:pt>
    <dgm:pt modelId="{939AA7CE-F6E1-4B70-927A-B4C2D38A3626}" type="parTrans" cxnId="{0BB76900-A550-4B22-9258-6EFC2556FEC3}">
      <dgm:prSet/>
      <dgm:spPr/>
      <dgm:t>
        <a:bodyPr/>
        <a:lstStyle/>
        <a:p>
          <a:endParaRPr lang="en-US"/>
        </a:p>
      </dgm:t>
    </dgm:pt>
    <dgm:pt modelId="{83A4EFDE-DB23-4120-A3D4-831667F323B2}" type="sibTrans" cxnId="{0BB76900-A550-4B22-9258-6EFC2556FEC3}">
      <dgm:prSet/>
      <dgm:spPr/>
      <dgm:t>
        <a:bodyPr/>
        <a:lstStyle/>
        <a:p>
          <a:endParaRPr lang="en-US"/>
        </a:p>
      </dgm:t>
    </dgm:pt>
    <dgm:pt modelId="{7CE3CEB0-7A3C-46F1-BB2C-CFF82AEC696D}" type="pres">
      <dgm:prSet presAssocID="{8B38471F-A902-43F5-B046-FAB8A657ACCA}" presName="root" presStyleCnt="0">
        <dgm:presLayoutVars>
          <dgm:dir/>
          <dgm:resizeHandles val="exact"/>
        </dgm:presLayoutVars>
      </dgm:prSet>
      <dgm:spPr/>
    </dgm:pt>
    <dgm:pt modelId="{51AEEC53-5008-40A5-BF58-060574326962}" type="pres">
      <dgm:prSet presAssocID="{40FC51E6-28A0-4432-ABD9-FF83336159A8}" presName="compNode" presStyleCnt="0"/>
      <dgm:spPr/>
    </dgm:pt>
    <dgm:pt modelId="{C6C7E5F8-8F12-4D57-A109-DD5C47471DFA}" type="pres">
      <dgm:prSet presAssocID="{40FC51E6-28A0-4432-ABD9-FF83336159A8}" presName="bgRect" presStyleLbl="bgShp" presStyleIdx="0" presStyleCnt="3"/>
      <dgm:spPr/>
    </dgm:pt>
    <dgm:pt modelId="{946F03BD-2197-4E03-9A56-761D58B0615A}" type="pres">
      <dgm:prSet presAssocID="{40FC51E6-28A0-4432-ABD9-FF83336159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43F22489-41BE-4A91-8337-176AFA9021CC}" type="pres">
      <dgm:prSet presAssocID="{40FC51E6-28A0-4432-ABD9-FF83336159A8}" presName="spaceRect" presStyleCnt="0"/>
      <dgm:spPr/>
    </dgm:pt>
    <dgm:pt modelId="{47E0F69A-E9E4-4DD9-896E-0E68562BB04C}" type="pres">
      <dgm:prSet presAssocID="{40FC51E6-28A0-4432-ABD9-FF83336159A8}" presName="parTx" presStyleLbl="revTx" presStyleIdx="0" presStyleCnt="3">
        <dgm:presLayoutVars>
          <dgm:chMax val="0"/>
          <dgm:chPref val="0"/>
        </dgm:presLayoutVars>
      </dgm:prSet>
      <dgm:spPr/>
    </dgm:pt>
    <dgm:pt modelId="{08128678-5059-4A4C-BA9F-1B2966153B01}" type="pres">
      <dgm:prSet presAssocID="{D77779A1-4993-4096-BD61-A7C9CF84E723}" presName="sibTrans" presStyleCnt="0"/>
      <dgm:spPr/>
    </dgm:pt>
    <dgm:pt modelId="{5BAD55F8-6E3A-4DDA-B30F-D5BC42AD7B14}" type="pres">
      <dgm:prSet presAssocID="{1B54AA92-55D8-4707-8F3E-B5422314BE31}" presName="compNode" presStyleCnt="0"/>
      <dgm:spPr/>
    </dgm:pt>
    <dgm:pt modelId="{88566092-566A-4D99-AE23-5A3127634893}" type="pres">
      <dgm:prSet presAssocID="{1B54AA92-55D8-4707-8F3E-B5422314BE31}" presName="bgRect" presStyleLbl="bgShp" presStyleIdx="1" presStyleCnt="3"/>
      <dgm:spPr/>
    </dgm:pt>
    <dgm:pt modelId="{6C553690-55F5-405B-8A9C-3FA93BCC01AC}" type="pres">
      <dgm:prSet presAssocID="{1B54AA92-55D8-4707-8F3E-B5422314BE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n"/>
        </a:ext>
      </dgm:extLst>
    </dgm:pt>
    <dgm:pt modelId="{6152C668-426A-4993-9CAB-CE3765809CE8}" type="pres">
      <dgm:prSet presAssocID="{1B54AA92-55D8-4707-8F3E-B5422314BE31}" presName="spaceRect" presStyleCnt="0"/>
      <dgm:spPr/>
    </dgm:pt>
    <dgm:pt modelId="{27BA0259-750D-4FF1-890A-63E4C2282E0A}" type="pres">
      <dgm:prSet presAssocID="{1B54AA92-55D8-4707-8F3E-B5422314BE31}" presName="parTx" presStyleLbl="revTx" presStyleIdx="1" presStyleCnt="3">
        <dgm:presLayoutVars>
          <dgm:chMax val="0"/>
          <dgm:chPref val="0"/>
        </dgm:presLayoutVars>
      </dgm:prSet>
      <dgm:spPr/>
    </dgm:pt>
    <dgm:pt modelId="{94079F98-9488-4D02-910C-E654A1992CAC}" type="pres">
      <dgm:prSet presAssocID="{C76CF523-E21A-4CAC-8124-27F99D1C130A}" presName="sibTrans" presStyleCnt="0"/>
      <dgm:spPr/>
    </dgm:pt>
    <dgm:pt modelId="{0D76CE94-F849-47F7-B311-18C010A6AADA}" type="pres">
      <dgm:prSet presAssocID="{1C97C767-6611-443D-8EBA-50088E1EFD8D}" presName="compNode" presStyleCnt="0"/>
      <dgm:spPr/>
    </dgm:pt>
    <dgm:pt modelId="{D536D1FC-2517-492A-BD3E-250A4A4C585A}" type="pres">
      <dgm:prSet presAssocID="{1C97C767-6611-443D-8EBA-50088E1EFD8D}" presName="bgRect" presStyleLbl="bgShp" presStyleIdx="2" presStyleCnt="3"/>
      <dgm:spPr/>
    </dgm:pt>
    <dgm:pt modelId="{30088C7B-ED2A-44CD-AFB8-AC9EA4954035}" type="pres">
      <dgm:prSet presAssocID="{1C97C767-6611-443D-8EBA-50088E1EFD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melon"/>
        </a:ext>
      </dgm:extLst>
    </dgm:pt>
    <dgm:pt modelId="{5A1CB156-9F5B-4527-BDD3-5A30251752DF}" type="pres">
      <dgm:prSet presAssocID="{1C97C767-6611-443D-8EBA-50088E1EFD8D}" presName="spaceRect" presStyleCnt="0"/>
      <dgm:spPr/>
    </dgm:pt>
    <dgm:pt modelId="{E930403C-02FC-4397-9681-6AC222533ADD}" type="pres">
      <dgm:prSet presAssocID="{1C97C767-6611-443D-8EBA-50088E1EFD8D}" presName="parTx" presStyleLbl="revTx" presStyleIdx="2" presStyleCnt="3">
        <dgm:presLayoutVars>
          <dgm:chMax val="0"/>
          <dgm:chPref val="0"/>
        </dgm:presLayoutVars>
      </dgm:prSet>
      <dgm:spPr/>
    </dgm:pt>
  </dgm:ptLst>
  <dgm:cxnLst>
    <dgm:cxn modelId="{0BB76900-A550-4B22-9258-6EFC2556FEC3}" srcId="{8B38471F-A902-43F5-B046-FAB8A657ACCA}" destId="{1C97C767-6611-443D-8EBA-50088E1EFD8D}" srcOrd="2" destOrd="0" parTransId="{939AA7CE-F6E1-4B70-927A-B4C2D38A3626}" sibTransId="{83A4EFDE-DB23-4120-A3D4-831667F323B2}"/>
    <dgm:cxn modelId="{2321C506-27BA-4402-AAE9-5C6E64377AEE}" srcId="{8B38471F-A902-43F5-B046-FAB8A657ACCA}" destId="{1B54AA92-55D8-4707-8F3E-B5422314BE31}" srcOrd="1" destOrd="0" parTransId="{3416B244-AE99-4EA1-8DDE-C33A0849437B}" sibTransId="{C76CF523-E21A-4CAC-8124-27F99D1C130A}"/>
    <dgm:cxn modelId="{91AA231D-7090-4561-A930-B85FAA84872C}" type="presOf" srcId="{1C97C767-6611-443D-8EBA-50088E1EFD8D}" destId="{E930403C-02FC-4397-9681-6AC222533ADD}" srcOrd="0" destOrd="0" presId="urn:microsoft.com/office/officeart/2018/2/layout/IconVerticalSolidList"/>
    <dgm:cxn modelId="{D1E2BE67-42D9-43BE-A9F2-244D613D7FA4}" srcId="{8B38471F-A902-43F5-B046-FAB8A657ACCA}" destId="{40FC51E6-28A0-4432-ABD9-FF83336159A8}" srcOrd="0" destOrd="0" parTransId="{670B52B5-CE27-48A6-B592-434A6C040780}" sibTransId="{D77779A1-4993-4096-BD61-A7C9CF84E723}"/>
    <dgm:cxn modelId="{EB9DCD55-45B9-4081-89A6-30BE3A1B2D34}" type="presOf" srcId="{40FC51E6-28A0-4432-ABD9-FF83336159A8}" destId="{47E0F69A-E9E4-4DD9-896E-0E68562BB04C}" srcOrd="0" destOrd="0" presId="urn:microsoft.com/office/officeart/2018/2/layout/IconVerticalSolidList"/>
    <dgm:cxn modelId="{16902B7D-8E86-4B7D-AFB2-C22B79519A5F}" type="presOf" srcId="{1B54AA92-55D8-4707-8F3E-B5422314BE31}" destId="{27BA0259-750D-4FF1-890A-63E4C2282E0A}" srcOrd="0" destOrd="0" presId="urn:microsoft.com/office/officeart/2018/2/layout/IconVerticalSolidList"/>
    <dgm:cxn modelId="{31F893B2-7242-4B07-8F69-3F0C474AF40D}" type="presOf" srcId="{8B38471F-A902-43F5-B046-FAB8A657ACCA}" destId="{7CE3CEB0-7A3C-46F1-BB2C-CFF82AEC696D}" srcOrd="0" destOrd="0" presId="urn:microsoft.com/office/officeart/2018/2/layout/IconVerticalSolidList"/>
    <dgm:cxn modelId="{732BC0E0-F33C-4822-9F38-EB7F86391082}" type="presParOf" srcId="{7CE3CEB0-7A3C-46F1-BB2C-CFF82AEC696D}" destId="{51AEEC53-5008-40A5-BF58-060574326962}" srcOrd="0" destOrd="0" presId="urn:microsoft.com/office/officeart/2018/2/layout/IconVerticalSolidList"/>
    <dgm:cxn modelId="{F94F6685-6D3D-4D33-A934-7214DA79E8B5}" type="presParOf" srcId="{51AEEC53-5008-40A5-BF58-060574326962}" destId="{C6C7E5F8-8F12-4D57-A109-DD5C47471DFA}" srcOrd="0" destOrd="0" presId="urn:microsoft.com/office/officeart/2018/2/layout/IconVerticalSolidList"/>
    <dgm:cxn modelId="{471FC21E-0439-4C20-B98F-4316CFAF2205}" type="presParOf" srcId="{51AEEC53-5008-40A5-BF58-060574326962}" destId="{946F03BD-2197-4E03-9A56-761D58B0615A}" srcOrd="1" destOrd="0" presId="urn:microsoft.com/office/officeart/2018/2/layout/IconVerticalSolidList"/>
    <dgm:cxn modelId="{B2F3EF5F-90B9-4E86-AA6C-AA1A8370F9F9}" type="presParOf" srcId="{51AEEC53-5008-40A5-BF58-060574326962}" destId="{43F22489-41BE-4A91-8337-176AFA9021CC}" srcOrd="2" destOrd="0" presId="urn:microsoft.com/office/officeart/2018/2/layout/IconVerticalSolidList"/>
    <dgm:cxn modelId="{65EB32C4-70FE-448E-850B-316D0FC54769}" type="presParOf" srcId="{51AEEC53-5008-40A5-BF58-060574326962}" destId="{47E0F69A-E9E4-4DD9-896E-0E68562BB04C}" srcOrd="3" destOrd="0" presId="urn:microsoft.com/office/officeart/2018/2/layout/IconVerticalSolidList"/>
    <dgm:cxn modelId="{C24C1B08-3FA3-4512-8267-6A8EA6F68FB9}" type="presParOf" srcId="{7CE3CEB0-7A3C-46F1-BB2C-CFF82AEC696D}" destId="{08128678-5059-4A4C-BA9F-1B2966153B01}" srcOrd="1" destOrd="0" presId="urn:microsoft.com/office/officeart/2018/2/layout/IconVerticalSolidList"/>
    <dgm:cxn modelId="{08058C69-6416-4BD1-9BCA-E1587D189D79}" type="presParOf" srcId="{7CE3CEB0-7A3C-46F1-BB2C-CFF82AEC696D}" destId="{5BAD55F8-6E3A-4DDA-B30F-D5BC42AD7B14}" srcOrd="2" destOrd="0" presId="urn:microsoft.com/office/officeart/2018/2/layout/IconVerticalSolidList"/>
    <dgm:cxn modelId="{E5065370-EB37-488A-B9C4-553F5B4A0D3B}" type="presParOf" srcId="{5BAD55F8-6E3A-4DDA-B30F-D5BC42AD7B14}" destId="{88566092-566A-4D99-AE23-5A3127634893}" srcOrd="0" destOrd="0" presId="urn:microsoft.com/office/officeart/2018/2/layout/IconVerticalSolidList"/>
    <dgm:cxn modelId="{B146BA69-B3DD-4C5F-845F-CF5E55CE23AD}" type="presParOf" srcId="{5BAD55F8-6E3A-4DDA-B30F-D5BC42AD7B14}" destId="{6C553690-55F5-405B-8A9C-3FA93BCC01AC}" srcOrd="1" destOrd="0" presId="urn:microsoft.com/office/officeart/2018/2/layout/IconVerticalSolidList"/>
    <dgm:cxn modelId="{16C64E3F-CC3A-4A36-9574-5B5FCAA21E07}" type="presParOf" srcId="{5BAD55F8-6E3A-4DDA-B30F-D5BC42AD7B14}" destId="{6152C668-426A-4993-9CAB-CE3765809CE8}" srcOrd="2" destOrd="0" presId="urn:microsoft.com/office/officeart/2018/2/layout/IconVerticalSolidList"/>
    <dgm:cxn modelId="{714607FA-17F8-47B8-898A-0A4F8D2FFB3E}" type="presParOf" srcId="{5BAD55F8-6E3A-4DDA-B30F-D5BC42AD7B14}" destId="{27BA0259-750D-4FF1-890A-63E4C2282E0A}" srcOrd="3" destOrd="0" presId="urn:microsoft.com/office/officeart/2018/2/layout/IconVerticalSolidList"/>
    <dgm:cxn modelId="{3225B876-8BD0-4E20-B6AC-92A97EE51A3B}" type="presParOf" srcId="{7CE3CEB0-7A3C-46F1-BB2C-CFF82AEC696D}" destId="{94079F98-9488-4D02-910C-E654A1992CAC}" srcOrd="3" destOrd="0" presId="urn:microsoft.com/office/officeart/2018/2/layout/IconVerticalSolidList"/>
    <dgm:cxn modelId="{4ADDB724-A263-4057-86CB-DCA753D9EAB1}" type="presParOf" srcId="{7CE3CEB0-7A3C-46F1-BB2C-CFF82AEC696D}" destId="{0D76CE94-F849-47F7-B311-18C010A6AADA}" srcOrd="4" destOrd="0" presId="urn:microsoft.com/office/officeart/2018/2/layout/IconVerticalSolidList"/>
    <dgm:cxn modelId="{50074743-C57E-4C70-8790-F34E2BC080FD}" type="presParOf" srcId="{0D76CE94-F849-47F7-B311-18C010A6AADA}" destId="{D536D1FC-2517-492A-BD3E-250A4A4C585A}" srcOrd="0" destOrd="0" presId="urn:microsoft.com/office/officeart/2018/2/layout/IconVerticalSolidList"/>
    <dgm:cxn modelId="{96EC44BD-B3E3-4935-B547-256FDFE2E885}" type="presParOf" srcId="{0D76CE94-F849-47F7-B311-18C010A6AADA}" destId="{30088C7B-ED2A-44CD-AFB8-AC9EA4954035}" srcOrd="1" destOrd="0" presId="urn:microsoft.com/office/officeart/2018/2/layout/IconVerticalSolidList"/>
    <dgm:cxn modelId="{64B48FFF-7230-4934-ACD5-B802F596E927}" type="presParOf" srcId="{0D76CE94-F849-47F7-B311-18C010A6AADA}" destId="{5A1CB156-9F5B-4527-BDD3-5A30251752DF}" srcOrd="2" destOrd="0" presId="urn:microsoft.com/office/officeart/2018/2/layout/IconVerticalSolidList"/>
    <dgm:cxn modelId="{39B311CD-CDBE-4D3D-AB9F-D8B33FB93BC7}" type="presParOf" srcId="{0D76CE94-F849-47F7-B311-18C010A6AADA}" destId="{E930403C-02FC-4397-9681-6AC222533A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CCD99-98CE-41DC-AC4B-6DB1AACEE1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62F2ABF-8572-4238-84EE-F263DBADD6DF}">
      <dgm:prSet/>
      <dgm:spPr/>
      <dgm:t>
        <a:bodyPr/>
        <a:lstStyle/>
        <a:p>
          <a:r>
            <a:rPr lang="en-US"/>
            <a:t>Timber and firewood will be produced for fuel and building materials in the second zone </a:t>
          </a:r>
        </a:p>
      </dgm:t>
    </dgm:pt>
    <dgm:pt modelId="{A174C42B-815D-4A04-9BE9-31D34E221E23}" type="parTrans" cxnId="{BB72D21D-67BE-4F6E-8518-6044599F895E}">
      <dgm:prSet/>
      <dgm:spPr/>
      <dgm:t>
        <a:bodyPr/>
        <a:lstStyle/>
        <a:p>
          <a:endParaRPr lang="en-US"/>
        </a:p>
      </dgm:t>
    </dgm:pt>
    <dgm:pt modelId="{CDC190BF-3CFA-44CD-AA30-CF8D34C6D116}" type="sibTrans" cxnId="{BB72D21D-67BE-4F6E-8518-6044599F895E}">
      <dgm:prSet/>
      <dgm:spPr/>
      <dgm:t>
        <a:bodyPr/>
        <a:lstStyle/>
        <a:p>
          <a:endParaRPr lang="en-US"/>
        </a:p>
      </dgm:t>
    </dgm:pt>
    <dgm:pt modelId="{DE0EF416-93F0-4DA8-AFFF-E4B6B8BCA460}">
      <dgm:prSet/>
      <dgm:spPr/>
      <dgm:t>
        <a:bodyPr/>
        <a:lstStyle/>
        <a:p>
          <a:r>
            <a:rPr lang="en-US"/>
            <a:t>Before industrialization and coal power, wood is very important  for cooking and heating</a:t>
          </a:r>
        </a:p>
      </dgm:t>
    </dgm:pt>
    <dgm:pt modelId="{0AF81F05-777C-41B0-A4DD-AFCCC97DC116}" type="parTrans" cxnId="{B6779563-7752-4AB8-9297-CB6787EC07B1}">
      <dgm:prSet/>
      <dgm:spPr/>
      <dgm:t>
        <a:bodyPr/>
        <a:lstStyle/>
        <a:p>
          <a:endParaRPr lang="en-US"/>
        </a:p>
      </dgm:t>
    </dgm:pt>
    <dgm:pt modelId="{CCC0356D-64A9-4872-A2D7-08FBC6E00DB9}" type="sibTrans" cxnId="{B6779563-7752-4AB8-9297-CB6787EC07B1}">
      <dgm:prSet/>
      <dgm:spPr/>
      <dgm:t>
        <a:bodyPr/>
        <a:lstStyle/>
        <a:p>
          <a:endParaRPr lang="en-US"/>
        </a:p>
      </dgm:t>
    </dgm:pt>
    <dgm:pt modelId="{3D3550A1-507B-432C-98E8-3E4F37B93946}">
      <dgm:prSet/>
      <dgm:spPr/>
      <dgm:t>
        <a:bodyPr/>
        <a:lstStyle/>
        <a:p>
          <a:r>
            <a:rPr lang="en-US" dirty="0"/>
            <a:t>Wood is heavy and costly to transport</a:t>
          </a:r>
        </a:p>
      </dgm:t>
    </dgm:pt>
    <dgm:pt modelId="{B586D5B4-CFF5-41BF-8EF0-D00D26E2CB40}" type="parTrans" cxnId="{699621FA-7E2D-490B-B4C2-774FE5C92F17}">
      <dgm:prSet/>
      <dgm:spPr/>
      <dgm:t>
        <a:bodyPr/>
        <a:lstStyle/>
        <a:p>
          <a:endParaRPr lang="en-US"/>
        </a:p>
      </dgm:t>
    </dgm:pt>
    <dgm:pt modelId="{EAB44A13-FE4B-4A2E-8770-262F36550C3C}" type="sibTrans" cxnId="{699621FA-7E2D-490B-B4C2-774FE5C92F17}">
      <dgm:prSet/>
      <dgm:spPr/>
      <dgm:t>
        <a:bodyPr/>
        <a:lstStyle/>
        <a:p>
          <a:endParaRPr lang="en-US"/>
        </a:p>
      </dgm:t>
    </dgm:pt>
    <dgm:pt modelId="{2A9E01E5-D6EE-44C2-BCD9-A4DC533D7C93}">
      <dgm:prSet/>
      <dgm:spPr/>
      <dgm:t>
        <a:bodyPr/>
        <a:lstStyle/>
        <a:p>
          <a:r>
            <a:rPr lang="en-US" dirty="0"/>
            <a:t>The third zone consists of extensive agriculture like grain for bread. Grain is lasts for longer period, lighter than wood, the transport cost will be lower</a:t>
          </a:r>
        </a:p>
      </dgm:t>
    </dgm:pt>
    <dgm:pt modelId="{DB2210CC-DB7F-44ED-B5BD-B834D3B68D86}" type="parTrans" cxnId="{253EF1C3-EF38-4B49-A36A-4633910C9E96}">
      <dgm:prSet/>
      <dgm:spPr/>
      <dgm:t>
        <a:bodyPr/>
        <a:lstStyle/>
        <a:p>
          <a:endParaRPr lang="en-US"/>
        </a:p>
      </dgm:t>
    </dgm:pt>
    <dgm:pt modelId="{680C425F-181B-4979-B9B0-7E664D734CB0}" type="sibTrans" cxnId="{253EF1C3-EF38-4B49-A36A-4633910C9E96}">
      <dgm:prSet/>
      <dgm:spPr/>
      <dgm:t>
        <a:bodyPr/>
        <a:lstStyle/>
        <a:p>
          <a:endParaRPr lang="en-US"/>
        </a:p>
      </dgm:t>
    </dgm:pt>
    <dgm:pt modelId="{A4871153-93B9-4FCE-BDEF-20C1A35D1E4F}">
      <dgm:prSet/>
      <dgm:spPr/>
      <dgm:t>
        <a:bodyPr/>
        <a:lstStyle/>
        <a:p>
          <a:r>
            <a:rPr lang="en-US" dirty="0"/>
            <a:t>Ranching is at the final ring, because they can raise far from the city and they are self transported so the transport cost is low</a:t>
          </a:r>
        </a:p>
      </dgm:t>
    </dgm:pt>
    <dgm:pt modelId="{8107C2D1-44F6-459C-A07F-184337393E1A}" type="parTrans" cxnId="{5B368FFA-745A-478B-9797-A5E28BC770BC}">
      <dgm:prSet/>
      <dgm:spPr/>
      <dgm:t>
        <a:bodyPr/>
        <a:lstStyle/>
        <a:p>
          <a:endParaRPr lang="en-US"/>
        </a:p>
      </dgm:t>
    </dgm:pt>
    <dgm:pt modelId="{8BAD9F68-DEAF-4BA9-82A3-3EF83BD48B84}" type="sibTrans" cxnId="{5B368FFA-745A-478B-9797-A5E28BC770BC}">
      <dgm:prSet/>
      <dgm:spPr/>
      <dgm:t>
        <a:bodyPr/>
        <a:lstStyle/>
        <a:p>
          <a:endParaRPr lang="en-US"/>
        </a:p>
      </dgm:t>
    </dgm:pt>
    <dgm:pt modelId="{0083992E-AC62-445D-99C7-8C9E99EA4993}" type="pres">
      <dgm:prSet presAssocID="{BE5CCD99-98CE-41DC-AC4B-6DB1AACEE100}" presName="linear" presStyleCnt="0">
        <dgm:presLayoutVars>
          <dgm:animLvl val="lvl"/>
          <dgm:resizeHandles val="exact"/>
        </dgm:presLayoutVars>
      </dgm:prSet>
      <dgm:spPr/>
    </dgm:pt>
    <dgm:pt modelId="{795A57C7-A3E6-4AB3-9D69-EC4C0C9A51E1}" type="pres">
      <dgm:prSet presAssocID="{262F2ABF-8572-4238-84EE-F263DBADD6DF}" presName="parentText" presStyleLbl="node1" presStyleIdx="0" presStyleCnt="5">
        <dgm:presLayoutVars>
          <dgm:chMax val="0"/>
          <dgm:bulletEnabled val="1"/>
        </dgm:presLayoutVars>
      </dgm:prSet>
      <dgm:spPr/>
    </dgm:pt>
    <dgm:pt modelId="{9C73BF82-DC58-4ED9-8866-7179D2821AB4}" type="pres">
      <dgm:prSet presAssocID="{CDC190BF-3CFA-44CD-AA30-CF8D34C6D116}" presName="spacer" presStyleCnt="0"/>
      <dgm:spPr/>
    </dgm:pt>
    <dgm:pt modelId="{0AF3C01F-3C5E-462F-9C4C-2543BD827C0F}" type="pres">
      <dgm:prSet presAssocID="{DE0EF416-93F0-4DA8-AFFF-E4B6B8BCA460}" presName="parentText" presStyleLbl="node1" presStyleIdx="1" presStyleCnt="5">
        <dgm:presLayoutVars>
          <dgm:chMax val="0"/>
          <dgm:bulletEnabled val="1"/>
        </dgm:presLayoutVars>
      </dgm:prSet>
      <dgm:spPr/>
    </dgm:pt>
    <dgm:pt modelId="{A83B0E21-887C-4AD3-8532-E64C54AB92BC}" type="pres">
      <dgm:prSet presAssocID="{CCC0356D-64A9-4872-A2D7-08FBC6E00DB9}" presName="spacer" presStyleCnt="0"/>
      <dgm:spPr/>
    </dgm:pt>
    <dgm:pt modelId="{26308625-C4B0-4588-85B3-2BD4ED6693DD}" type="pres">
      <dgm:prSet presAssocID="{3D3550A1-507B-432C-98E8-3E4F37B93946}" presName="parentText" presStyleLbl="node1" presStyleIdx="2" presStyleCnt="5">
        <dgm:presLayoutVars>
          <dgm:chMax val="0"/>
          <dgm:bulletEnabled val="1"/>
        </dgm:presLayoutVars>
      </dgm:prSet>
      <dgm:spPr/>
    </dgm:pt>
    <dgm:pt modelId="{763368BE-6E16-49B3-9B58-EE6E7779A705}" type="pres">
      <dgm:prSet presAssocID="{EAB44A13-FE4B-4A2E-8770-262F36550C3C}" presName="spacer" presStyleCnt="0"/>
      <dgm:spPr/>
    </dgm:pt>
    <dgm:pt modelId="{51261D21-CE3F-4E88-8670-A0FB0097AC22}" type="pres">
      <dgm:prSet presAssocID="{2A9E01E5-D6EE-44C2-BCD9-A4DC533D7C93}" presName="parentText" presStyleLbl="node1" presStyleIdx="3" presStyleCnt="5">
        <dgm:presLayoutVars>
          <dgm:chMax val="0"/>
          <dgm:bulletEnabled val="1"/>
        </dgm:presLayoutVars>
      </dgm:prSet>
      <dgm:spPr/>
    </dgm:pt>
    <dgm:pt modelId="{743FF693-3438-4F50-9C79-B59B0B1003FE}" type="pres">
      <dgm:prSet presAssocID="{680C425F-181B-4979-B9B0-7E664D734CB0}" presName="spacer" presStyleCnt="0"/>
      <dgm:spPr/>
    </dgm:pt>
    <dgm:pt modelId="{9DD0010A-28F6-4141-B1B8-16F12E194C44}" type="pres">
      <dgm:prSet presAssocID="{A4871153-93B9-4FCE-BDEF-20C1A35D1E4F}" presName="parentText" presStyleLbl="node1" presStyleIdx="4" presStyleCnt="5">
        <dgm:presLayoutVars>
          <dgm:chMax val="0"/>
          <dgm:bulletEnabled val="1"/>
        </dgm:presLayoutVars>
      </dgm:prSet>
      <dgm:spPr/>
    </dgm:pt>
  </dgm:ptLst>
  <dgm:cxnLst>
    <dgm:cxn modelId="{BB72D21D-67BE-4F6E-8518-6044599F895E}" srcId="{BE5CCD99-98CE-41DC-AC4B-6DB1AACEE100}" destId="{262F2ABF-8572-4238-84EE-F263DBADD6DF}" srcOrd="0" destOrd="0" parTransId="{A174C42B-815D-4A04-9BE9-31D34E221E23}" sibTransId="{CDC190BF-3CFA-44CD-AA30-CF8D34C6D116}"/>
    <dgm:cxn modelId="{E83DCB27-C647-4454-B490-52346216DE41}" type="presOf" srcId="{2A9E01E5-D6EE-44C2-BCD9-A4DC533D7C93}" destId="{51261D21-CE3F-4E88-8670-A0FB0097AC22}" srcOrd="0" destOrd="0" presId="urn:microsoft.com/office/officeart/2005/8/layout/vList2"/>
    <dgm:cxn modelId="{ADFA005E-43E1-4603-9E43-66C55B765111}" type="presOf" srcId="{BE5CCD99-98CE-41DC-AC4B-6DB1AACEE100}" destId="{0083992E-AC62-445D-99C7-8C9E99EA4993}" srcOrd="0" destOrd="0" presId="urn:microsoft.com/office/officeart/2005/8/layout/vList2"/>
    <dgm:cxn modelId="{B6779563-7752-4AB8-9297-CB6787EC07B1}" srcId="{BE5CCD99-98CE-41DC-AC4B-6DB1AACEE100}" destId="{DE0EF416-93F0-4DA8-AFFF-E4B6B8BCA460}" srcOrd="1" destOrd="0" parTransId="{0AF81F05-777C-41B0-A4DD-AFCCC97DC116}" sibTransId="{CCC0356D-64A9-4872-A2D7-08FBC6E00DB9}"/>
    <dgm:cxn modelId="{1F070A4D-9ECB-402F-9946-737330826406}" type="presOf" srcId="{262F2ABF-8572-4238-84EE-F263DBADD6DF}" destId="{795A57C7-A3E6-4AB3-9D69-EC4C0C9A51E1}" srcOrd="0" destOrd="0" presId="urn:microsoft.com/office/officeart/2005/8/layout/vList2"/>
    <dgm:cxn modelId="{AB045FA6-5AD4-4CF7-B0AA-A120932AEA2A}" type="presOf" srcId="{DE0EF416-93F0-4DA8-AFFF-E4B6B8BCA460}" destId="{0AF3C01F-3C5E-462F-9C4C-2543BD827C0F}" srcOrd="0" destOrd="0" presId="urn:microsoft.com/office/officeart/2005/8/layout/vList2"/>
    <dgm:cxn modelId="{FA6B45C0-79AB-48F3-AD9C-D1FA09B51F5A}" type="presOf" srcId="{A4871153-93B9-4FCE-BDEF-20C1A35D1E4F}" destId="{9DD0010A-28F6-4141-B1B8-16F12E194C44}" srcOrd="0" destOrd="0" presId="urn:microsoft.com/office/officeart/2005/8/layout/vList2"/>
    <dgm:cxn modelId="{253EF1C3-EF38-4B49-A36A-4633910C9E96}" srcId="{BE5CCD99-98CE-41DC-AC4B-6DB1AACEE100}" destId="{2A9E01E5-D6EE-44C2-BCD9-A4DC533D7C93}" srcOrd="3" destOrd="0" parTransId="{DB2210CC-DB7F-44ED-B5BD-B834D3B68D86}" sibTransId="{680C425F-181B-4979-B9B0-7E664D734CB0}"/>
    <dgm:cxn modelId="{08EB0BE0-F1D0-4AA9-AF36-55BDB7DA6D5F}" type="presOf" srcId="{3D3550A1-507B-432C-98E8-3E4F37B93946}" destId="{26308625-C4B0-4588-85B3-2BD4ED6693DD}" srcOrd="0" destOrd="0" presId="urn:microsoft.com/office/officeart/2005/8/layout/vList2"/>
    <dgm:cxn modelId="{699621FA-7E2D-490B-B4C2-774FE5C92F17}" srcId="{BE5CCD99-98CE-41DC-AC4B-6DB1AACEE100}" destId="{3D3550A1-507B-432C-98E8-3E4F37B93946}" srcOrd="2" destOrd="0" parTransId="{B586D5B4-CFF5-41BF-8EF0-D00D26E2CB40}" sibTransId="{EAB44A13-FE4B-4A2E-8770-262F36550C3C}"/>
    <dgm:cxn modelId="{5B368FFA-745A-478B-9797-A5E28BC770BC}" srcId="{BE5CCD99-98CE-41DC-AC4B-6DB1AACEE100}" destId="{A4871153-93B9-4FCE-BDEF-20C1A35D1E4F}" srcOrd="4" destOrd="0" parTransId="{8107C2D1-44F6-459C-A07F-184337393E1A}" sibTransId="{8BAD9F68-DEAF-4BA9-82A3-3EF83BD48B84}"/>
    <dgm:cxn modelId="{2FEE7A65-8B4A-47C0-9499-66922E82D693}" type="presParOf" srcId="{0083992E-AC62-445D-99C7-8C9E99EA4993}" destId="{795A57C7-A3E6-4AB3-9D69-EC4C0C9A51E1}" srcOrd="0" destOrd="0" presId="urn:microsoft.com/office/officeart/2005/8/layout/vList2"/>
    <dgm:cxn modelId="{E2A4B57D-BCD5-443F-9E54-AF06B9A173B8}" type="presParOf" srcId="{0083992E-AC62-445D-99C7-8C9E99EA4993}" destId="{9C73BF82-DC58-4ED9-8866-7179D2821AB4}" srcOrd="1" destOrd="0" presId="urn:microsoft.com/office/officeart/2005/8/layout/vList2"/>
    <dgm:cxn modelId="{5C7BD509-F360-4FAE-B7CB-77763EDC8F41}" type="presParOf" srcId="{0083992E-AC62-445D-99C7-8C9E99EA4993}" destId="{0AF3C01F-3C5E-462F-9C4C-2543BD827C0F}" srcOrd="2" destOrd="0" presId="urn:microsoft.com/office/officeart/2005/8/layout/vList2"/>
    <dgm:cxn modelId="{1AFFFB9D-7A17-4555-A32A-54E3C9F70C8B}" type="presParOf" srcId="{0083992E-AC62-445D-99C7-8C9E99EA4993}" destId="{A83B0E21-887C-4AD3-8532-E64C54AB92BC}" srcOrd="3" destOrd="0" presId="urn:microsoft.com/office/officeart/2005/8/layout/vList2"/>
    <dgm:cxn modelId="{D0677278-120E-4592-AD18-410FB215FA57}" type="presParOf" srcId="{0083992E-AC62-445D-99C7-8C9E99EA4993}" destId="{26308625-C4B0-4588-85B3-2BD4ED6693DD}" srcOrd="4" destOrd="0" presId="urn:microsoft.com/office/officeart/2005/8/layout/vList2"/>
    <dgm:cxn modelId="{72716FCB-8943-48E7-BE75-1A06CF4375EF}" type="presParOf" srcId="{0083992E-AC62-445D-99C7-8C9E99EA4993}" destId="{763368BE-6E16-49B3-9B58-EE6E7779A705}" srcOrd="5" destOrd="0" presId="urn:microsoft.com/office/officeart/2005/8/layout/vList2"/>
    <dgm:cxn modelId="{73A9CC8C-2751-41D7-BD22-A92094DE8244}" type="presParOf" srcId="{0083992E-AC62-445D-99C7-8C9E99EA4993}" destId="{51261D21-CE3F-4E88-8670-A0FB0097AC22}" srcOrd="6" destOrd="0" presId="urn:microsoft.com/office/officeart/2005/8/layout/vList2"/>
    <dgm:cxn modelId="{05390990-0615-42A1-B6BD-D7E40D19EE7C}" type="presParOf" srcId="{0083992E-AC62-445D-99C7-8C9E99EA4993}" destId="{743FF693-3438-4F50-9C79-B59B0B1003FE}" srcOrd="7" destOrd="0" presId="urn:microsoft.com/office/officeart/2005/8/layout/vList2"/>
    <dgm:cxn modelId="{EECC6B45-FD7B-4660-A799-FA0017ED08E9}" type="presParOf" srcId="{0083992E-AC62-445D-99C7-8C9E99EA4993}" destId="{9DD0010A-28F6-4141-B1B8-16F12E194C4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1F2A91-D8F0-4CE1-A11E-261D1FD5154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E387A83-9455-4E7F-954C-40FE63B81BDC}">
      <dgm:prSet/>
      <dgm:spPr/>
      <dgm:t>
        <a:bodyPr/>
        <a:lstStyle/>
        <a:p>
          <a:r>
            <a:rPr lang="en-US" b="0" i="0"/>
            <a:t>Von Thunens regional land use model is the oldest. It was initially developed in the early 19th century (1826) for the analysis of agricultural land use patterns in Germany.</a:t>
          </a:r>
          <a:endParaRPr lang="en-US"/>
        </a:p>
      </dgm:t>
    </dgm:pt>
    <dgm:pt modelId="{99B7BD58-ACBA-4CD4-AEF4-6D89BADE438A}" type="parTrans" cxnId="{3D3AEE83-B707-4E15-8445-F2DA611E99C7}">
      <dgm:prSet/>
      <dgm:spPr/>
      <dgm:t>
        <a:bodyPr/>
        <a:lstStyle/>
        <a:p>
          <a:endParaRPr lang="en-US"/>
        </a:p>
      </dgm:t>
    </dgm:pt>
    <dgm:pt modelId="{43547643-8F23-4E57-B9F2-30D365AEAA71}" type="sibTrans" cxnId="{3D3AEE83-B707-4E15-8445-F2DA611E99C7}">
      <dgm:prSet/>
      <dgm:spPr/>
      <dgm:t>
        <a:bodyPr/>
        <a:lstStyle/>
        <a:p>
          <a:endParaRPr lang="en-US"/>
        </a:p>
      </dgm:t>
    </dgm:pt>
    <dgm:pt modelId="{F4B16808-427A-4263-8FE2-4F310329B290}">
      <dgm:prSet/>
      <dgm:spPr/>
      <dgm:t>
        <a:bodyPr/>
        <a:lstStyle/>
        <a:p>
          <a:r>
            <a:rPr lang="en-US" b="0" i="0"/>
            <a:t>It used the concept of economic rent to explain a spatial organization where different agricultural activities are competing for the usage of land.</a:t>
          </a:r>
          <a:endParaRPr lang="en-US"/>
        </a:p>
      </dgm:t>
    </dgm:pt>
    <dgm:pt modelId="{D2F381A5-2CFF-4A1F-83E5-9A657FAEA32D}" type="parTrans" cxnId="{7A065AE3-C3A4-4313-A974-5B4F98F52BA9}">
      <dgm:prSet/>
      <dgm:spPr/>
      <dgm:t>
        <a:bodyPr/>
        <a:lstStyle/>
        <a:p>
          <a:endParaRPr lang="en-US"/>
        </a:p>
      </dgm:t>
    </dgm:pt>
    <dgm:pt modelId="{D5D02EE1-E8FA-4313-A87A-1DCFE38E47C3}" type="sibTrans" cxnId="{7A065AE3-C3A4-4313-A974-5B4F98F52BA9}">
      <dgm:prSet/>
      <dgm:spPr/>
      <dgm:t>
        <a:bodyPr/>
        <a:lstStyle/>
        <a:p>
          <a:endParaRPr lang="en-US"/>
        </a:p>
      </dgm:t>
    </dgm:pt>
    <dgm:pt modelId="{DF2759A5-E3CC-42F0-A42E-27CE038E9427}">
      <dgm:prSet/>
      <dgm:spPr/>
      <dgm:t>
        <a:bodyPr/>
        <a:lstStyle/>
        <a:p>
          <a:r>
            <a:rPr lang="en-US" b="0" i="0"/>
            <a:t>The underlying principles of this model have been the foundation of many others where economic considerations, namely land rent and distance-decay, are incorporated.</a:t>
          </a:r>
          <a:endParaRPr lang="en-US"/>
        </a:p>
      </dgm:t>
    </dgm:pt>
    <dgm:pt modelId="{5D76F904-B7DC-4688-9DEF-6B85AAE9B612}" type="parTrans" cxnId="{9B714CF4-A60A-40B8-9400-FBA94BD81352}">
      <dgm:prSet/>
      <dgm:spPr/>
      <dgm:t>
        <a:bodyPr/>
        <a:lstStyle/>
        <a:p>
          <a:endParaRPr lang="en-US"/>
        </a:p>
      </dgm:t>
    </dgm:pt>
    <dgm:pt modelId="{90A1F7D7-7802-4667-AE32-B17C7E2B4879}" type="sibTrans" cxnId="{9B714CF4-A60A-40B8-9400-FBA94BD81352}">
      <dgm:prSet/>
      <dgm:spPr/>
      <dgm:t>
        <a:bodyPr/>
        <a:lstStyle/>
        <a:p>
          <a:endParaRPr lang="en-US"/>
        </a:p>
      </dgm:t>
    </dgm:pt>
    <dgm:pt modelId="{4065482C-1D0C-46F1-A662-207E9AD5427A}">
      <dgm:prSet/>
      <dgm:spPr/>
      <dgm:t>
        <a:bodyPr/>
        <a:lstStyle/>
        <a:p>
          <a:r>
            <a:rPr lang="en-US" b="0" i="0"/>
            <a:t>The core assumption of the model is that agricultural land use is patterned in the form of concentric circles around a market</a:t>
          </a:r>
          <a:endParaRPr lang="en-US"/>
        </a:p>
      </dgm:t>
    </dgm:pt>
    <dgm:pt modelId="{A32ED1C3-37B6-4B35-B4B3-16806C1FC0CD}" type="parTrans" cxnId="{09E37B1D-55C5-48D1-ACF8-3A62EE6E6083}">
      <dgm:prSet/>
      <dgm:spPr/>
      <dgm:t>
        <a:bodyPr/>
        <a:lstStyle/>
        <a:p>
          <a:endParaRPr lang="en-US"/>
        </a:p>
      </dgm:t>
    </dgm:pt>
    <dgm:pt modelId="{35BEE648-1B21-4EB1-B6C6-4E97297A17DC}" type="sibTrans" cxnId="{09E37B1D-55C5-48D1-ACF8-3A62EE6E6083}">
      <dgm:prSet/>
      <dgm:spPr/>
      <dgm:t>
        <a:bodyPr/>
        <a:lstStyle/>
        <a:p>
          <a:endParaRPr lang="en-US"/>
        </a:p>
      </dgm:t>
    </dgm:pt>
    <dgm:pt modelId="{591AE31F-A8CA-4CD1-9EFE-7530F76D7442}">
      <dgm:prSet/>
      <dgm:spPr/>
      <dgm:t>
        <a:bodyPr/>
        <a:lstStyle/>
        <a:p>
          <a:r>
            <a:rPr lang="en-US" b="0" i="0"/>
            <a:t>Many concordances of this model with reality have been found, notably in North America.</a:t>
          </a:r>
          <a:endParaRPr lang="en-US"/>
        </a:p>
      </dgm:t>
    </dgm:pt>
    <dgm:pt modelId="{28FB3D0E-D5B3-4E90-A497-1D9542E86670}" type="parTrans" cxnId="{ECA94E08-03AA-47C3-B7C4-E58BE0327F4E}">
      <dgm:prSet/>
      <dgm:spPr/>
      <dgm:t>
        <a:bodyPr/>
        <a:lstStyle/>
        <a:p>
          <a:endParaRPr lang="en-US"/>
        </a:p>
      </dgm:t>
    </dgm:pt>
    <dgm:pt modelId="{936A97CC-DC80-4C1F-B3E2-0837E8CBC6C9}" type="sibTrans" cxnId="{ECA94E08-03AA-47C3-B7C4-E58BE0327F4E}">
      <dgm:prSet/>
      <dgm:spPr/>
      <dgm:t>
        <a:bodyPr/>
        <a:lstStyle/>
        <a:p>
          <a:endParaRPr lang="en-US"/>
        </a:p>
      </dgm:t>
    </dgm:pt>
    <dgm:pt modelId="{ECC0C62E-3BB6-408D-8244-F36F869F7BD4}" type="pres">
      <dgm:prSet presAssocID="{CE1F2A91-D8F0-4CE1-A11E-261D1FD5154A}" presName="linear" presStyleCnt="0">
        <dgm:presLayoutVars>
          <dgm:animLvl val="lvl"/>
          <dgm:resizeHandles val="exact"/>
        </dgm:presLayoutVars>
      </dgm:prSet>
      <dgm:spPr/>
    </dgm:pt>
    <dgm:pt modelId="{AED62F0E-A7C7-4A2A-92A8-1DEF11F27D4B}" type="pres">
      <dgm:prSet presAssocID="{1E387A83-9455-4E7F-954C-40FE63B81BDC}" presName="parentText" presStyleLbl="node1" presStyleIdx="0" presStyleCnt="5">
        <dgm:presLayoutVars>
          <dgm:chMax val="0"/>
          <dgm:bulletEnabled val="1"/>
        </dgm:presLayoutVars>
      </dgm:prSet>
      <dgm:spPr/>
    </dgm:pt>
    <dgm:pt modelId="{BA6E9ABB-D7BB-4D3C-9A49-FE481FD21E55}" type="pres">
      <dgm:prSet presAssocID="{43547643-8F23-4E57-B9F2-30D365AEAA71}" presName="spacer" presStyleCnt="0"/>
      <dgm:spPr/>
    </dgm:pt>
    <dgm:pt modelId="{E195117B-0FF1-4CA9-85BD-560A56D6D92C}" type="pres">
      <dgm:prSet presAssocID="{F4B16808-427A-4263-8FE2-4F310329B290}" presName="parentText" presStyleLbl="node1" presStyleIdx="1" presStyleCnt="5">
        <dgm:presLayoutVars>
          <dgm:chMax val="0"/>
          <dgm:bulletEnabled val="1"/>
        </dgm:presLayoutVars>
      </dgm:prSet>
      <dgm:spPr/>
    </dgm:pt>
    <dgm:pt modelId="{4733A6DF-5379-48D7-A49B-0FA4DB76F8EA}" type="pres">
      <dgm:prSet presAssocID="{D5D02EE1-E8FA-4313-A87A-1DCFE38E47C3}" presName="spacer" presStyleCnt="0"/>
      <dgm:spPr/>
    </dgm:pt>
    <dgm:pt modelId="{47EEC988-05BA-4BDD-AA1A-8714BE9BBCB1}" type="pres">
      <dgm:prSet presAssocID="{DF2759A5-E3CC-42F0-A42E-27CE038E9427}" presName="parentText" presStyleLbl="node1" presStyleIdx="2" presStyleCnt="5">
        <dgm:presLayoutVars>
          <dgm:chMax val="0"/>
          <dgm:bulletEnabled val="1"/>
        </dgm:presLayoutVars>
      </dgm:prSet>
      <dgm:spPr/>
    </dgm:pt>
    <dgm:pt modelId="{2807AEC2-93AB-4CE1-929D-79700DCB0DD6}" type="pres">
      <dgm:prSet presAssocID="{90A1F7D7-7802-4667-AE32-B17C7E2B4879}" presName="spacer" presStyleCnt="0"/>
      <dgm:spPr/>
    </dgm:pt>
    <dgm:pt modelId="{E7113729-3FD7-4A0D-97ED-F9924152359E}" type="pres">
      <dgm:prSet presAssocID="{4065482C-1D0C-46F1-A662-207E9AD5427A}" presName="parentText" presStyleLbl="node1" presStyleIdx="3" presStyleCnt="5">
        <dgm:presLayoutVars>
          <dgm:chMax val="0"/>
          <dgm:bulletEnabled val="1"/>
        </dgm:presLayoutVars>
      </dgm:prSet>
      <dgm:spPr/>
    </dgm:pt>
    <dgm:pt modelId="{F4A4DE1A-AAF8-4093-A0A3-91F427DB3837}" type="pres">
      <dgm:prSet presAssocID="{35BEE648-1B21-4EB1-B6C6-4E97297A17DC}" presName="spacer" presStyleCnt="0"/>
      <dgm:spPr/>
    </dgm:pt>
    <dgm:pt modelId="{EF1AA433-181D-4E60-B75B-3F5FEC3331B6}" type="pres">
      <dgm:prSet presAssocID="{591AE31F-A8CA-4CD1-9EFE-7530F76D7442}" presName="parentText" presStyleLbl="node1" presStyleIdx="4" presStyleCnt="5">
        <dgm:presLayoutVars>
          <dgm:chMax val="0"/>
          <dgm:bulletEnabled val="1"/>
        </dgm:presLayoutVars>
      </dgm:prSet>
      <dgm:spPr/>
    </dgm:pt>
  </dgm:ptLst>
  <dgm:cxnLst>
    <dgm:cxn modelId="{8BF39603-80C3-4A99-8656-F4F774B297AA}" type="presOf" srcId="{4065482C-1D0C-46F1-A662-207E9AD5427A}" destId="{E7113729-3FD7-4A0D-97ED-F9924152359E}" srcOrd="0" destOrd="0" presId="urn:microsoft.com/office/officeart/2005/8/layout/vList2"/>
    <dgm:cxn modelId="{ECA94E08-03AA-47C3-B7C4-E58BE0327F4E}" srcId="{CE1F2A91-D8F0-4CE1-A11E-261D1FD5154A}" destId="{591AE31F-A8CA-4CD1-9EFE-7530F76D7442}" srcOrd="4" destOrd="0" parTransId="{28FB3D0E-D5B3-4E90-A497-1D9542E86670}" sibTransId="{936A97CC-DC80-4C1F-B3E2-0837E8CBC6C9}"/>
    <dgm:cxn modelId="{09E37B1D-55C5-48D1-ACF8-3A62EE6E6083}" srcId="{CE1F2A91-D8F0-4CE1-A11E-261D1FD5154A}" destId="{4065482C-1D0C-46F1-A662-207E9AD5427A}" srcOrd="3" destOrd="0" parTransId="{A32ED1C3-37B6-4B35-B4B3-16806C1FC0CD}" sibTransId="{35BEE648-1B21-4EB1-B6C6-4E97297A17DC}"/>
    <dgm:cxn modelId="{3D3AEE83-B707-4E15-8445-F2DA611E99C7}" srcId="{CE1F2A91-D8F0-4CE1-A11E-261D1FD5154A}" destId="{1E387A83-9455-4E7F-954C-40FE63B81BDC}" srcOrd="0" destOrd="0" parTransId="{99B7BD58-ACBA-4CD4-AEF4-6D89BADE438A}" sibTransId="{43547643-8F23-4E57-B9F2-30D365AEAA71}"/>
    <dgm:cxn modelId="{F19EAAA7-34E8-4907-B3A8-822F5B4B89C4}" type="presOf" srcId="{1E387A83-9455-4E7F-954C-40FE63B81BDC}" destId="{AED62F0E-A7C7-4A2A-92A8-1DEF11F27D4B}" srcOrd="0" destOrd="0" presId="urn:microsoft.com/office/officeart/2005/8/layout/vList2"/>
    <dgm:cxn modelId="{1083DDB8-D386-4D5A-B311-D516B0D59DDF}" type="presOf" srcId="{CE1F2A91-D8F0-4CE1-A11E-261D1FD5154A}" destId="{ECC0C62E-3BB6-408D-8244-F36F869F7BD4}" srcOrd="0" destOrd="0" presId="urn:microsoft.com/office/officeart/2005/8/layout/vList2"/>
    <dgm:cxn modelId="{2A4406C3-22FF-474F-9344-63F37AF8FCF8}" type="presOf" srcId="{F4B16808-427A-4263-8FE2-4F310329B290}" destId="{E195117B-0FF1-4CA9-85BD-560A56D6D92C}" srcOrd="0" destOrd="0" presId="urn:microsoft.com/office/officeart/2005/8/layout/vList2"/>
    <dgm:cxn modelId="{50C7BCD4-3A43-4285-98DA-C73031F990AA}" type="presOf" srcId="{591AE31F-A8CA-4CD1-9EFE-7530F76D7442}" destId="{EF1AA433-181D-4E60-B75B-3F5FEC3331B6}" srcOrd="0" destOrd="0" presId="urn:microsoft.com/office/officeart/2005/8/layout/vList2"/>
    <dgm:cxn modelId="{CBBCE5DA-4B89-4FF1-891B-CE955C7FFE0E}" type="presOf" srcId="{DF2759A5-E3CC-42F0-A42E-27CE038E9427}" destId="{47EEC988-05BA-4BDD-AA1A-8714BE9BBCB1}" srcOrd="0" destOrd="0" presId="urn:microsoft.com/office/officeart/2005/8/layout/vList2"/>
    <dgm:cxn modelId="{7A065AE3-C3A4-4313-A974-5B4F98F52BA9}" srcId="{CE1F2A91-D8F0-4CE1-A11E-261D1FD5154A}" destId="{F4B16808-427A-4263-8FE2-4F310329B290}" srcOrd="1" destOrd="0" parTransId="{D2F381A5-2CFF-4A1F-83E5-9A657FAEA32D}" sibTransId="{D5D02EE1-E8FA-4313-A87A-1DCFE38E47C3}"/>
    <dgm:cxn modelId="{9B714CF4-A60A-40B8-9400-FBA94BD81352}" srcId="{CE1F2A91-D8F0-4CE1-A11E-261D1FD5154A}" destId="{DF2759A5-E3CC-42F0-A42E-27CE038E9427}" srcOrd="2" destOrd="0" parTransId="{5D76F904-B7DC-4688-9DEF-6B85AAE9B612}" sibTransId="{90A1F7D7-7802-4667-AE32-B17C7E2B4879}"/>
    <dgm:cxn modelId="{DCAE464A-725A-4F6E-B1F0-64DE2FC6ABEF}" type="presParOf" srcId="{ECC0C62E-3BB6-408D-8244-F36F869F7BD4}" destId="{AED62F0E-A7C7-4A2A-92A8-1DEF11F27D4B}" srcOrd="0" destOrd="0" presId="urn:microsoft.com/office/officeart/2005/8/layout/vList2"/>
    <dgm:cxn modelId="{7B0F93AA-7A1E-42F4-B154-9C6E2924DB39}" type="presParOf" srcId="{ECC0C62E-3BB6-408D-8244-F36F869F7BD4}" destId="{BA6E9ABB-D7BB-4D3C-9A49-FE481FD21E55}" srcOrd="1" destOrd="0" presId="urn:microsoft.com/office/officeart/2005/8/layout/vList2"/>
    <dgm:cxn modelId="{75F749EF-9E86-44B7-BF86-6D25C031250B}" type="presParOf" srcId="{ECC0C62E-3BB6-408D-8244-F36F869F7BD4}" destId="{E195117B-0FF1-4CA9-85BD-560A56D6D92C}" srcOrd="2" destOrd="0" presId="urn:microsoft.com/office/officeart/2005/8/layout/vList2"/>
    <dgm:cxn modelId="{0F457A40-224B-4AF7-9CF5-5F618760BE35}" type="presParOf" srcId="{ECC0C62E-3BB6-408D-8244-F36F869F7BD4}" destId="{4733A6DF-5379-48D7-A49B-0FA4DB76F8EA}" srcOrd="3" destOrd="0" presId="urn:microsoft.com/office/officeart/2005/8/layout/vList2"/>
    <dgm:cxn modelId="{86F85D68-2BF3-46D0-9D34-5DEA464E4173}" type="presParOf" srcId="{ECC0C62E-3BB6-408D-8244-F36F869F7BD4}" destId="{47EEC988-05BA-4BDD-AA1A-8714BE9BBCB1}" srcOrd="4" destOrd="0" presId="urn:microsoft.com/office/officeart/2005/8/layout/vList2"/>
    <dgm:cxn modelId="{9A3D9390-3466-4D0E-911C-2FAB607F019D}" type="presParOf" srcId="{ECC0C62E-3BB6-408D-8244-F36F869F7BD4}" destId="{2807AEC2-93AB-4CE1-929D-79700DCB0DD6}" srcOrd="5" destOrd="0" presId="urn:microsoft.com/office/officeart/2005/8/layout/vList2"/>
    <dgm:cxn modelId="{16E3FF17-C196-463D-8879-43F27C896FCC}" type="presParOf" srcId="{ECC0C62E-3BB6-408D-8244-F36F869F7BD4}" destId="{E7113729-3FD7-4A0D-97ED-F9924152359E}" srcOrd="6" destOrd="0" presId="urn:microsoft.com/office/officeart/2005/8/layout/vList2"/>
    <dgm:cxn modelId="{B38CE791-1EAE-4429-9343-2ECD23C30DB7}" type="presParOf" srcId="{ECC0C62E-3BB6-408D-8244-F36F869F7BD4}" destId="{F4A4DE1A-AAF8-4093-A0A3-91F427DB3837}" srcOrd="7" destOrd="0" presId="urn:microsoft.com/office/officeart/2005/8/layout/vList2"/>
    <dgm:cxn modelId="{8BE5961C-2AAF-402B-912A-B4A162C61BB5}" type="presParOf" srcId="{ECC0C62E-3BB6-408D-8244-F36F869F7BD4}" destId="{EF1AA433-181D-4E60-B75B-3F5FEC3331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AB40B9-4056-4CF7-89D2-6470714150A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32D0C04-3D6E-407E-8E6E-5A91CD04396C}">
      <dgm:prSet/>
      <dgm:spPr/>
      <dgm:t>
        <a:bodyPr/>
        <a:lstStyle/>
        <a:p>
          <a:r>
            <a:rPr lang="en-US"/>
            <a:t>R = Y (p-c)-Yfm</a:t>
          </a:r>
        </a:p>
      </dgm:t>
    </dgm:pt>
    <dgm:pt modelId="{A0D18A69-19A3-42C9-989D-FD1366863BA7}" type="parTrans" cxnId="{F1A0027B-FA22-4F71-9C27-A75DD86480DF}">
      <dgm:prSet/>
      <dgm:spPr/>
      <dgm:t>
        <a:bodyPr/>
        <a:lstStyle/>
        <a:p>
          <a:endParaRPr lang="en-US"/>
        </a:p>
      </dgm:t>
    </dgm:pt>
    <dgm:pt modelId="{49CEC69D-D122-4C6A-BC39-C6491F330D6B}" type="sibTrans" cxnId="{F1A0027B-FA22-4F71-9C27-A75DD86480DF}">
      <dgm:prSet/>
      <dgm:spPr/>
      <dgm:t>
        <a:bodyPr/>
        <a:lstStyle/>
        <a:p>
          <a:endParaRPr lang="en-US"/>
        </a:p>
      </dgm:t>
    </dgm:pt>
    <dgm:pt modelId="{7804D16A-0F75-4A2D-B72C-C2AA74F455A4}">
      <dgm:prSet/>
      <dgm:spPr/>
      <dgm:t>
        <a:bodyPr/>
        <a:lstStyle/>
        <a:p>
          <a:r>
            <a:rPr lang="en-US"/>
            <a:t>R= rent per unit land</a:t>
          </a:r>
        </a:p>
      </dgm:t>
    </dgm:pt>
    <dgm:pt modelId="{15CE2164-A46A-4E20-A74A-0C3DA7F4A8BC}" type="parTrans" cxnId="{5DBABD56-3A6C-4607-90A2-5621A91D53A3}">
      <dgm:prSet/>
      <dgm:spPr/>
      <dgm:t>
        <a:bodyPr/>
        <a:lstStyle/>
        <a:p>
          <a:endParaRPr lang="en-US"/>
        </a:p>
      </dgm:t>
    </dgm:pt>
    <dgm:pt modelId="{35F5CBB3-CD52-4C9E-ADE1-E07AB605C079}" type="sibTrans" cxnId="{5DBABD56-3A6C-4607-90A2-5621A91D53A3}">
      <dgm:prSet/>
      <dgm:spPr/>
      <dgm:t>
        <a:bodyPr/>
        <a:lstStyle/>
        <a:p>
          <a:endParaRPr lang="en-US"/>
        </a:p>
      </dgm:t>
    </dgm:pt>
    <dgm:pt modelId="{AF1B49DE-A30A-4E56-B205-11C771596269}">
      <dgm:prSet/>
      <dgm:spPr/>
      <dgm:t>
        <a:bodyPr/>
        <a:lstStyle/>
        <a:p>
          <a:r>
            <a:rPr lang="en-US"/>
            <a:t>Y= yield per unit land</a:t>
          </a:r>
        </a:p>
      </dgm:t>
    </dgm:pt>
    <dgm:pt modelId="{1DBE4745-5BA0-45E6-828C-1D22D11C695A}" type="parTrans" cxnId="{1B13A36C-0538-4B2B-BA87-AD89D868E051}">
      <dgm:prSet/>
      <dgm:spPr/>
      <dgm:t>
        <a:bodyPr/>
        <a:lstStyle/>
        <a:p>
          <a:endParaRPr lang="en-US"/>
        </a:p>
      </dgm:t>
    </dgm:pt>
    <dgm:pt modelId="{C139FC25-05EF-452B-9BA4-D8485A3C526B}" type="sibTrans" cxnId="{1B13A36C-0538-4B2B-BA87-AD89D868E051}">
      <dgm:prSet/>
      <dgm:spPr/>
      <dgm:t>
        <a:bodyPr/>
        <a:lstStyle/>
        <a:p>
          <a:endParaRPr lang="en-US"/>
        </a:p>
      </dgm:t>
    </dgm:pt>
    <dgm:pt modelId="{F343746B-604D-49C1-B5D4-680897C9741D}">
      <dgm:prSet/>
      <dgm:spPr/>
      <dgm:t>
        <a:bodyPr/>
        <a:lstStyle/>
        <a:p>
          <a:r>
            <a:rPr lang="en-US"/>
            <a:t>P= market price per unit of yield</a:t>
          </a:r>
        </a:p>
      </dgm:t>
    </dgm:pt>
    <dgm:pt modelId="{BD39D0AC-8797-48B7-8B91-E827BCAFE703}" type="parTrans" cxnId="{6C8CC2DD-3017-49F6-923C-76CCCDA054BD}">
      <dgm:prSet/>
      <dgm:spPr/>
      <dgm:t>
        <a:bodyPr/>
        <a:lstStyle/>
        <a:p>
          <a:endParaRPr lang="en-US"/>
        </a:p>
      </dgm:t>
    </dgm:pt>
    <dgm:pt modelId="{15B68CE3-D1DD-4584-B233-21AF72C7022E}" type="sibTrans" cxnId="{6C8CC2DD-3017-49F6-923C-76CCCDA054BD}">
      <dgm:prSet/>
      <dgm:spPr/>
      <dgm:t>
        <a:bodyPr/>
        <a:lstStyle/>
        <a:p>
          <a:endParaRPr lang="en-US"/>
        </a:p>
      </dgm:t>
    </dgm:pt>
    <dgm:pt modelId="{741856A1-CAA4-4065-B0B2-63814724C2F3}">
      <dgm:prSet/>
      <dgm:spPr/>
      <dgm:t>
        <a:bodyPr/>
        <a:lstStyle/>
        <a:p>
          <a:r>
            <a:rPr lang="en-US"/>
            <a:t>c= average production cost per unot of yie;d</a:t>
          </a:r>
        </a:p>
      </dgm:t>
    </dgm:pt>
    <dgm:pt modelId="{87C2F362-FEC5-4C0F-A34E-8B2CF3FA5982}" type="parTrans" cxnId="{2427975B-9EC6-4C75-A96F-3A159093FB5C}">
      <dgm:prSet/>
      <dgm:spPr/>
      <dgm:t>
        <a:bodyPr/>
        <a:lstStyle/>
        <a:p>
          <a:endParaRPr lang="en-US"/>
        </a:p>
      </dgm:t>
    </dgm:pt>
    <dgm:pt modelId="{DA3B288F-B0DE-4576-8403-04322D287312}" type="sibTrans" cxnId="{2427975B-9EC6-4C75-A96F-3A159093FB5C}">
      <dgm:prSet/>
      <dgm:spPr/>
      <dgm:t>
        <a:bodyPr/>
        <a:lstStyle/>
        <a:p>
          <a:endParaRPr lang="en-US"/>
        </a:p>
      </dgm:t>
    </dgm:pt>
    <dgm:pt modelId="{5F64E9F6-49C0-4D04-99F7-E1536FA62074}">
      <dgm:prSet/>
      <dgm:spPr/>
      <dgm:t>
        <a:bodyPr/>
        <a:lstStyle/>
        <a:p>
          <a:r>
            <a:rPr lang="en-US"/>
            <a:t>m= distance from market (in km or miles)</a:t>
          </a:r>
        </a:p>
      </dgm:t>
    </dgm:pt>
    <dgm:pt modelId="{B9D2323F-01C1-460A-B295-BD474687775E}" type="parTrans" cxnId="{46299727-BA1B-450A-9C95-B2B2C7F3953D}">
      <dgm:prSet/>
      <dgm:spPr/>
      <dgm:t>
        <a:bodyPr/>
        <a:lstStyle/>
        <a:p>
          <a:endParaRPr lang="en-US"/>
        </a:p>
      </dgm:t>
    </dgm:pt>
    <dgm:pt modelId="{18698A0B-1BAD-4439-A5B5-6B6BBC0F4288}" type="sibTrans" cxnId="{46299727-BA1B-450A-9C95-B2B2C7F3953D}">
      <dgm:prSet/>
      <dgm:spPr/>
      <dgm:t>
        <a:bodyPr/>
        <a:lstStyle/>
        <a:p>
          <a:endParaRPr lang="en-US"/>
        </a:p>
      </dgm:t>
    </dgm:pt>
    <dgm:pt modelId="{48755D48-BA7F-465E-8A5B-AFB008A27564}">
      <dgm:prSet/>
      <dgm:spPr/>
      <dgm:t>
        <a:bodyPr/>
        <a:lstStyle/>
        <a:p>
          <a:r>
            <a:rPr lang="en-US"/>
            <a:t>f= freight rate per unit yield and unit of distance</a:t>
          </a:r>
        </a:p>
      </dgm:t>
    </dgm:pt>
    <dgm:pt modelId="{D17E6552-F384-4C30-9CED-6ED8FEE84F65}" type="parTrans" cxnId="{44224CA5-6098-47EE-BAE6-10B91EDB5ABB}">
      <dgm:prSet/>
      <dgm:spPr/>
      <dgm:t>
        <a:bodyPr/>
        <a:lstStyle/>
        <a:p>
          <a:endParaRPr lang="en-US"/>
        </a:p>
      </dgm:t>
    </dgm:pt>
    <dgm:pt modelId="{E63B3A11-4FC1-4845-8A73-60487E7B5117}" type="sibTrans" cxnId="{44224CA5-6098-47EE-BAE6-10B91EDB5ABB}">
      <dgm:prSet/>
      <dgm:spPr/>
      <dgm:t>
        <a:bodyPr/>
        <a:lstStyle/>
        <a:p>
          <a:endParaRPr lang="en-US"/>
        </a:p>
      </dgm:t>
    </dgm:pt>
    <dgm:pt modelId="{4929D20D-0508-4296-97E0-B248585B3D03}" type="pres">
      <dgm:prSet presAssocID="{F9AB40B9-4056-4CF7-89D2-6470714150AA}" presName="diagram" presStyleCnt="0">
        <dgm:presLayoutVars>
          <dgm:dir/>
          <dgm:resizeHandles val="exact"/>
        </dgm:presLayoutVars>
      </dgm:prSet>
      <dgm:spPr/>
    </dgm:pt>
    <dgm:pt modelId="{57E1C906-7E0C-404D-BBE2-2DE1AFA371F4}" type="pres">
      <dgm:prSet presAssocID="{432D0C04-3D6E-407E-8E6E-5A91CD04396C}" presName="node" presStyleLbl="node1" presStyleIdx="0" presStyleCnt="7">
        <dgm:presLayoutVars>
          <dgm:bulletEnabled val="1"/>
        </dgm:presLayoutVars>
      </dgm:prSet>
      <dgm:spPr/>
    </dgm:pt>
    <dgm:pt modelId="{F3447962-87E7-49C3-8C5E-70C48D162FDA}" type="pres">
      <dgm:prSet presAssocID="{49CEC69D-D122-4C6A-BC39-C6491F330D6B}" presName="sibTrans" presStyleCnt="0"/>
      <dgm:spPr/>
    </dgm:pt>
    <dgm:pt modelId="{5928BAA7-C698-4066-A190-62BE6188FE8B}" type="pres">
      <dgm:prSet presAssocID="{7804D16A-0F75-4A2D-B72C-C2AA74F455A4}" presName="node" presStyleLbl="node1" presStyleIdx="1" presStyleCnt="7">
        <dgm:presLayoutVars>
          <dgm:bulletEnabled val="1"/>
        </dgm:presLayoutVars>
      </dgm:prSet>
      <dgm:spPr/>
    </dgm:pt>
    <dgm:pt modelId="{3719552A-2AB3-44C6-9D72-EBC01EE5EC43}" type="pres">
      <dgm:prSet presAssocID="{35F5CBB3-CD52-4C9E-ADE1-E07AB605C079}" presName="sibTrans" presStyleCnt="0"/>
      <dgm:spPr/>
    </dgm:pt>
    <dgm:pt modelId="{F7DFCF49-D3E9-4308-B045-92F3F2293015}" type="pres">
      <dgm:prSet presAssocID="{AF1B49DE-A30A-4E56-B205-11C771596269}" presName="node" presStyleLbl="node1" presStyleIdx="2" presStyleCnt="7">
        <dgm:presLayoutVars>
          <dgm:bulletEnabled val="1"/>
        </dgm:presLayoutVars>
      </dgm:prSet>
      <dgm:spPr/>
    </dgm:pt>
    <dgm:pt modelId="{41D6FBAB-422D-4754-A530-93FBF8B430C6}" type="pres">
      <dgm:prSet presAssocID="{C139FC25-05EF-452B-9BA4-D8485A3C526B}" presName="sibTrans" presStyleCnt="0"/>
      <dgm:spPr/>
    </dgm:pt>
    <dgm:pt modelId="{FFC7DA92-77D8-45C7-AA2A-9C60C5D85987}" type="pres">
      <dgm:prSet presAssocID="{F343746B-604D-49C1-B5D4-680897C9741D}" presName="node" presStyleLbl="node1" presStyleIdx="3" presStyleCnt="7">
        <dgm:presLayoutVars>
          <dgm:bulletEnabled val="1"/>
        </dgm:presLayoutVars>
      </dgm:prSet>
      <dgm:spPr/>
    </dgm:pt>
    <dgm:pt modelId="{B28443F7-7939-4B38-B0FC-A8404B30F87D}" type="pres">
      <dgm:prSet presAssocID="{15B68CE3-D1DD-4584-B233-21AF72C7022E}" presName="sibTrans" presStyleCnt="0"/>
      <dgm:spPr/>
    </dgm:pt>
    <dgm:pt modelId="{578AAEE1-581B-402F-A8EA-55A511B9F705}" type="pres">
      <dgm:prSet presAssocID="{741856A1-CAA4-4065-B0B2-63814724C2F3}" presName="node" presStyleLbl="node1" presStyleIdx="4" presStyleCnt="7">
        <dgm:presLayoutVars>
          <dgm:bulletEnabled val="1"/>
        </dgm:presLayoutVars>
      </dgm:prSet>
      <dgm:spPr/>
    </dgm:pt>
    <dgm:pt modelId="{EE947AD8-61B6-46B5-A43A-541F1AB996AD}" type="pres">
      <dgm:prSet presAssocID="{DA3B288F-B0DE-4576-8403-04322D287312}" presName="sibTrans" presStyleCnt="0"/>
      <dgm:spPr/>
    </dgm:pt>
    <dgm:pt modelId="{7157B4C6-E392-4C8E-8DF8-4C9DF385BC68}" type="pres">
      <dgm:prSet presAssocID="{5F64E9F6-49C0-4D04-99F7-E1536FA62074}" presName="node" presStyleLbl="node1" presStyleIdx="5" presStyleCnt="7">
        <dgm:presLayoutVars>
          <dgm:bulletEnabled val="1"/>
        </dgm:presLayoutVars>
      </dgm:prSet>
      <dgm:spPr/>
    </dgm:pt>
    <dgm:pt modelId="{EBFCCA18-36A3-4D01-9FCF-91D89B793610}" type="pres">
      <dgm:prSet presAssocID="{18698A0B-1BAD-4439-A5B5-6B6BBC0F4288}" presName="sibTrans" presStyleCnt="0"/>
      <dgm:spPr/>
    </dgm:pt>
    <dgm:pt modelId="{50A1CE79-8F2B-4641-AC62-AEB744588750}" type="pres">
      <dgm:prSet presAssocID="{48755D48-BA7F-465E-8A5B-AFB008A27564}" presName="node" presStyleLbl="node1" presStyleIdx="6" presStyleCnt="7">
        <dgm:presLayoutVars>
          <dgm:bulletEnabled val="1"/>
        </dgm:presLayoutVars>
      </dgm:prSet>
      <dgm:spPr/>
    </dgm:pt>
  </dgm:ptLst>
  <dgm:cxnLst>
    <dgm:cxn modelId="{270A460C-6636-4A1C-A908-C6FFFFEDE123}" type="presOf" srcId="{5F64E9F6-49C0-4D04-99F7-E1536FA62074}" destId="{7157B4C6-E392-4C8E-8DF8-4C9DF385BC68}" srcOrd="0" destOrd="0" presId="urn:microsoft.com/office/officeart/2005/8/layout/default"/>
    <dgm:cxn modelId="{C5E98526-F189-4664-9976-597A9370C4C3}" type="presOf" srcId="{F343746B-604D-49C1-B5D4-680897C9741D}" destId="{FFC7DA92-77D8-45C7-AA2A-9C60C5D85987}" srcOrd="0" destOrd="0" presId="urn:microsoft.com/office/officeart/2005/8/layout/default"/>
    <dgm:cxn modelId="{46299727-BA1B-450A-9C95-B2B2C7F3953D}" srcId="{F9AB40B9-4056-4CF7-89D2-6470714150AA}" destId="{5F64E9F6-49C0-4D04-99F7-E1536FA62074}" srcOrd="5" destOrd="0" parTransId="{B9D2323F-01C1-460A-B295-BD474687775E}" sibTransId="{18698A0B-1BAD-4439-A5B5-6B6BBC0F4288}"/>
    <dgm:cxn modelId="{2427975B-9EC6-4C75-A96F-3A159093FB5C}" srcId="{F9AB40B9-4056-4CF7-89D2-6470714150AA}" destId="{741856A1-CAA4-4065-B0B2-63814724C2F3}" srcOrd="4" destOrd="0" parTransId="{87C2F362-FEC5-4C0F-A34E-8B2CF3FA5982}" sibTransId="{DA3B288F-B0DE-4576-8403-04322D287312}"/>
    <dgm:cxn modelId="{1B13A36C-0538-4B2B-BA87-AD89D868E051}" srcId="{F9AB40B9-4056-4CF7-89D2-6470714150AA}" destId="{AF1B49DE-A30A-4E56-B205-11C771596269}" srcOrd="2" destOrd="0" parTransId="{1DBE4745-5BA0-45E6-828C-1D22D11C695A}" sibTransId="{C139FC25-05EF-452B-9BA4-D8485A3C526B}"/>
    <dgm:cxn modelId="{5DBABD56-3A6C-4607-90A2-5621A91D53A3}" srcId="{F9AB40B9-4056-4CF7-89D2-6470714150AA}" destId="{7804D16A-0F75-4A2D-B72C-C2AA74F455A4}" srcOrd="1" destOrd="0" parTransId="{15CE2164-A46A-4E20-A74A-0C3DA7F4A8BC}" sibTransId="{35F5CBB3-CD52-4C9E-ADE1-E07AB605C079}"/>
    <dgm:cxn modelId="{F1A0027B-FA22-4F71-9C27-A75DD86480DF}" srcId="{F9AB40B9-4056-4CF7-89D2-6470714150AA}" destId="{432D0C04-3D6E-407E-8E6E-5A91CD04396C}" srcOrd="0" destOrd="0" parTransId="{A0D18A69-19A3-42C9-989D-FD1366863BA7}" sibTransId="{49CEC69D-D122-4C6A-BC39-C6491F330D6B}"/>
    <dgm:cxn modelId="{2CC2DB7E-E723-4010-9158-B5808D0AE5B9}" type="presOf" srcId="{AF1B49DE-A30A-4E56-B205-11C771596269}" destId="{F7DFCF49-D3E9-4308-B045-92F3F2293015}" srcOrd="0" destOrd="0" presId="urn:microsoft.com/office/officeart/2005/8/layout/default"/>
    <dgm:cxn modelId="{951BB494-7319-41D4-A75B-497131053B37}" type="presOf" srcId="{48755D48-BA7F-465E-8A5B-AFB008A27564}" destId="{50A1CE79-8F2B-4641-AC62-AEB744588750}" srcOrd="0" destOrd="0" presId="urn:microsoft.com/office/officeart/2005/8/layout/default"/>
    <dgm:cxn modelId="{44224CA5-6098-47EE-BAE6-10B91EDB5ABB}" srcId="{F9AB40B9-4056-4CF7-89D2-6470714150AA}" destId="{48755D48-BA7F-465E-8A5B-AFB008A27564}" srcOrd="6" destOrd="0" parTransId="{D17E6552-F384-4C30-9CED-6ED8FEE84F65}" sibTransId="{E63B3A11-4FC1-4845-8A73-60487E7B5117}"/>
    <dgm:cxn modelId="{ABC1A5B9-9510-419E-8C05-B723FEEF14D5}" type="presOf" srcId="{741856A1-CAA4-4065-B0B2-63814724C2F3}" destId="{578AAEE1-581B-402F-A8EA-55A511B9F705}" srcOrd="0" destOrd="0" presId="urn:microsoft.com/office/officeart/2005/8/layout/default"/>
    <dgm:cxn modelId="{396091BF-3A77-4459-AA0A-B3CBF7AA8554}" type="presOf" srcId="{432D0C04-3D6E-407E-8E6E-5A91CD04396C}" destId="{57E1C906-7E0C-404D-BBE2-2DE1AFA371F4}" srcOrd="0" destOrd="0" presId="urn:microsoft.com/office/officeart/2005/8/layout/default"/>
    <dgm:cxn modelId="{240B41C5-2663-4309-A641-49D10BE4B65B}" type="presOf" srcId="{7804D16A-0F75-4A2D-B72C-C2AA74F455A4}" destId="{5928BAA7-C698-4066-A190-62BE6188FE8B}" srcOrd="0" destOrd="0" presId="urn:microsoft.com/office/officeart/2005/8/layout/default"/>
    <dgm:cxn modelId="{80997BD4-3E99-43E3-8F16-AFDC38E2A715}" type="presOf" srcId="{F9AB40B9-4056-4CF7-89D2-6470714150AA}" destId="{4929D20D-0508-4296-97E0-B248585B3D03}" srcOrd="0" destOrd="0" presId="urn:microsoft.com/office/officeart/2005/8/layout/default"/>
    <dgm:cxn modelId="{6C8CC2DD-3017-49F6-923C-76CCCDA054BD}" srcId="{F9AB40B9-4056-4CF7-89D2-6470714150AA}" destId="{F343746B-604D-49C1-B5D4-680897C9741D}" srcOrd="3" destOrd="0" parTransId="{BD39D0AC-8797-48B7-8B91-E827BCAFE703}" sibTransId="{15B68CE3-D1DD-4584-B233-21AF72C7022E}"/>
    <dgm:cxn modelId="{B4ECE936-A934-464E-9F2F-71FAEC706287}" type="presParOf" srcId="{4929D20D-0508-4296-97E0-B248585B3D03}" destId="{57E1C906-7E0C-404D-BBE2-2DE1AFA371F4}" srcOrd="0" destOrd="0" presId="urn:microsoft.com/office/officeart/2005/8/layout/default"/>
    <dgm:cxn modelId="{F348ECD1-B4F9-4A3F-AFBF-F51D8A3D57CF}" type="presParOf" srcId="{4929D20D-0508-4296-97E0-B248585B3D03}" destId="{F3447962-87E7-49C3-8C5E-70C48D162FDA}" srcOrd="1" destOrd="0" presId="urn:microsoft.com/office/officeart/2005/8/layout/default"/>
    <dgm:cxn modelId="{131DD6A7-6143-4342-9EB8-EEB4CA292CC0}" type="presParOf" srcId="{4929D20D-0508-4296-97E0-B248585B3D03}" destId="{5928BAA7-C698-4066-A190-62BE6188FE8B}" srcOrd="2" destOrd="0" presId="urn:microsoft.com/office/officeart/2005/8/layout/default"/>
    <dgm:cxn modelId="{99EF8298-6B1F-4936-8949-A1F908C9783E}" type="presParOf" srcId="{4929D20D-0508-4296-97E0-B248585B3D03}" destId="{3719552A-2AB3-44C6-9D72-EBC01EE5EC43}" srcOrd="3" destOrd="0" presId="urn:microsoft.com/office/officeart/2005/8/layout/default"/>
    <dgm:cxn modelId="{CC40C519-E652-4427-828E-96C67CCA209B}" type="presParOf" srcId="{4929D20D-0508-4296-97E0-B248585B3D03}" destId="{F7DFCF49-D3E9-4308-B045-92F3F2293015}" srcOrd="4" destOrd="0" presId="urn:microsoft.com/office/officeart/2005/8/layout/default"/>
    <dgm:cxn modelId="{402A9E88-8177-495D-8B61-E8A1F6001D47}" type="presParOf" srcId="{4929D20D-0508-4296-97E0-B248585B3D03}" destId="{41D6FBAB-422D-4754-A530-93FBF8B430C6}" srcOrd="5" destOrd="0" presId="urn:microsoft.com/office/officeart/2005/8/layout/default"/>
    <dgm:cxn modelId="{68B959A4-29EA-49EF-8978-7D45AADEB54F}" type="presParOf" srcId="{4929D20D-0508-4296-97E0-B248585B3D03}" destId="{FFC7DA92-77D8-45C7-AA2A-9C60C5D85987}" srcOrd="6" destOrd="0" presId="urn:microsoft.com/office/officeart/2005/8/layout/default"/>
    <dgm:cxn modelId="{FB0DC705-0DDF-4815-8017-0BA6A49F8554}" type="presParOf" srcId="{4929D20D-0508-4296-97E0-B248585B3D03}" destId="{B28443F7-7939-4B38-B0FC-A8404B30F87D}" srcOrd="7" destOrd="0" presId="urn:microsoft.com/office/officeart/2005/8/layout/default"/>
    <dgm:cxn modelId="{463BF261-0D94-4C8C-98FA-FEC063128674}" type="presParOf" srcId="{4929D20D-0508-4296-97E0-B248585B3D03}" destId="{578AAEE1-581B-402F-A8EA-55A511B9F705}" srcOrd="8" destOrd="0" presId="urn:microsoft.com/office/officeart/2005/8/layout/default"/>
    <dgm:cxn modelId="{70960EB2-9674-496C-AC68-28FB241697E1}" type="presParOf" srcId="{4929D20D-0508-4296-97E0-B248585B3D03}" destId="{EE947AD8-61B6-46B5-A43A-541F1AB996AD}" srcOrd="9" destOrd="0" presId="urn:microsoft.com/office/officeart/2005/8/layout/default"/>
    <dgm:cxn modelId="{2E3B92AB-8296-4FA5-BA39-190DE49FF2EA}" type="presParOf" srcId="{4929D20D-0508-4296-97E0-B248585B3D03}" destId="{7157B4C6-E392-4C8E-8DF8-4C9DF385BC68}" srcOrd="10" destOrd="0" presId="urn:microsoft.com/office/officeart/2005/8/layout/default"/>
    <dgm:cxn modelId="{5F70EBC7-CB78-4084-B9D7-8B49A0960D60}" type="presParOf" srcId="{4929D20D-0508-4296-97E0-B248585B3D03}" destId="{EBFCCA18-36A3-4D01-9FCF-91D89B793610}" srcOrd="11" destOrd="0" presId="urn:microsoft.com/office/officeart/2005/8/layout/default"/>
    <dgm:cxn modelId="{E032FD62-8A05-4F61-8B3A-8A555809A58F}" type="presParOf" srcId="{4929D20D-0508-4296-97E0-B248585B3D03}" destId="{50A1CE79-8F2B-4641-AC62-AEB74458875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104E75-C214-4907-98FF-6ED3831030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96A2175-1FE0-4D45-B8EA-9ED4DA391BE4}">
      <dgm:prSet custT="1"/>
      <dgm:spPr/>
      <dgm:t>
        <a:bodyPr/>
        <a:lstStyle/>
        <a:p>
          <a:r>
            <a:rPr lang="en-US" sz="2000" b="0" i="0" dirty="0"/>
            <a:t>William Alonso (Location and Land Use: Toward a General Theory of Land Rent, 1964) attempted to apply accessibility requirements to the city </a:t>
          </a:r>
          <a:r>
            <a:rPr lang="en-US" sz="2000" b="0" i="0" dirty="0" err="1"/>
            <a:t>centre</a:t>
          </a:r>
          <a:r>
            <a:rPr lang="en-US" sz="2000" b="0" i="0" dirty="0"/>
            <a:t> for various types of land use (housing, commercial, and industry)</a:t>
          </a:r>
          <a:endParaRPr lang="en-US" sz="2000" dirty="0"/>
        </a:p>
      </dgm:t>
    </dgm:pt>
    <dgm:pt modelId="{E16E4C17-0A22-4E9E-A36B-7F7E570379F3}" type="parTrans" cxnId="{927F73F5-5356-430D-AEAD-E04CC7856264}">
      <dgm:prSet/>
      <dgm:spPr/>
      <dgm:t>
        <a:bodyPr/>
        <a:lstStyle/>
        <a:p>
          <a:endParaRPr lang="en-US"/>
        </a:p>
      </dgm:t>
    </dgm:pt>
    <dgm:pt modelId="{54CDA063-1A89-496B-B604-02AAE44E22F2}" type="sibTrans" cxnId="{927F73F5-5356-430D-AEAD-E04CC7856264}">
      <dgm:prSet/>
      <dgm:spPr/>
      <dgm:t>
        <a:bodyPr/>
        <a:lstStyle/>
        <a:p>
          <a:endParaRPr lang="en-US"/>
        </a:p>
      </dgm:t>
    </dgm:pt>
    <dgm:pt modelId="{7B741B94-2A0B-4A8C-997E-5A003CB830D4}">
      <dgm:prSet custT="1"/>
      <dgm:spPr/>
      <dgm:t>
        <a:bodyPr/>
        <a:lstStyle/>
        <a:p>
          <a:r>
            <a:rPr lang="en-US" sz="1600" b="0" i="0" dirty="0"/>
            <a:t>A</a:t>
          </a:r>
          <a:r>
            <a:rPr lang="en-US" sz="2000" b="0" i="0" dirty="0"/>
            <a:t>ccording to his theory, each land use type has its own rent gradient or bid rent curve. The curve sets the maximum amount of rent any land use type will yield for a specific location. Households, commercial establishments, and industries compete for locations according to each individual bid rent curve and their requirements for access to the city </a:t>
          </a:r>
          <a:r>
            <a:rPr lang="en-US" sz="2000" b="0" i="0" dirty="0" err="1"/>
            <a:t>centre</a:t>
          </a:r>
          <a:endParaRPr lang="en-US" sz="2000" dirty="0"/>
        </a:p>
      </dgm:t>
    </dgm:pt>
    <dgm:pt modelId="{504402D3-6599-4477-843B-BE577F7DE924}" type="parTrans" cxnId="{2AB743EE-85A3-49EC-9AB0-F838BF4EDD59}">
      <dgm:prSet/>
      <dgm:spPr/>
      <dgm:t>
        <a:bodyPr/>
        <a:lstStyle/>
        <a:p>
          <a:endParaRPr lang="en-US"/>
        </a:p>
      </dgm:t>
    </dgm:pt>
    <dgm:pt modelId="{86FECFB6-26A2-453F-BF3C-387536840AE9}" type="sibTrans" cxnId="{2AB743EE-85A3-49EC-9AB0-F838BF4EDD59}">
      <dgm:prSet/>
      <dgm:spPr/>
      <dgm:t>
        <a:bodyPr/>
        <a:lstStyle/>
        <a:p>
          <a:endParaRPr lang="en-US"/>
        </a:p>
      </dgm:t>
    </dgm:pt>
    <dgm:pt modelId="{A38BDCE5-CE5E-48A4-967E-61D223612E88}">
      <dgm:prSet custT="1"/>
      <dgm:spPr/>
      <dgm:t>
        <a:bodyPr/>
        <a:lstStyle/>
        <a:p>
          <a:r>
            <a:rPr lang="en-US" sz="2400" b="0" i="0" dirty="0"/>
            <a:t>In 1964 William Alonso completed his dissertation which extended the von </a:t>
          </a:r>
          <a:r>
            <a:rPr lang="en-US" sz="2400" b="0" i="0" dirty="0" err="1"/>
            <a:t>Thünen</a:t>
          </a:r>
          <a:r>
            <a:rPr lang="en-US" sz="2400" b="0" i="0" dirty="0"/>
            <a:t> model to urban land uses</a:t>
          </a:r>
          <a:endParaRPr lang="en-US" sz="2400" dirty="0"/>
        </a:p>
      </dgm:t>
    </dgm:pt>
    <dgm:pt modelId="{035F8C3D-3A3F-4BE1-9962-93694DFE4446}" type="parTrans" cxnId="{866C1CAF-F979-4BFC-B449-5A8410546FDD}">
      <dgm:prSet/>
      <dgm:spPr/>
      <dgm:t>
        <a:bodyPr/>
        <a:lstStyle/>
        <a:p>
          <a:endParaRPr lang="en-US"/>
        </a:p>
      </dgm:t>
    </dgm:pt>
    <dgm:pt modelId="{38B22A2A-DC2D-4E5E-8E25-6E444B88C0D6}" type="sibTrans" cxnId="{866C1CAF-F979-4BFC-B449-5A8410546FDD}">
      <dgm:prSet/>
      <dgm:spPr/>
      <dgm:t>
        <a:bodyPr/>
        <a:lstStyle/>
        <a:p>
          <a:endParaRPr lang="en-US"/>
        </a:p>
      </dgm:t>
    </dgm:pt>
    <dgm:pt modelId="{E2872FFA-EEDF-4FA7-A111-BB0AA7A17DBF}">
      <dgm:prSet custT="1"/>
      <dgm:spPr/>
      <dgm:t>
        <a:bodyPr/>
        <a:lstStyle/>
        <a:p>
          <a:r>
            <a:rPr lang="en-US" sz="1700" b="0" i="0" dirty="0"/>
            <a:t>H</a:t>
          </a:r>
          <a:r>
            <a:rPr lang="en-US" sz="2000" b="0" i="0" dirty="0"/>
            <a:t>is model gives land use, rent, intensity of land use, population and employment as a function of distance to the CBD of the city as a solution of an economic equilibrium for the market for space.</a:t>
          </a:r>
          <a:endParaRPr lang="en-US" sz="2000" dirty="0"/>
        </a:p>
      </dgm:t>
    </dgm:pt>
    <dgm:pt modelId="{0E40FDAE-AE7A-4AC2-B811-2D50749E7282}" type="parTrans" cxnId="{295B9B6E-8F6B-4F30-8824-8A8C74128D69}">
      <dgm:prSet/>
      <dgm:spPr/>
      <dgm:t>
        <a:bodyPr/>
        <a:lstStyle/>
        <a:p>
          <a:endParaRPr lang="en-US"/>
        </a:p>
      </dgm:t>
    </dgm:pt>
    <dgm:pt modelId="{6D6525F0-BB17-496D-B05B-BC3FD59044FA}" type="sibTrans" cxnId="{295B9B6E-8F6B-4F30-8824-8A8C74128D69}">
      <dgm:prSet/>
      <dgm:spPr/>
      <dgm:t>
        <a:bodyPr/>
        <a:lstStyle/>
        <a:p>
          <a:endParaRPr lang="en-US"/>
        </a:p>
      </dgm:t>
    </dgm:pt>
    <dgm:pt modelId="{D5361468-E3DC-4A72-8BD6-4F580708E332}" type="pres">
      <dgm:prSet presAssocID="{0D104E75-C214-4907-98FF-6ED3831030A8}" presName="linear" presStyleCnt="0">
        <dgm:presLayoutVars>
          <dgm:animLvl val="lvl"/>
          <dgm:resizeHandles val="exact"/>
        </dgm:presLayoutVars>
      </dgm:prSet>
      <dgm:spPr/>
    </dgm:pt>
    <dgm:pt modelId="{44EDE320-F5CF-4A44-9005-BDA89109B177}" type="pres">
      <dgm:prSet presAssocID="{E2872FFA-EEDF-4FA7-A111-BB0AA7A17DBF}" presName="parentText" presStyleLbl="node1" presStyleIdx="0" presStyleCnt="4" custLinFactY="93234" custLinFactNeighborX="-2151" custLinFactNeighborY="100000">
        <dgm:presLayoutVars>
          <dgm:chMax val="0"/>
          <dgm:bulletEnabled val="1"/>
        </dgm:presLayoutVars>
      </dgm:prSet>
      <dgm:spPr/>
    </dgm:pt>
    <dgm:pt modelId="{8299C0B0-B409-47C2-8F0B-0FBDBEAD8F22}" type="pres">
      <dgm:prSet presAssocID="{6D6525F0-BB17-496D-B05B-BC3FD59044FA}" presName="spacer" presStyleCnt="0"/>
      <dgm:spPr/>
    </dgm:pt>
    <dgm:pt modelId="{BAF02534-A7E7-4127-A1E7-CA5F6BCBF3AF}" type="pres">
      <dgm:prSet presAssocID="{A38BDCE5-CE5E-48A4-967E-61D223612E88}" presName="parentText" presStyleLbl="node1" presStyleIdx="1" presStyleCnt="4" custLinFactY="-145650" custLinFactNeighborX="4081" custLinFactNeighborY="-200000">
        <dgm:presLayoutVars>
          <dgm:chMax val="0"/>
          <dgm:bulletEnabled val="1"/>
        </dgm:presLayoutVars>
      </dgm:prSet>
      <dgm:spPr/>
    </dgm:pt>
    <dgm:pt modelId="{82BABF1A-E4C9-4BE6-BC5A-A49A80A25EBD}" type="pres">
      <dgm:prSet presAssocID="{38B22A2A-DC2D-4E5E-8E25-6E444B88C0D6}" presName="spacer" presStyleCnt="0"/>
      <dgm:spPr/>
    </dgm:pt>
    <dgm:pt modelId="{4B4EAE54-E61B-44E0-806D-2031AC2712B5}" type="pres">
      <dgm:prSet presAssocID="{996A2175-1FE0-4D45-B8EA-9ED4DA391BE4}" presName="parentText" presStyleLbl="node1" presStyleIdx="2" presStyleCnt="4">
        <dgm:presLayoutVars>
          <dgm:chMax val="0"/>
          <dgm:bulletEnabled val="1"/>
        </dgm:presLayoutVars>
      </dgm:prSet>
      <dgm:spPr/>
    </dgm:pt>
    <dgm:pt modelId="{F7C42E74-F191-4BCD-B344-522736D8D40E}" type="pres">
      <dgm:prSet presAssocID="{54CDA063-1A89-496B-B604-02AAE44E22F2}" presName="spacer" presStyleCnt="0"/>
      <dgm:spPr/>
    </dgm:pt>
    <dgm:pt modelId="{CFB160B4-D1EC-4047-A50D-792F388DF328}" type="pres">
      <dgm:prSet presAssocID="{7B741B94-2A0B-4A8C-997E-5A003CB830D4}" presName="parentText" presStyleLbl="node1" presStyleIdx="3" presStyleCnt="4" custLinFactY="20240" custLinFactNeighborX="326" custLinFactNeighborY="100000">
        <dgm:presLayoutVars>
          <dgm:chMax val="0"/>
          <dgm:bulletEnabled val="1"/>
        </dgm:presLayoutVars>
      </dgm:prSet>
      <dgm:spPr/>
    </dgm:pt>
  </dgm:ptLst>
  <dgm:cxnLst>
    <dgm:cxn modelId="{2E50555D-E146-4F24-95EB-9CDC330B233B}" type="presOf" srcId="{A38BDCE5-CE5E-48A4-967E-61D223612E88}" destId="{BAF02534-A7E7-4127-A1E7-CA5F6BCBF3AF}" srcOrd="0" destOrd="0" presId="urn:microsoft.com/office/officeart/2005/8/layout/vList2"/>
    <dgm:cxn modelId="{295B9B6E-8F6B-4F30-8824-8A8C74128D69}" srcId="{0D104E75-C214-4907-98FF-6ED3831030A8}" destId="{E2872FFA-EEDF-4FA7-A111-BB0AA7A17DBF}" srcOrd="0" destOrd="0" parTransId="{0E40FDAE-AE7A-4AC2-B811-2D50749E7282}" sibTransId="{6D6525F0-BB17-496D-B05B-BC3FD59044FA}"/>
    <dgm:cxn modelId="{6BDD7C8F-CB04-4E1D-ADBA-91DBE7C4EB5B}" type="presOf" srcId="{7B741B94-2A0B-4A8C-997E-5A003CB830D4}" destId="{CFB160B4-D1EC-4047-A50D-792F388DF328}" srcOrd="0" destOrd="0" presId="urn:microsoft.com/office/officeart/2005/8/layout/vList2"/>
    <dgm:cxn modelId="{866C1CAF-F979-4BFC-B449-5A8410546FDD}" srcId="{0D104E75-C214-4907-98FF-6ED3831030A8}" destId="{A38BDCE5-CE5E-48A4-967E-61D223612E88}" srcOrd="1" destOrd="0" parTransId="{035F8C3D-3A3F-4BE1-9962-93694DFE4446}" sibTransId="{38B22A2A-DC2D-4E5E-8E25-6E444B88C0D6}"/>
    <dgm:cxn modelId="{4DBC45B1-780A-4E4A-8C22-9E6F0BD4CF99}" type="presOf" srcId="{E2872FFA-EEDF-4FA7-A111-BB0AA7A17DBF}" destId="{44EDE320-F5CF-4A44-9005-BDA89109B177}" srcOrd="0" destOrd="0" presId="urn:microsoft.com/office/officeart/2005/8/layout/vList2"/>
    <dgm:cxn modelId="{C90C50D3-3ECA-46BE-8ABC-9BCDA5B543B5}" type="presOf" srcId="{0D104E75-C214-4907-98FF-6ED3831030A8}" destId="{D5361468-E3DC-4A72-8BD6-4F580708E332}" srcOrd="0" destOrd="0" presId="urn:microsoft.com/office/officeart/2005/8/layout/vList2"/>
    <dgm:cxn modelId="{101F20DE-7C61-4CA2-8C66-F712C91DA4F0}" type="presOf" srcId="{996A2175-1FE0-4D45-B8EA-9ED4DA391BE4}" destId="{4B4EAE54-E61B-44E0-806D-2031AC2712B5}" srcOrd="0" destOrd="0" presId="urn:microsoft.com/office/officeart/2005/8/layout/vList2"/>
    <dgm:cxn modelId="{2AB743EE-85A3-49EC-9AB0-F838BF4EDD59}" srcId="{0D104E75-C214-4907-98FF-6ED3831030A8}" destId="{7B741B94-2A0B-4A8C-997E-5A003CB830D4}" srcOrd="3" destOrd="0" parTransId="{504402D3-6599-4477-843B-BE577F7DE924}" sibTransId="{86FECFB6-26A2-453F-BF3C-387536840AE9}"/>
    <dgm:cxn modelId="{927F73F5-5356-430D-AEAD-E04CC7856264}" srcId="{0D104E75-C214-4907-98FF-6ED3831030A8}" destId="{996A2175-1FE0-4D45-B8EA-9ED4DA391BE4}" srcOrd="2" destOrd="0" parTransId="{E16E4C17-0A22-4E9E-A36B-7F7E570379F3}" sibTransId="{54CDA063-1A89-496B-B604-02AAE44E22F2}"/>
    <dgm:cxn modelId="{FEA03E0A-76C7-4274-8137-2D1457B42495}" type="presParOf" srcId="{D5361468-E3DC-4A72-8BD6-4F580708E332}" destId="{44EDE320-F5CF-4A44-9005-BDA89109B177}" srcOrd="0" destOrd="0" presId="urn:microsoft.com/office/officeart/2005/8/layout/vList2"/>
    <dgm:cxn modelId="{0BDBC01B-05DB-41C1-94B9-BC93E516585A}" type="presParOf" srcId="{D5361468-E3DC-4A72-8BD6-4F580708E332}" destId="{8299C0B0-B409-47C2-8F0B-0FBDBEAD8F22}" srcOrd="1" destOrd="0" presId="urn:microsoft.com/office/officeart/2005/8/layout/vList2"/>
    <dgm:cxn modelId="{0D01FB4C-679D-4100-8A89-9CC48D74C214}" type="presParOf" srcId="{D5361468-E3DC-4A72-8BD6-4F580708E332}" destId="{BAF02534-A7E7-4127-A1E7-CA5F6BCBF3AF}" srcOrd="2" destOrd="0" presId="urn:microsoft.com/office/officeart/2005/8/layout/vList2"/>
    <dgm:cxn modelId="{55456A1B-DAEA-4E9B-A54E-809B34B65AE9}" type="presParOf" srcId="{D5361468-E3DC-4A72-8BD6-4F580708E332}" destId="{82BABF1A-E4C9-4BE6-BC5A-A49A80A25EBD}" srcOrd="3" destOrd="0" presId="urn:microsoft.com/office/officeart/2005/8/layout/vList2"/>
    <dgm:cxn modelId="{2BD530D6-F394-4C57-AFC4-3B784F8B3F28}" type="presParOf" srcId="{D5361468-E3DC-4A72-8BD6-4F580708E332}" destId="{4B4EAE54-E61B-44E0-806D-2031AC2712B5}" srcOrd="4" destOrd="0" presId="urn:microsoft.com/office/officeart/2005/8/layout/vList2"/>
    <dgm:cxn modelId="{33A77210-76D3-41CE-ACB4-F5D62EBCD4BB}" type="presParOf" srcId="{D5361468-E3DC-4A72-8BD6-4F580708E332}" destId="{F7C42E74-F191-4BCD-B344-522736D8D40E}" srcOrd="5" destOrd="0" presId="urn:microsoft.com/office/officeart/2005/8/layout/vList2"/>
    <dgm:cxn modelId="{920103F0-63B1-4269-9258-CDBD6981928C}" type="presParOf" srcId="{D5361468-E3DC-4A72-8BD6-4F580708E332}" destId="{CFB160B4-D1EC-4047-A50D-792F388DF32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7BF6DA-3541-4F0F-A2A5-32E98313C6A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1AD68AF4-F774-4538-A84C-F336014EAD17}">
      <dgm:prSet/>
      <dgm:spPr/>
      <dgm:t>
        <a:bodyPr/>
        <a:lstStyle/>
        <a:p>
          <a:r>
            <a:rPr lang="en-US" b="0" i="0"/>
            <a:t>The land value is determined by the economic principle of highest and best use of land which produces the highest net return in any term, over a period. </a:t>
          </a:r>
          <a:endParaRPr lang="en-US"/>
        </a:p>
      </dgm:t>
    </dgm:pt>
    <dgm:pt modelId="{071B231C-2D48-4824-B6E2-B2CE9D3A35B7}" type="parTrans" cxnId="{8DB92400-8A8C-4E3A-9397-026C40016574}">
      <dgm:prSet/>
      <dgm:spPr/>
      <dgm:t>
        <a:bodyPr/>
        <a:lstStyle/>
        <a:p>
          <a:endParaRPr lang="en-US"/>
        </a:p>
      </dgm:t>
    </dgm:pt>
    <dgm:pt modelId="{C27656C6-395D-4898-9B2A-8099B2677E70}" type="sibTrans" cxnId="{8DB92400-8A8C-4E3A-9397-026C40016574}">
      <dgm:prSet/>
      <dgm:spPr/>
      <dgm:t>
        <a:bodyPr/>
        <a:lstStyle/>
        <a:p>
          <a:endParaRPr lang="en-US"/>
        </a:p>
      </dgm:t>
    </dgm:pt>
    <dgm:pt modelId="{CB08744A-4A7D-479B-AEDE-EAE22C6225F5}">
      <dgm:prSet/>
      <dgm:spPr/>
      <dgm:t>
        <a:bodyPr/>
        <a:lstStyle/>
        <a:p>
          <a:r>
            <a:rPr lang="en-US" b="0" i="0" dirty="0"/>
            <a:t>The property value is dependent on land rates, land use and the location of the land. It is determined by the specific character of the land such as land use, location, accessibility, aesthetics, </a:t>
          </a:r>
          <a:r>
            <a:rPr lang="en-US" b="0" i="0" dirty="0" err="1"/>
            <a:t>etc</a:t>
          </a:r>
          <a:r>
            <a:rPr lang="en-US" b="0" i="0" dirty="0"/>
            <a:t> </a:t>
          </a:r>
          <a:endParaRPr lang="en-US" dirty="0"/>
        </a:p>
      </dgm:t>
    </dgm:pt>
    <dgm:pt modelId="{88F1263A-BD0F-4CB7-A319-2E33C3EDC399}" type="parTrans" cxnId="{189192CF-9589-4A49-B197-16E11095C248}">
      <dgm:prSet/>
      <dgm:spPr/>
      <dgm:t>
        <a:bodyPr/>
        <a:lstStyle/>
        <a:p>
          <a:endParaRPr lang="en-US"/>
        </a:p>
      </dgm:t>
    </dgm:pt>
    <dgm:pt modelId="{1DF7FB22-A3EB-42E4-A854-8C7B92AA3BCC}" type="sibTrans" cxnId="{189192CF-9589-4A49-B197-16E11095C248}">
      <dgm:prSet/>
      <dgm:spPr/>
      <dgm:t>
        <a:bodyPr/>
        <a:lstStyle/>
        <a:p>
          <a:endParaRPr lang="en-US"/>
        </a:p>
      </dgm:t>
    </dgm:pt>
    <dgm:pt modelId="{64A79EB4-5D8F-410F-95E3-7DB7B4BA198C}" type="pres">
      <dgm:prSet presAssocID="{1E7BF6DA-3541-4F0F-A2A5-32E98313C6A6}" presName="linear" presStyleCnt="0">
        <dgm:presLayoutVars>
          <dgm:animLvl val="lvl"/>
          <dgm:resizeHandles val="exact"/>
        </dgm:presLayoutVars>
      </dgm:prSet>
      <dgm:spPr/>
    </dgm:pt>
    <dgm:pt modelId="{C134318E-D656-4220-B3EE-009ECE2F3890}" type="pres">
      <dgm:prSet presAssocID="{1AD68AF4-F774-4538-A84C-F336014EAD17}" presName="parentText" presStyleLbl="node1" presStyleIdx="0" presStyleCnt="2">
        <dgm:presLayoutVars>
          <dgm:chMax val="0"/>
          <dgm:bulletEnabled val="1"/>
        </dgm:presLayoutVars>
      </dgm:prSet>
      <dgm:spPr/>
    </dgm:pt>
    <dgm:pt modelId="{00332581-FB48-479D-B686-232406E4FE16}" type="pres">
      <dgm:prSet presAssocID="{C27656C6-395D-4898-9B2A-8099B2677E70}" presName="spacer" presStyleCnt="0"/>
      <dgm:spPr/>
    </dgm:pt>
    <dgm:pt modelId="{1B54B15B-A2C9-447B-BF71-0BB315E14400}" type="pres">
      <dgm:prSet presAssocID="{CB08744A-4A7D-479B-AEDE-EAE22C6225F5}" presName="parentText" presStyleLbl="node1" presStyleIdx="1" presStyleCnt="2">
        <dgm:presLayoutVars>
          <dgm:chMax val="0"/>
          <dgm:bulletEnabled val="1"/>
        </dgm:presLayoutVars>
      </dgm:prSet>
      <dgm:spPr/>
    </dgm:pt>
  </dgm:ptLst>
  <dgm:cxnLst>
    <dgm:cxn modelId="{8DB92400-8A8C-4E3A-9397-026C40016574}" srcId="{1E7BF6DA-3541-4F0F-A2A5-32E98313C6A6}" destId="{1AD68AF4-F774-4538-A84C-F336014EAD17}" srcOrd="0" destOrd="0" parTransId="{071B231C-2D48-4824-B6E2-B2CE9D3A35B7}" sibTransId="{C27656C6-395D-4898-9B2A-8099B2677E70}"/>
    <dgm:cxn modelId="{3F5FB736-937D-4887-9B6C-64014875A3DD}" type="presOf" srcId="{CB08744A-4A7D-479B-AEDE-EAE22C6225F5}" destId="{1B54B15B-A2C9-447B-BF71-0BB315E14400}" srcOrd="0" destOrd="0" presId="urn:microsoft.com/office/officeart/2005/8/layout/vList2"/>
    <dgm:cxn modelId="{1F273D60-C53A-4BA6-8969-E3CC5976B1AC}" type="presOf" srcId="{1E7BF6DA-3541-4F0F-A2A5-32E98313C6A6}" destId="{64A79EB4-5D8F-410F-95E3-7DB7B4BA198C}" srcOrd="0" destOrd="0" presId="urn:microsoft.com/office/officeart/2005/8/layout/vList2"/>
    <dgm:cxn modelId="{B4F60B88-0565-406F-BE0A-D4203D7B41A4}" type="presOf" srcId="{1AD68AF4-F774-4538-A84C-F336014EAD17}" destId="{C134318E-D656-4220-B3EE-009ECE2F3890}" srcOrd="0" destOrd="0" presId="urn:microsoft.com/office/officeart/2005/8/layout/vList2"/>
    <dgm:cxn modelId="{189192CF-9589-4A49-B197-16E11095C248}" srcId="{1E7BF6DA-3541-4F0F-A2A5-32E98313C6A6}" destId="{CB08744A-4A7D-479B-AEDE-EAE22C6225F5}" srcOrd="1" destOrd="0" parTransId="{88F1263A-BD0F-4CB7-A319-2E33C3EDC399}" sibTransId="{1DF7FB22-A3EB-42E4-A854-8C7B92AA3BCC}"/>
    <dgm:cxn modelId="{B6C67A81-B2E5-4781-B56A-4B16B2D1E9E1}" type="presParOf" srcId="{64A79EB4-5D8F-410F-95E3-7DB7B4BA198C}" destId="{C134318E-D656-4220-B3EE-009ECE2F3890}" srcOrd="0" destOrd="0" presId="urn:microsoft.com/office/officeart/2005/8/layout/vList2"/>
    <dgm:cxn modelId="{D89A6320-2F89-4ED8-A789-EBF7CD73513C}" type="presParOf" srcId="{64A79EB4-5D8F-410F-95E3-7DB7B4BA198C}" destId="{00332581-FB48-479D-B686-232406E4FE16}" srcOrd="1" destOrd="0" presId="urn:microsoft.com/office/officeart/2005/8/layout/vList2"/>
    <dgm:cxn modelId="{B2AF852D-0F21-492B-BA72-539FA838589B}" type="presParOf" srcId="{64A79EB4-5D8F-410F-95E3-7DB7B4BA198C}" destId="{1B54B15B-A2C9-447B-BF71-0BB315E144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38342-3B53-4634-A4F9-FE0D00F39AA4}">
      <dsp:nvSpPr>
        <dsp:cNvPr id="0" name=""/>
        <dsp:cNvSpPr/>
      </dsp:nvSpPr>
      <dsp:spPr>
        <a:xfrm>
          <a:off x="0" y="0"/>
          <a:ext cx="711791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C1A31-E0CE-4C11-8764-F21D2B461E87}">
      <dsp:nvSpPr>
        <dsp:cNvPr id="0" name=""/>
        <dsp:cNvSpPr/>
      </dsp:nvSpPr>
      <dsp:spPr>
        <a:xfrm>
          <a:off x="0" y="0"/>
          <a:ext cx="7117918" cy="25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dirty="0"/>
            <a:t>Von </a:t>
          </a:r>
          <a:r>
            <a:rPr lang="en-US" sz="3300" b="0" i="0" kern="1200" dirty="0" err="1"/>
            <a:t>Thunen</a:t>
          </a:r>
          <a:r>
            <a:rPr lang="en-US" sz="3300" b="0" i="0" kern="1200" dirty="0"/>
            <a:t> model of agricultural land use was</a:t>
          </a:r>
          <a:br>
            <a:rPr lang="en-US" sz="3300" b="0" i="0" kern="1200" dirty="0"/>
          </a:br>
          <a:r>
            <a:rPr lang="en-US" sz="3300" b="0" i="0" kern="1200" dirty="0"/>
            <a:t>created by farmer and amateur economist J.H. Von</a:t>
          </a:r>
          <a:br>
            <a:rPr lang="en-US" sz="3300" b="0" i="0" kern="1200" dirty="0"/>
          </a:br>
          <a:r>
            <a:rPr lang="en-US" sz="3300" b="0" i="0" kern="1200" dirty="0" err="1"/>
            <a:t>Thunen</a:t>
          </a:r>
          <a:r>
            <a:rPr lang="en-US" sz="3300" b="0" i="0" kern="1200" dirty="0"/>
            <a:t> (1783-1850) in 1826</a:t>
          </a:r>
          <a:endParaRPr lang="en-US" sz="3300" kern="1200" dirty="0"/>
        </a:p>
      </dsp:txBody>
      <dsp:txXfrm>
        <a:off x="0" y="0"/>
        <a:ext cx="7117918" cy="2578524"/>
      </dsp:txXfrm>
    </dsp:sp>
    <dsp:sp modelId="{CB6C23D4-E2BB-4943-A731-1FAA80DD970E}">
      <dsp:nvSpPr>
        <dsp:cNvPr id="0" name=""/>
        <dsp:cNvSpPr/>
      </dsp:nvSpPr>
      <dsp:spPr>
        <a:xfrm>
          <a:off x="0" y="2578524"/>
          <a:ext cx="711791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E7B77-E342-40EC-944F-6BC31D4C65F5}">
      <dsp:nvSpPr>
        <dsp:cNvPr id="0" name=""/>
        <dsp:cNvSpPr/>
      </dsp:nvSpPr>
      <dsp:spPr>
        <a:xfrm>
          <a:off x="0" y="2578524"/>
          <a:ext cx="7117918" cy="25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Von Thunen's model was created before</a:t>
          </a:r>
          <a:br>
            <a:rPr lang="en-US" sz="3300" b="0" i="0" kern="1200"/>
          </a:br>
          <a:r>
            <a:rPr lang="en-US" sz="3300" b="0" i="0" kern="1200"/>
            <a:t>industrialization and is based on the following</a:t>
          </a:r>
          <a:br>
            <a:rPr lang="en-US" sz="3300" b="0" i="0" kern="1200"/>
          </a:br>
          <a:r>
            <a:rPr lang="en-US" sz="3300" b="0" i="0" kern="1200"/>
            <a:t>limiting assumptions</a:t>
          </a:r>
          <a:endParaRPr lang="en-US" sz="3300" kern="1200"/>
        </a:p>
      </dsp:txBody>
      <dsp:txXfrm>
        <a:off x="0" y="2578524"/>
        <a:ext cx="7117918" cy="2578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DF5E1-2A43-41E2-8C7E-715778F20410}">
      <dsp:nvSpPr>
        <dsp:cNvPr id="0" name=""/>
        <dsp:cNvSpPr/>
      </dsp:nvSpPr>
      <dsp:spPr>
        <a:xfrm>
          <a:off x="466308" y="927"/>
          <a:ext cx="3039330" cy="1823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city is located centrally within an Isolated State which is self sufficient and has no</a:t>
          </a:r>
          <a:br>
            <a:rPr lang="en-US" sz="1900" b="0" i="0" kern="1200"/>
          </a:br>
          <a:r>
            <a:rPr lang="en-US" sz="1900" b="0" i="0" kern="1200"/>
            <a:t>external influences.</a:t>
          </a:r>
          <a:endParaRPr lang="en-US" sz="1900" kern="1200"/>
        </a:p>
      </dsp:txBody>
      <dsp:txXfrm>
        <a:off x="466308" y="927"/>
        <a:ext cx="3039330" cy="1823598"/>
      </dsp:txXfrm>
    </dsp:sp>
    <dsp:sp modelId="{43402DD4-8D17-4CD0-909C-4231A702746B}">
      <dsp:nvSpPr>
        <dsp:cNvPr id="0" name=""/>
        <dsp:cNvSpPr/>
      </dsp:nvSpPr>
      <dsp:spPr>
        <a:xfrm>
          <a:off x="3809572" y="927"/>
          <a:ext cx="3039330" cy="1823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Isolated State is surrounded by an unoccupied wilderness.</a:t>
          </a:r>
          <a:endParaRPr lang="en-US" sz="1900" kern="1200"/>
        </a:p>
      </dsp:txBody>
      <dsp:txXfrm>
        <a:off x="3809572" y="927"/>
        <a:ext cx="3039330" cy="1823598"/>
      </dsp:txXfrm>
    </dsp:sp>
    <dsp:sp modelId="{EDE9199F-DC41-4FDA-AE71-AA5597A4B7AE}">
      <dsp:nvSpPr>
        <dsp:cNvPr id="0" name=""/>
        <dsp:cNvSpPr/>
      </dsp:nvSpPr>
      <dsp:spPr>
        <a:xfrm>
          <a:off x="7152835" y="927"/>
          <a:ext cx="3039330" cy="1823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land of the State is completely flat and has no rivers or mountains to interrupt the terrain.</a:t>
          </a:r>
          <a:endParaRPr lang="en-US" sz="1900" kern="1200"/>
        </a:p>
      </dsp:txBody>
      <dsp:txXfrm>
        <a:off x="7152835" y="927"/>
        <a:ext cx="3039330" cy="1823598"/>
      </dsp:txXfrm>
    </dsp:sp>
    <dsp:sp modelId="{ACF90A24-9C19-46E2-B460-087492BE2BA8}">
      <dsp:nvSpPr>
        <dsp:cNvPr id="0" name=""/>
        <dsp:cNvSpPr/>
      </dsp:nvSpPr>
      <dsp:spPr>
        <a:xfrm>
          <a:off x="466308" y="2128458"/>
          <a:ext cx="3039330" cy="1823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soil quality and climate are consistent throughout the State.</a:t>
          </a:r>
          <a:endParaRPr lang="en-US" sz="1900" kern="1200"/>
        </a:p>
      </dsp:txBody>
      <dsp:txXfrm>
        <a:off x="466308" y="2128458"/>
        <a:ext cx="3039330" cy="1823598"/>
      </dsp:txXfrm>
    </dsp:sp>
    <dsp:sp modelId="{076096B4-C595-4C65-8887-EFA57CFF2924}">
      <dsp:nvSpPr>
        <dsp:cNvPr id="0" name=""/>
        <dsp:cNvSpPr/>
      </dsp:nvSpPr>
      <dsp:spPr>
        <a:xfrm>
          <a:off x="3809572" y="2128458"/>
          <a:ext cx="3039330" cy="1823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Farmers in the Isolated State transport their own goods to market via oxcart, across land, directly</a:t>
          </a:r>
          <a:br>
            <a:rPr lang="en-US" sz="1900" b="0" i="0" kern="1200"/>
          </a:br>
          <a:r>
            <a:rPr lang="en-US" sz="1900" b="0" i="0" kern="1200"/>
            <a:t>to the central city. Therefore, there are no roads.</a:t>
          </a:r>
          <a:endParaRPr lang="en-US" sz="1900" kern="1200"/>
        </a:p>
      </dsp:txBody>
      <dsp:txXfrm>
        <a:off x="3809572" y="2128458"/>
        <a:ext cx="3039330" cy="1823598"/>
      </dsp:txXfrm>
    </dsp:sp>
    <dsp:sp modelId="{4BC098E0-B2DF-482D-98B4-7443E8107D06}">
      <dsp:nvSpPr>
        <dsp:cNvPr id="0" name=""/>
        <dsp:cNvSpPr/>
      </dsp:nvSpPr>
      <dsp:spPr>
        <a:xfrm>
          <a:off x="7152835" y="2128458"/>
          <a:ext cx="3039330" cy="1823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Farmers act to maximize profits.</a:t>
          </a:r>
          <a:endParaRPr lang="en-US" sz="1900" kern="1200"/>
        </a:p>
      </dsp:txBody>
      <dsp:txXfrm>
        <a:off x="7152835" y="2128458"/>
        <a:ext cx="3039330" cy="1823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7E5F8-8F12-4D57-A109-DD5C47471DFA}">
      <dsp:nvSpPr>
        <dsp:cNvPr id="0" name=""/>
        <dsp:cNvSpPr/>
      </dsp:nvSpPr>
      <dsp:spPr>
        <a:xfrm>
          <a:off x="0" y="629"/>
          <a:ext cx="7117918" cy="14730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F03BD-2197-4E03-9A56-761D58B0615A}">
      <dsp:nvSpPr>
        <dsp:cNvPr id="0" name=""/>
        <dsp:cNvSpPr/>
      </dsp:nvSpPr>
      <dsp:spPr>
        <a:xfrm>
          <a:off x="445607" y="332073"/>
          <a:ext cx="810195" cy="81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E0F69A-E9E4-4DD9-896E-0E68562BB04C}">
      <dsp:nvSpPr>
        <dsp:cNvPr id="0" name=""/>
        <dsp:cNvSpPr/>
      </dsp:nvSpPr>
      <dsp:spPr>
        <a:xfrm>
          <a:off x="1701410" y="629"/>
          <a:ext cx="5416507" cy="1473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901" tIns="155901" rIns="155901" bIns="155901" numCol="1" spcCol="1270" anchor="ctr" anchorCtr="0">
          <a:noAutofit/>
        </a:bodyPr>
        <a:lstStyle/>
        <a:p>
          <a:pPr marL="0" lvl="0" indent="0" algn="l" defTabSz="889000">
            <a:lnSpc>
              <a:spcPct val="90000"/>
            </a:lnSpc>
            <a:spcBef>
              <a:spcPct val="0"/>
            </a:spcBef>
            <a:spcAft>
              <a:spcPct val="35000"/>
            </a:spcAft>
            <a:buNone/>
          </a:pPr>
          <a:r>
            <a:rPr lang="en-US" sz="2000" b="0" i="0" kern="1200"/>
            <a:t>There are four rings of agricultural activity surrounding the city.</a:t>
          </a:r>
          <a:endParaRPr lang="en-US" sz="2000" kern="1200"/>
        </a:p>
      </dsp:txBody>
      <dsp:txXfrm>
        <a:off x="1701410" y="629"/>
        <a:ext cx="5416507" cy="1473082"/>
      </dsp:txXfrm>
    </dsp:sp>
    <dsp:sp modelId="{88566092-566A-4D99-AE23-5A3127634893}">
      <dsp:nvSpPr>
        <dsp:cNvPr id="0" name=""/>
        <dsp:cNvSpPr/>
      </dsp:nvSpPr>
      <dsp:spPr>
        <a:xfrm>
          <a:off x="0" y="1841983"/>
          <a:ext cx="7117918" cy="14730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53690-55F5-405B-8A9C-3FA93BCC01AC}">
      <dsp:nvSpPr>
        <dsp:cNvPr id="0" name=""/>
        <dsp:cNvSpPr/>
      </dsp:nvSpPr>
      <dsp:spPr>
        <a:xfrm>
          <a:off x="445607" y="2173426"/>
          <a:ext cx="810195" cy="81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BA0259-750D-4FF1-890A-63E4C2282E0A}">
      <dsp:nvSpPr>
        <dsp:cNvPr id="0" name=""/>
        <dsp:cNvSpPr/>
      </dsp:nvSpPr>
      <dsp:spPr>
        <a:xfrm>
          <a:off x="1701410" y="1841983"/>
          <a:ext cx="5416507" cy="1473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901" tIns="155901" rIns="155901" bIns="155901" numCol="1" spcCol="1270" anchor="ctr" anchorCtr="0">
          <a:noAutofit/>
        </a:bodyPr>
        <a:lstStyle/>
        <a:p>
          <a:pPr marL="0" lvl="0" indent="0" algn="l" defTabSz="889000">
            <a:lnSpc>
              <a:spcPct val="90000"/>
            </a:lnSpc>
            <a:spcBef>
              <a:spcPct val="0"/>
            </a:spcBef>
            <a:spcAft>
              <a:spcPct val="35000"/>
            </a:spcAft>
            <a:buNone/>
          </a:pPr>
          <a:r>
            <a:rPr lang="en-US" sz="2000" b="0" i="0" kern="1200"/>
            <a:t>Dairying and intensive farming occur in the ring closest to the city.</a:t>
          </a:r>
          <a:endParaRPr lang="en-US" sz="2000" kern="1200"/>
        </a:p>
      </dsp:txBody>
      <dsp:txXfrm>
        <a:off x="1701410" y="1841983"/>
        <a:ext cx="5416507" cy="1473082"/>
      </dsp:txXfrm>
    </dsp:sp>
    <dsp:sp modelId="{D536D1FC-2517-492A-BD3E-250A4A4C585A}">
      <dsp:nvSpPr>
        <dsp:cNvPr id="0" name=""/>
        <dsp:cNvSpPr/>
      </dsp:nvSpPr>
      <dsp:spPr>
        <a:xfrm>
          <a:off x="0" y="3683336"/>
          <a:ext cx="7117918" cy="14730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88C7B-ED2A-44CD-AFB8-AC9EA4954035}">
      <dsp:nvSpPr>
        <dsp:cNvPr id="0" name=""/>
        <dsp:cNvSpPr/>
      </dsp:nvSpPr>
      <dsp:spPr>
        <a:xfrm>
          <a:off x="445607" y="4014780"/>
          <a:ext cx="810195" cy="81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0403C-02FC-4397-9681-6AC222533ADD}">
      <dsp:nvSpPr>
        <dsp:cNvPr id="0" name=""/>
        <dsp:cNvSpPr/>
      </dsp:nvSpPr>
      <dsp:spPr>
        <a:xfrm>
          <a:off x="1701410" y="3683336"/>
          <a:ext cx="5416507" cy="1473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901" tIns="155901" rIns="155901" bIns="155901" numCol="1" spcCol="1270" anchor="ctr" anchorCtr="0">
          <a:noAutofit/>
        </a:bodyPr>
        <a:lstStyle/>
        <a:p>
          <a:pPr marL="0" lvl="0" indent="0" algn="l" defTabSz="889000">
            <a:lnSpc>
              <a:spcPct val="90000"/>
            </a:lnSpc>
            <a:spcBef>
              <a:spcPct val="0"/>
            </a:spcBef>
            <a:spcAft>
              <a:spcPct val="35000"/>
            </a:spcAft>
            <a:buNone/>
          </a:pPr>
          <a:r>
            <a:rPr lang="en-US" sz="2000" b="0" i="0" kern="1200"/>
            <a:t>Since vegetables, fruit, milk and other dairy products must get to market quickly, they would</a:t>
          </a:r>
          <a:br>
            <a:rPr lang="en-US" sz="2000" b="0" i="0" kern="1200"/>
          </a:br>
          <a:r>
            <a:rPr lang="en-US" sz="2000" b="0" i="0" kern="1200"/>
            <a:t>be produced close to the city (remember, we didn't have refrigerated oxcarts!)</a:t>
          </a:r>
          <a:endParaRPr lang="en-US" sz="2000" kern="1200"/>
        </a:p>
      </dsp:txBody>
      <dsp:txXfrm>
        <a:off x="1701410" y="3683336"/>
        <a:ext cx="5416507" cy="1473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57C7-A3E6-4AB3-9D69-EC4C0C9A51E1}">
      <dsp:nvSpPr>
        <dsp:cNvPr id="0" name=""/>
        <dsp:cNvSpPr/>
      </dsp:nvSpPr>
      <dsp:spPr>
        <a:xfrm>
          <a:off x="0" y="624660"/>
          <a:ext cx="8155729"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Timber and firewood will be produced for fuel and building materials in the second zone </a:t>
          </a:r>
        </a:p>
      </dsp:txBody>
      <dsp:txXfrm>
        <a:off x="38838" y="663498"/>
        <a:ext cx="8078053" cy="717924"/>
      </dsp:txXfrm>
    </dsp:sp>
    <dsp:sp modelId="{0AF3C01F-3C5E-462F-9C4C-2543BD827C0F}">
      <dsp:nvSpPr>
        <dsp:cNvPr id="0" name=""/>
        <dsp:cNvSpPr/>
      </dsp:nvSpPr>
      <dsp:spPr>
        <a:xfrm>
          <a:off x="0" y="1477860"/>
          <a:ext cx="8155729" cy="795600"/>
        </a:xfrm>
        <a:prstGeom prst="roundRect">
          <a:avLst/>
        </a:prstGeom>
        <a:solidFill>
          <a:schemeClr val="accent5">
            <a:hueOff val="-373859"/>
            <a:satOff val="11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Before industrialization and coal power, wood is very important  for cooking and heating</a:t>
          </a:r>
        </a:p>
      </dsp:txBody>
      <dsp:txXfrm>
        <a:off x="38838" y="1516698"/>
        <a:ext cx="8078053" cy="717924"/>
      </dsp:txXfrm>
    </dsp:sp>
    <dsp:sp modelId="{26308625-C4B0-4588-85B3-2BD4ED6693DD}">
      <dsp:nvSpPr>
        <dsp:cNvPr id="0" name=""/>
        <dsp:cNvSpPr/>
      </dsp:nvSpPr>
      <dsp:spPr>
        <a:xfrm>
          <a:off x="0" y="2331060"/>
          <a:ext cx="8155729" cy="795600"/>
        </a:xfrm>
        <a:prstGeom prst="roundRect">
          <a:avLst/>
        </a:prstGeom>
        <a:solidFill>
          <a:schemeClr val="accent5">
            <a:hueOff val="-747717"/>
            <a:satOff val="231"/>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Wood is heavy and costly to transport</a:t>
          </a:r>
        </a:p>
      </dsp:txBody>
      <dsp:txXfrm>
        <a:off x="38838" y="2369898"/>
        <a:ext cx="8078053" cy="717924"/>
      </dsp:txXfrm>
    </dsp:sp>
    <dsp:sp modelId="{51261D21-CE3F-4E88-8670-A0FB0097AC22}">
      <dsp:nvSpPr>
        <dsp:cNvPr id="0" name=""/>
        <dsp:cNvSpPr/>
      </dsp:nvSpPr>
      <dsp:spPr>
        <a:xfrm>
          <a:off x="0" y="3184260"/>
          <a:ext cx="8155729" cy="795600"/>
        </a:xfrm>
        <a:prstGeom prst="roundRect">
          <a:avLst/>
        </a:prstGeom>
        <a:solidFill>
          <a:schemeClr val="accent5">
            <a:hueOff val="-1121576"/>
            <a:satOff val="347"/>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third zone consists of extensive agriculture like grain for bread. Grain is lasts for longer period, lighter than wood, the transport cost will be lower</a:t>
          </a:r>
        </a:p>
      </dsp:txBody>
      <dsp:txXfrm>
        <a:off x="38838" y="3223098"/>
        <a:ext cx="8078053" cy="717924"/>
      </dsp:txXfrm>
    </dsp:sp>
    <dsp:sp modelId="{9DD0010A-28F6-4141-B1B8-16F12E194C44}">
      <dsp:nvSpPr>
        <dsp:cNvPr id="0" name=""/>
        <dsp:cNvSpPr/>
      </dsp:nvSpPr>
      <dsp:spPr>
        <a:xfrm>
          <a:off x="0" y="4037460"/>
          <a:ext cx="8155729" cy="795600"/>
        </a:xfrm>
        <a:prstGeom prst="roundRect">
          <a:avLst/>
        </a:prstGeom>
        <a:solidFill>
          <a:schemeClr val="accent5">
            <a:hueOff val="-1495434"/>
            <a:satOff val="463"/>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Ranching is at the final ring, because they can raise far from the city and they are self transported so the transport cost is low</a:t>
          </a:r>
        </a:p>
      </dsp:txBody>
      <dsp:txXfrm>
        <a:off x="38838" y="4076298"/>
        <a:ext cx="8078053"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2F0E-A7C7-4A2A-92A8-1DEF11F27D4B}">
      <dsp:nvSpPr>
        <dsp:cNvPr id="0" name=""/>
        <dsp:cNvSpPr/>
      </dsp:nvSpPr>
      <dsp:spPr>
        <a:xfrm>
          <a:off x="0" y="294"/>
          <a:ext cx="5891471"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Von Thunens regional land use model is the oldest. It was initially developed in the early 19th century (1826) for the analysis of agricultural land use patterns in Germany.</a:t>
          </a:r>
          <a:endParaRPr lang="en-US" sz="1800" kern="1200"/>
        </a:p>
      </dsp:txBody>
      <dsp:txXfrm>
        <a:off x="48319" y="48613"/>
        <a:ext cx="5794833" cy="893182"/>
      </dsp:txXfrm>
    </dsp:sp>
    <dsp:sp modelId="{E195117B-0FF1-4CA9-85BD-560A56D6D92C}">
      <dsp:nvSpPr>
        <dsp:cNvPr id="0" name=""/>
        <dsp:cNvSpPr/>
      </dsp:nvSpPr>
      <dsp:spPr>
        <a:xfrm>
          <a:off x="0" y="1041954"/>
          <a:ext cx="5891471" cy="989820"/>
        </a:xfrm>
        <a:prstGeom prst="roundRect">
          <a:avLst/>
        </a:prstGeom>
        <a:solidFill>
          <a:schemeClr val="accent5">
            <a:hueOff val="-373859"/>
            <a:satOff val="11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It used the concept of economic rent to explain a spatial organization where different agricultural activities are competing for the usage of land.</a:t>
          </a:r>
          <a:endParaRPr lang="en-US" sz="1800" kern="1200"/>
        </a:p>
      </dsp:txBody>
      <dsp:txXfrm>
        <a:off x="48319" y="1090273"/>
        <a:ext cx="5794833" cy="893182"/>
      </dsp:txXfrm>
    </dsp:sp>
    <dsp:sp modelId="{47EEC988-05BA-4BDD-AA1A-8714BE9BBCB1}">
      <dsp:nvSpPr>
        <dsp:cNvPr id="0" name=""/>
        <dsp:cNvSpPr/>
      </dsp:nvSpPr>
      <dsp:spPr>
        <a:xfrm>
          <a:off x="0" y="2083614"/>
          <a:ext cx="5891471" cy="989820"/>
        </a:xfrm>
        <a:prstGeom prst="roundRect">
          <a:avLst/>
        </a:prstGeom>
        <a:solidFill>
          <a:schemeClr val="accent5">
            <a:hueOff val="-747717"/>
            <a:satOff val="231"/>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 underlying principles of this model have been the foundation of many others where economic considerations, namely land rent and distance-decay, are incorporated.</a:t>
          </a:r>
          <a:endParaRPr lang="en-US" sz="1800" kern="1200"/>
        </a:p>
      </dsp:txBody>
      <dsp:txXfrm>
        <a:off x="48319" y="2131933"/>
        <a:ext cx="5794833" cy="893182"/>
      </dsp:txXfrm>
    </dsp:sp>
    <dsp:sp modelId="{E7113729-3FD7-4A0D-97ED-F9924152359E}">
      <dsp:nvSpPr>
        <dsp:cNvPr id="0" name=""/>
        <dsp:cNvSpPr/>
      </dsp:nvSpPr>
      <dsp:spPr>
        <a:xfrm>
          <a:off x="0" y="3125274"/>
          <a:ext cx="5891471" cy="989820"/>
        </a:xfrm>
        <a:prstGeom prst="roundRect">
          <a:avLst/>
        </a:prstGeom>
        <a:solidFill>
          <a:schemeClr val="accent5">
            <a:hueOff val="-1121576"/>
            <a:satOff val="347"/>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 core assumption of the model is that agricultural land use is patterned in the form of concentric circles around a market</a:t>
          </a:r>
          <a:endParaRPr lang="en-US" sz="1800" kern="1200"/>
        </a:p>
      </dsp:txBody>
      <dsp:txXfrm>
        <a:off x="48319" y="3173593"/>
        <a:ext cx="5794833" cy="893182"/>
      </dsp:txXfrm>
    </dsp:sp>
    <dsp:sp modelId="{EF1AA433-181D-4E60-B75B-3F5FEC3331B6}">
      <dsp:nvSpPr>
        <dsp:cNvPr id="0" name=""/>
        <dsp:cNvSpPr/>
      </dsp:nvSpPr>
      <dsp:spPr>
        <a:xfrm>
          <a:off x="0" y="4166934"/>
          <a:ext cx="5891471" cy="989820"/>
        </a:xfrm>
        <a:prstGeom prst="roundRect">
          <a:avLst/>
        </a:prstGeom>
        <a:solidFill>
          <a:schemeClr val="accent5">
            <a:hueOff val="-1495434"/>
            <a:satOff val="463"/>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Many concordances of this model with reality have been found, notably in North America.</a:t>
          </a:r>
          <a:endParaRPr lang="en-US" sz="1800" kern="1200"/>
        </a:p>
      </dsp:txBody>
      <dsp:txXfrm>
        <a:off x="48319" y="4215253"/>
        <a:ext cx="5794833" cy="893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1C906-7E0C-404D-BBE2-2DE1AFA371F4}">
      <dsp:nvSpPr>
        <dsp:cNvPr id="0" name=""/>
        <dsp:cNvSpPr/>
      </dsp:nvSpPr>
      <dsp:spPr>
        <a:xfrm>
          <a:off x="1112504" y="2722"/>
          <a:ext cx="2127303" cy="12763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 = Y (p-c)-Yfm</a:t>
          </a:r>
        </a:p>
      </dsp:txBody>
      <dsp:txXfrm>
        <a:off x="1112504" y="2722"/>
        <a:ext cx="2127303" cy="1276382"/>
      </dsp:txXfrm>
    </dsp:sp>
    <dsp:sp modelId="{5928BAA7-C698-4066-A190-62BE6188FE8B}">
      <dsp:nvSpPr>
        <dsp:cNvPr id="0" name=""/>
        <dsp:cNvSpPr/>
      </dsp:nvSpPr>
      <dsp:spPr>
        <a:xfrm>
          <a:off x="3452538" y="2722"/>
          <a:ext cx="2127303" cy="12763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 rent per unit land</a:t>
          </a:r>
        </a:p>
      </dsp:txBody>
      <dsp:txXfrm>
        <a:off x="3452538" y="2722"/>
        <a:ext cx="2127303" cy="1276382"/>
      </dsp:txXfrm>
    </dsp:sp>
    <dsp:sp modelId="{F7DFCF49-D3E9-4308-B045-92F3F2293015}">
      <dsp:nvSpPr>
        <dsp:cNvPr id="0" name=""/>
        <dsp:cNvSpPr/>
      </dsp:nvSpPr>
      <dsp:spPr>
        <a:xfrm>
          <a:off x="1112504" y="1491834"/>
          <a:ext cx="2127303" cy="12763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Y= yield per unit land</a:t>
          </a:r>
        </a:p>
      </dsp:txBody>
      <dsp:txXfrm>
        <a:off x="1112504" y="1491834"/>
        <a:ext cx="2127303" cy="1276382"/>
      </dsp:txXfrm>
    </dsp:sp>
    <dsp:sp modelId="{FFC7DA92-77D8-45C7-AA2A-9C60C5D85987}">
      <dsp:nvSpPr>
        <dsp:cNvPr id="0" name=""/>
        <dsp:cNvSpPr/>
      </dsp:nvSpPr>
      <dsp:spPr>
        <a:xfrm>
          <a:off x="3452538" y="1491834"/>
          <a:ext cx="2127303" cy="12763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 market price per unit of yield</a:t>
          </a:r>
        </a:p>
      </dsp:txBody>
      <dsp:txXfrm>
        <a:off x="3452538" y="1491834"/>
        <a:ext cx="2127303" cy="1276382"/>
      </dsp:txXfrm>
    </dsp:sp>
    <dsp:sp modelId="{578AAEE1-581B-402F-A8EA-55A511B9F705}">
      <dsp:nvSpPr>
        <dsp:cNvPr id="0" name=""/>
        <dsp:cNvSpPr/>
      </dsp:nvSpPr>
      <dsp:spPr>
        <a:xfrm>
          <a:off x="1112504" y="2980947"/>
          <a:ext cx="2127303" cy="12763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 average production cost per unot of yie;d</a:t>
          </a:r>
        </a:p>
      </dsp:txBody>
      <dsp:txXfrm>
        <a:off x="1112504" y="2980947"/>
        <a:ext cx="2127303" cy="1276382"/>
      </dsp:txXfrm>
    </dsp:sp>
    <dsp:sp modelId="{7157B4C6-E392-4C8E-8DF8-4C9DF385BC68}">
      <dsp:nvSpPr>
        <dsp:cNvPr id="0" name=""/>
        <dsp:cNvSpPr/>
      </dsp:nvSpPr>
      <dsp:spPr>
        <a:xfrm>
          <a:off x="3452538" y="2980947"/>
          <a:ext cx="2127303" cy="12763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 distance from market (in km or miles)</a:t>
          </a:r>
        </a:p>
      </dsp:txBody>
      <dsp:txXfrm>
        <a:off x="3452538" y="2980947"/>
        <a:ext cx="2127303" cy="1276382"/>
      </dsp:txXfrm>
    </dsp:sp>
    <dsp:sp modelId="{50A1CE79-8F2B-4641-AC62-AEB744588750}">
      <dsp:nvSpPr>
        <dsp:cNvPr id="0" name=""/>
        <dsp:cNvSpPr/>
      </dsp:nvSpPr>
      <dsp:spPr>
        <a:xfrm>
          <a:off x="2282521" y="4470059"/>
          <a:ext cx="2127303" cy="12763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 freight rate per unit yield and unit of distance</a:t>
          </a:r>
        </a:p>
      </dsp:txBody>
      <dsp:txXfrm>
        <a:off x="2282521" y="4470059"/>
        <a:ext cx="2127303" cy="12763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DE320-F5CF-4A44-9005-BDA89109B177}">
      <dsp:nvSpPr>
        <dsp:cNvPr id="0" name=""/>
        <dsp:cNvSpPr/>
      </dsp:nvSpPr>
      <dsp:spPr>
        <a:xfrm>
          <a:off x="0" y="1523236"/>
          <a:ext cx="8494644" cy="15263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H</a:t>
          </a:r>
          <a:r>
            <a:rPr lang="en-US" sz="2000" b="0" i="0" kern="1200" dirty="0"/>
            <a:t>is model gives land use, rent, intensity of land use, population and employment as a function of distance to the CBD of the city as a solution of an economic equilibrium for the market for space.</a:t>
          </a:r>
          <a:endParaRPr lang="en-US" sz="2000" kern="1200" dirty="0"/>
        </a:p>
      </dsp:txBody>
      <dsp:txXfrm>
        <a:off x="74508" y="1597744"/>
        <a:ext cx="8345628" cy="1377285"/>
      </dsp:txXfrm>
    </dsp:sp>
    <dsp:sp modelId="{BAF02534-A7E7-4127-A1E7-CA5F6BCBF3AF}">
      <dsp:nvSpPr>
        <dsp:cNvPr id="0" name=""/>
        <dsp:cNvSpPr/>
      </dsp:nvSpPr>
      <dsp:spPr>
        <a:xfrm>
          <a:off x="0" y="0"/>
          <a:ext cx="8494644" cy="1526301"/>
        </a:xfrm>
        <a:prstGeom prst="roundRect">
          <a:avLst/>
        </a:prstGeom>
        <a:solidFill>
          <a:schemeClr val="accent5">
            <a:hueOff val="-498478"/>
            <a:satOff val="15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In 1964 William Alonso completed his dissertation which extended the von </a:t>
          </a:r>
          <a:r>
            <a:rPr lang="en-US" sz="2400" b="0" i="0" kern="1200" dirty="0" err="1"/>
            <a:t>Thünen</a:t>
          </a:r>
          <a:r>
            <a:rPr lang="en-US" sz="2400" b="0" i="0" kern="1200" dirty="0"/>
            <a:t> model to urban land uses</a:t>
          </a:r>
          <a:endParaRPr lang="en-US" sz="2400" kern="1200" dirty="0"/>
        </a:p>
      </dsp:txBody>
      <dsp:txXfrm>
        <a:off x="74508" y="74508"/>
        <a:ext cx="8345628" cy="1377285"/>
      </dsp:txXfrm>
    </dsp:sp>
    <dsp:sp modelId="{4B4EAE54-E61B-44E0-806D-2031AC2712B5}">
      <dsp:nvSpPr>
        <dsp:cNvPr id="0" name=""/>
        <dsp:cNvSpPr/>
      </dsp:nvSpPr>
      <dsp:spPr>
        <a:xfrm>
          <a:off x="0" y="3167207"/>
          <a:ext cx="8494644" cy="1526301"/>
        </a:xfrm>
        <a:prstGeom prst="roundRect">
          <a:avLst/>
        </a:prstGeom>
        <a:solidFill>
          <a:schemeClr val="accent5">
            <a:hueOff val="-996956"/>
            <a:satOff val="309"/>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William Alonso (Location and Land Use: Toward a General Theory of Land Rent, 1964) attempted to apply accessibility requirements to the city </a:t>
          </a:r>
          <a:r>
            <a:rPr lang="en-US" sz="2000" b="0" i="0" kern="1200" dirty="0" err="1"/>
            <a:t>centre</a:t>
          </a:r>
          <a:r>
            <a:rPr lang="en-US" sz="2000" b="0" i="0" kern="1200" dirty="0"/>
            <a:t> for various types of land use (housing, commercial, and industry)</a:t>
          </a:r>
          <a:endParaRPr lang="en-US" sz="2000" kern="1200" dirty="0"/>
        </a:p>
      </dsp:txBody>
      <dsp:txXfrm>
        <a:off x="74508" y="3241715"/>
        <a:ext cx="8345628" cy="1377285"/>
      </dsp:txXfrm>
    </dsp:sp>
    <dsp:sp modelId="{CFB160B4-D1EC-4047-A50D-792F388DF328}">
      <dsp:nvSpPr>
        <dsp:cNvPr id="0" name=""/>
        <dsp:cNvSpPr/>
      </dsp:nvSpPr>
      <dsp:spPr>
        <a:xfrm>
          <a:off x="0" y="4793714"/>
          <a:ext cx="8494644" cy="1526301"/>
        </a:xfrm>
        <a:prstGeom prst="roundRect">
          <a:avLst/>
        </a:prstGeom>
        <a:solidFill>
          <a:schemeClr val="accent5">
            <a:hueOff val="-1495434"/>
            <a:satOff val="463"/>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A</a:t>
          </a:r>
          <a:r>
            <a:rPr lang="en-US" sz="2000" b="0" i="0" kern="1200" dirty="0"/>
            <a:t>ccording to his theory, each land use type has its own rent gradient or bid rent curve. The curve sets the maximum amount of rent any land use type will yield for a specific location. Households, commercial establishments, and industries compete for locations according to each individual bid rent curve and their requirements for access to the city </a:t>
          </a:r>
          <a:r>
            <a:rPr lang="en-US" sz="2000" b="0" i="0" kern="1200" dirty="0" err="1"/>
            <a:t>centre</a:t>
          </a:r>
          <a:endParaRPr lang="en-US" sz="2000" kern="1200" dirty="0"/>
        </a:p>
      </dsp:txBody>
      <dsp:txXfrm>
        <a:off x="74508" y="4868222"/>
        <a:ext cx="8345628" cy="1377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4318E-D656-4220-B3EE-009ECE2F3890}">
      <dsp:nvSpPr>
        <dsp:cNvPr id="0" name=""/>
        <dsp:cNvSpPr/>
      </dsp:nvSpPr>
      <dsp:spPr>
        <a:xfrm>
          <a:off x="0" y="8973"/>
          <a:ext cx="10658475" cy="15947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The land value is determined by the economic principle of highest and best use of land which produces the highest net return in any term, over a period. </a:t>
          </a:r>
          <a:endParaRPr lang="en-US" sz="2900" kern="1200"/>
        </a:p>
      </dsp:txBody>
      <dsp:txXfrm>
        <a:off x="77847" y="86820"/>
        <a:ext cx="10502781" cy="1439016"/>
      </dsp:txXfrm>
    </dsp:sp>
    <dsp:sp modelId="{1B54B15B-A2C9-447B-BF71-0BB315E14400}">
      <dsp:nvSpPr>
        <dsp:cNvPr id="0" name=""/>
        <dsp:cNvSpPr/>
      </dsp:nvSpPr>
      <dsp:spPr>
        <a:xfrm>
          <a:off x="0" y="1687204"/>
          <a:ext cx="10658475" cy="15947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The property value is dependent on land rates, land use and the location of the land. It is determined by the specific character of the land such as land use, location, accessibility, aesthetics, </a:t>
          </a:r>
          <a:r>
            <a:rPr lang="en-US" sz="2900" b="0" i="0" kern="1200" dirty="0" err="1"/>
            <a:t>etc</a:t>
          </a:r>
          <a:r>
            <a:rPr lang="en-US" sz="2900" b="0" i="0" kern="1200" dirty="0"/>
            <a:t> </a:t>
          </a:r>
          <a:endParaRPr lang="en-US" sz="2900" kern="1200" dirty="0"/>
        </a:p>
      </dsp:txBody>
      <dsp:txXfrm>
        <a:off x="77847" y="1765051"/>
        <a:ext cx="10502781" cy="14390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9/21/2021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90378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9/21/2021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4595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9/21/2021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1704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9/21/2021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4289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9/21/2021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5291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9/21/2021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4134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9/21/2021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7665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9/21/2021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34142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9/21/2021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0701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9/21/2021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4140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9/21/2021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9823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9/21/2021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54015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a:extLst>
              <a:ext uri="{FF2B5EF4-FFF2-40B4-BE49-F238E27FC236}">
                <a16:creationId xmlns:a16="http://schemas.microsoft.com/office/drawing/2014/main" id="{4E1CB60B-6E08-49BB-88B7-D7E9DACF4A2A}"/>
              </a:ext>
            </a:extLst>
          </p:cNvPr>
          <p:cNvPicPr>
            <a:picLocks noChangeAspect="1"/>
          </p:cNvPicPr>
          <p:nvPr/>
        </p:nvPicPr>
        <p:blipFill rotWithShape="1">
          <a:blip r:embed="rId2">
            <a:alphaModFix amt="40000"/>
          </a:blip>
          <a:srcRect r="-1" b="14750"/>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C312918-22DF-4F92-A891-7C120D93D931}"/>
              </a:ext>
            </a:extLst>
          </p:cNvPr>
          <p:cNvSpPr>
            <a:spLocks noGrp="1"/>
          </p:cNvSpPr>
          <p:nvPr>
            <p:ph type="ctrTitle"/>
          </p:nvPr>
        </p:nvSpPr>
        <p:spPr>
          <a:xfrm>
            <a:off x="2562606" y="1122363"/>
            <a:ext cx="7063739" cy="2387600"/>
          </a:xfrm>
        </p:spPr>
        <p:txBody>
          <a:bodyPr>
            <a:normAutofit/>
          </a:bodyPr>
          <a:lstStyle/>
          <a:p>
            <a:r>
              <a:rPr lang="en-US" altLang="en-US" dirty="0">
                <a:solidFill>
                  <a:srgbClr val="FFFFFF"/>
                </a:solidFill>
              </a:rPr>
              <a:t>Von </a:t>
            </a:r>
            <a:r>
              <a:rPr lang="en-US" altLang="en-US" dirty="0" err="1">
                <a:solidFill>
                  <a:srgbClr val="FFFFFF"/>
                </a:solidFill>
              </a:rPr>
              <a:t>Thunen’s</a:t>
            </a:r>
            <a:r>
              <a:rPr lang="en-US" altLang="en-US" dirty="0">
                <a:solidFill>
                  <a:srgbClr val="FFFFFF"/>
                </a:solidFill>
              </a:rPr>
              <a:t>  Model of Agricultural </a:t>
            </a:r>
            <a:br>
              <a:rPr lang="en-US" altLang="en-US" dirty="0">
                <a:solidFill>
                  <a:srgbClr val="FFFFFF"/>
                </a:solidFill>
              </a:rPr>
            </a:br>
            <a:r>
              <a:rPr lang="en-US" altLang="en-US" dirty="0">
                <a:solidFill>
                  <a:srgbClr val="FFFFFF"/>
                </a:solidFill>
              </a:rPr>
              <a:t>Land Use </a:t>
            </a:r>
            <a:endParaRPr lang="en-US" dirty="0">
              <a:solidFill>
                <a:srgbClr val="FFFFFF"/>
              </a:solidFill>
            </a:endParaRPr>
          </a:p>
        </p:txBody>
      </p:sp>
      <p:sp>
        <p:nvSpPr>
          <p:cNvPr id="3" name="Subtitle 2">
            <a:extLst>
              <a:ext uri="{FF2B5EF4-FFF2-40B4-BE49-F238E27FC236}">
                <a16:creationId xmlns:a16="http://schemas.microsoft.com/office/drawing/2014/main" id="{78C23C7C-E755-4CA6-AF76-6797ACD7D3DA}"/>
              </a:ext>
            </a:extLst>
          </p:cNvPr>
          <p:cNvSpPr>
            <a:spLocks noGrp="1"/>
          </p:cNvSpPr>
          <p:nvPr>
            <p:ph type="subTitle" idx="1"/>
          </p:nvPr>
        </p:nvSpPr>
        <p:spPr>
          <a:xfrm>
            <a:off x="2562606" y="3602038"/>
            <a:ext cx="7063739" cy="1655762"/>
          </a:xfrm>
        </p:spPr>
        <p:txBody>
          <a:bodyPr>
            <a:normAutofit/>
          </a:bodyPr>
          <a:lstStyle/>
          <a:p>
            <a:r>
              <a:rPr lang="en-US" dirty="0" err="1">
                <a:solidFill>
                  <a:srgbClr val="FFFFFF"/>
                </a:solidFill>
              </a:rPr>
              <a:t>Pertemuan</a:t>
            </a:r>
            <a:r>
              <a:rPr lang="en-US" dirty="0">
                <a:solidFill>
                  <a:srgbClr val="FFFFFF"/>
                </a:solidFill>
              </a:rPr>
              <a:t> 5 ANALOK</a:t>
            </a:r>
          </a:p>
        </p:txBody>
      </p:sp>
    </p:spTree>
    <p:extLst>
      <p:ext uri="{BB962C8B-B14F-4D97-AF65-F5344CB8AC3E}">
        <p14:creationId xmlns:p14="http://schemas.microsoft.com/office/powerpoint/2010/main" val="334591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a:extLst>
              <a:ext uri="{FF2B5EF4-FFF2-40B4-BE49-F238E27FC236}">
                <a16:creationId xmlns:a16="http://schemas.microsoft.com/office/drawing/2014/main" id="{4E1CB60B-6E08-49BB-88B7-D7E9DACF4A2A}"/>
              </a:ext>
            </a:extLst>
          </p:cNvPr>
          <p:cNvPicPr>
            <a:picLocks noChangeAspect="1"/>
          </p:cNvPicPr>
          <p:nvPr/>
        </p:nvPicPr>
        <p:blipFill rotWithShape="1">
          <a:blip r:embed="rId2">
            <a:alphaModFix amt="40000"/>
          </a:blip>
          <a:srcRect r="-1" b="14750"/>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C312918-22DF-4F92-A891-7C120D93D931}"/>
              </a:ext>
            </a:extLst>
          </p:cNvPr>
          <p:cNvSpPr>
            <a:spLocks noGrp="1"/>
          </p:cNvSpPr>
          <p:nvPr>
            <p:ph type="ctrTitle"/>
          </p:nvPr>
        </p:nvSpPr>
        <p:spPr>
          <a:xfrm>
            <a:off x="2562606" y="1122363"/>
            <a:ext cx="7063739" cy="2387600"/>
          </a:xfrm>
        </p:spPr>
        <p:txBody>
          <a:bodyPr>
            <a:normAutofit/>
          </a:bodyPr>
          <a:lstStyle/>
          <a:p>
            <a:r>
              <a:rPr lang="en-US" altLang="en-US" dirty="0">
                <a:solidFill>
                  <a:srgbClr val="FFFFFF"/>
                </a:solidFill>
              </a:rPr>
              <a:t>Land Use and Land Value of William Alonso</a:t>
            </a:r>
            <a:endParaRPr lang="en-US" dirty="0">
              <a:solidFill>
                <a:srgbClr val="FFFFFF"/>
              </a:solidFill>
            </a:endParaRPr>
          </a:p>
        </p:txBody>
      </p:sp>
      <p:sp>
        <p:nvSpPr>
          <p:cNvPr id="3" name="Subtitle 2">
            <a:extLst>
              <a:ext uri="{FF2B5EF4-FFF2-40B4-BE49-F238E27FC236}">
                <a16:creationId xmlns:a16="http://schemas.microsoft.com/office/drawing/2014/main" id="{78C23C7C-E755-4CA6-AF76-6797ACD7D3DA}"/>
              </a:ext>
            </a:extLst>
          </p:cNvPr>
          <p:cNvSpPr>
            <a:spLocks noGrp="1"/>
          </p:cNvSpPr>
          <p:nvPr>
            <p:ph type="subTitle" idx="1"/>
          </p:nvPr>
        </p:nvSpPr>
        <p:spPr>
          <a:xfrm>
            <a:off x="2562606" y="3602038"/>
            <a:ext cx="7063739" cy="1655762"/>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0757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DB0C7EC0-CC91-49D0-B342-BF16620C4DE4}"/>
              </a:ext>
            </a:extLst>
          </p:cNvPr>
          <p:cNvSpPr>
            <a:spLocks noGrp="1"/>
          </p:cNvSpPr>
          <p:nvPr>
            <p:ph type="title"/>
          </p:nvPr>
        </p:nvSpPr>
        <p:spPr>
          <a:xfrm>
            <a:off x="121522" y="850475"/>
            <a:ext cx="4606280" cy="5157049"/>
          </a:xfrm>
        </p:spPr>
        <p:txBody>
          <a:bodyPr anchor="ctr">
            <a:normAutofit/>
          </a:bodyPr>
          <a:lstStyle/>
          <a:p>
            <a:r>
              <a:rPr lang="en-US" sz="3200" dirty="0"/>
              <a:t>William Alonso </a:t>
            </a:r>
            <a:br>
              <a:rPr lang="en-US" sz="3200" dirty="0"/>
            </a:br>
            <a:r>
              <a:rPr lang="en-US" sz="3200" dirty="0"/>
              <a:t>(1964)</a:t>
            </a:r>
          </a:p>
        </p:txBody>
      </p:sp>
      <p:sp>
        <p:nvSpPr>
          <p:cNvPr id="13" name="Freeform: Shape 12">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BD2DA77D-3D9C-473C-9AC6-3D73915C1484}"/>
              </a:ext>
            </a:extLst>
          </p:cNvPr>
          <p:cNvGraphicFramePr>
            <a:graphicFrameLocks noGrp="1"/>
          </p:cNvGraphicFramePr>
          <p:nvPr>
            <p:ph idx="1"/>
            <p:extLst>
              <p:ext uri="{D42A27DB-BD31-4B8C-83A1-F6EECF244321}">
                <p14:modId xmlns:p14="http://schemas.microsoft.com/office/powerpoint/2010/main" val="3185170984"/>
              </p:ext>
            </p:extLst>
          </p:nvPr>
        </p:nvGraphicFramePr>
        <p:xfrm>
          <a:off x="3445566" y="299809"/>
          <a:ext cx="8494644" cy="6320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65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09ED-534D-4021-A1D6-73108DE353CB}"/>
              </a:ext>
            </a:extLst>
          </p:cNvPr>
          <p:cNvSpPr>
            <a:spLocks noGrp="1"/>
          </p:cNvSpPr>
          <p:nvPr>
            <p:ph type="title"/>
          </p:nvPr>
        </p:nvSpPr>
        <p:spPr/>
        <p:txBody>
          <a:bodyPr/>
          <a:lstStyle/>
          <a:p>
            <a:r>
              <a:rPr lang="en-US" dirty="0"/>
              <a:t>William Alonso</a:t>
            </a:r>
          </a:p>
        </p:txBody>
      </p:sp>
      <p:sp>
        <p:nvSpPr>
          <p:cNvPr id="3" name="Content Placeholder 2">
            <a:extLst>
              <a:ext uri="{FF2B5EF4-FFF2-40B4-BE49-F238E27FC236}">
                <a16:creationId xmlns:a16="http://schemas.microsoft.com/office/drawing/2014/main" id="{C0892FEE-246B-47CA-B784-05914D60C1CD}"/>
              </a:ext>
            </a:extLst>
          </p:cNvPr>
          <p:cNvSpPr>
            <a:spLocks noGrp="1"/>
          </p:cNvSpPr>
          <p:nvPr>
            <p:ph idx="1"/>
          </p:nvPr>
        </p:nvSpPr>
        <p:spPr/>
        <p:txBody>
          <a:bodyPr/>
          <a:lstStyle/>
          <a:p>
            <a:r>
              <a:rPr lang="en-US" b="0" i="0" dirty="0">
                <a:solidFill>
                  <a:srgbClr val="404040"/>
                </a:solidFill>
                <a:effectLst/>
                <a:latin typeface="Merriweather" panose="00000500000000000000" pitchFamily="2" charset="0"/>
              </a:rPr>
              <a:t>All households will attempt to occupy as much land as possible while staying within their accessibility requirements</a:t>
            </a:r>
          </a:p>
          <a:p>
            <a:r>
              <a:rPr lang="en-US" b="0" i="0" dirty="0">
                <a:solidFill>
                  <a:srgbClr val="404040"/>
                </a:solidFill>
                <a:effectLst/>
                <a:latin typeface="Merriweather" panose="00000500000000000000" pitchFamily="2" charset="0"/>
              </a:rPr>
              <a:t>Since land is cheaper at the fringe of the city, households with less need for city </a:t>
            </a:r>
            <a:r>
              <a:rPr lang="en-US" b="0" i="0" dirty="0" err="1">
                <a:solidFill>
                  <a:srgbClr val="404040"/>
                </a:solidFill>
                <a:effectLst/>
                <a:latin typeface="Merriweather" panose="00000500000000000000" pitchFamily="2" charset="0"/>
              </a:rPr>
              <a:t>centre</a:t>
            </a:r>
            <a:r>
              <a:rPr lang="en-US" b="0" i="0" dirty="0">
                <a:solidFill>
                  <a:srgbClr val="404040"/>
                </a:solidFill>
                <a:effectLst/>
                <a:latin typeface="Merriweather" panose="00000500000000000000" pitchFamily="2" charset="0"/>
              </a:rPr>
              <a:t> accessibility will locate near the fringe; these will usually be wealthy households</a:t>
            </a:r>
            <a:endParaRPr lang="en-US" dirty="0">
              <a:solidFill>
                <a:srgbClr val="404040"/>
              </a:solidFill>
              <a:latin typeface="Merriweather" panose="00000500000000000000" pitchFamily="2" charset="0"/>
            </a:endParaRPr>
          </a:p>
          <a:p>
            <a:r>
              <a:rPr lang="en-US" b="0" i="0" dirty="0">
                <a:solidFill>
                  <a:srgbClr val="404040"/>
                </a:solidFill>
                <a:effectLst/>
                <a:latin typeface="Merriweather" panose="00000500000000000000" pitchFamily="2" charset="0"/>
              </a:rPr>
              <a:t>Poor households require greater accessibility to the city </a:t>
            </a:r>
            <a:r>
              <a:rPr lang="en-US" b="0" i="0" dirty="0" err="1">
                <a:solidFill>
                  <a:srgbClr val="404040"/>
                </a:solidFill>
                <a:effectLst/>
                <a:latin typeface="Merriweather" panose="00000500000000000000" pitchFamily="2" charset="0"/>
              </a:rPr>
              <a:t>centre</a:t>
            </a:r>
            <a:r>
              <a:rPr lang="en-US" b="0" i="0" dirty="0">
                <a:solidFill>
                  <a:srgbClr val="404040"/>
                </a:solidFill>
                <a:effectLst/>
                <a:latin typeface="Merriweather" panose="00000500000000000000" pitchFamily="2" charset="0"/>
              </a:rPr>
              <a:t> and therefore will locate near the </a:t>
            </a:r>
            <a:r>
              <a:rPr lang="en-US" b="0" i="0" dirty="0" err="1">
                <a:solidFill>
                  <a:srgbClr val="404040"/>
                </a:solidFill>
                <a:effectLst/>
                <a:latin typeface="Merriweather" panose="00000500000000000000" pitchFamily="2" charset="0"/>
              </a:rPr>
              <a:t>centre</a:t>
            </a:r>
            <a:r>
              <a:rPr lang="en-US" b="0" i="0" dirty="0">
                <a:solidFill>
                  <a:srgbClr val="404040"/>
                </a:solidFill>
                <a:effectLst/>
                <a:latin typeface="Merriweather" panose="00000500000000000000" pitchFamily="2" charset="0"/>
              </a:rPr>
              <a:t>, competing with commercial and industrial establishments</a:t>
            </a:r>
          </a:p>
          <a:p>
            <a:r>
              <a:rPr lang="en-US" b="0" i="0" dirty="0">
                <a:solidFill>
                  <a:srgbClr val="404040"/>
                </a:solidFill>
                <a:effectLst/>
                <a:latin typeface="Merriweather" panose="00000500000000000000" pitchFamily="2" charset="0"/>
              </a:rPr>
              <a:t>This will tend to create a segregated land use system, because households will not pay commercial and industrial land prices for central locations</a:t>
            </a:r>
            <a:endParaRPr lang="en-US" dirty="0"/>
          </a:p>
        </p:txBody>
      </p:sp>
    </p:spTree>
    <p:extLst>
      <p:ext uri="{BB962C8B-B14F-4D97-AF65-F5344CB8AC3E}">
        <p14:creationId xmlns:p14="http://schemas.microsoft.com/office/powerpoint/2010/main" val="239166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a:extLst>
              <a:ext uri="{FF2B5EF4-FFF2-40B4-BE49-F238E27FC236}">
                <a16:creationId xmlns:a16="http://schemas.microsoft.com/office/drawing/2014/main" id="{7CE4899E-7059-411D-886C-32D4C5AEBB48}"/>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t="4661"/>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3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E174D5FB-8628-46BB-8D03-326CDC959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9">
            <a:extLst>
              <a:ext uri="{FF2B5EF4-FFF2-40B4-BE49-F238E27FC236}">
                <a16:creationId xmlns:a16="http://schemas.microsoft.com/office/drawing/2014/main" id="{BC13C9C4-B9DC-4669-B764-5269CECF5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2BF3DD95-748F-4F58-8AB9-4CE9ED4E6123}"/>
              </a:ext>
            </a:extLst>
          </p:cNvPr>
          <p:cNvSpPr>
            <a:spLocks noGrp="1"/>
          </p:cNvSpPr>
          <p:nvPr>
            <p:ph type="title"/>
          </p:nvPr>
        </p:nvSpPr>
        <p:spPr>
          <a:xfrm>
            <a:off x="777240" y="777240"/>
            <a:ext cx="7376160" cy="2493876"/>
          </a:xfrm>
        </p:spPr>
        <p:txBody>
          <a:bodyPr anchor="b">
            <a:normAutofit/>
          </a:bodyPr>
          <a:lstStyle/>
          <a:p>
            <a:pPr fontAlgn="base"/>
            <a:r>
              <a:rPr lang="en-US" sz="4400" b="1" i="0" dirty="0">
                <a:effectLst/>
                <a:latin typeface="Merriweather" panose="00000500000000000000" pitchFamily="2" charset="0"/>
              </a:rPr>
              <a:t>Land Value </a:t>
            </a:r>
          </a:p>
        </p:txBody>
      </p:sp>
      <p:sp>
        <p:nvSpPr>
          <p:cNvPr id="3" name="Content Placeholder 2">
            <a:extLst>
              <a:ext uri="{FF2B5EF4-FFF2-40B4-BE49-F238E27FC236}">
                <a16:creationId xmlns:a16="http://schemas.microsoft.com/office/drawing/2014/main" id="{8AC6052B-CF9F-426C-9686-1F5F86507601}"/>
              </a:ext>
            </a:extLst>
          </p:cNvPr>
          <p:cNvSpPr>
            <a:spLocks noGrp="1"/>
          </p:cNvSpPr>
          <p:nvPr>
            <p:ph idx="1"/>
          </p:nvPr>
        </p:nvSpPr>
        <p:spPr>
          <a:xfrm>
            <a:off x="777240" y="3428999"/>
            <a:ext cx="7376160" cy="2747963"/>
          </a:xfrm>
        </p:spPr>
        <p:txBody>
          <a:bodyPr anchor="t">
            <a:normAutofit/>
          </a:bodyPr>
          <a:lstStyle/>
          <a:p>
            <a:pPr fontAlgn="base"/>
            <a:r>
              <a:rPr lang="en-US" sz="1800" b="0" i="0">
                <a:effectLst/>
                <a:latin typeface="Merriweather" panose="00000500000000000000" pitchFamily="2" charset="0"/>
              </a:rPr>
              <a:t>Land value can be defined as the monetary cost of the land. It can be the cost of undeveloped land or a built property, but land value is primarily associated with a vacant plot. When discussing the importance of a built structure the term “property value” is more appropriate.</a:t>
            </a:r>
          </a:p>
          <a:p>
            <a:pPr fontAlgn="base"/>
            <a:endParaRPr lang="en-US" sz="1800" b="0" i="0">
              <a:effectLst/>
              <a:latin typeface="Merriweather" panose="00000500000000000000" pitchFamily="2" charset="0"/>
            </a:endParaRPr>
          </a:p>
          <a:p>
            <a:endParaRPr lang="en-US" sz="1800"/>
          </a:p>
        </p:txBody>
      </p:sp>
      <p:sp>
        <p:nvSpPr>
          <p:cNvPr id="39" name="Freeform: Shape 11">
            <a:extLst>
              <a:ext uri="{FF2B5EF4-FFF2-40B4-BE49-F238E27FC236}">
                <a16:creationId xmlns:a16="http://schemas.microsoft.com/office/drawing/2014/main" id="{F49C0767-CDBC-4C58-A929-55BA8FF21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5589" y="1339500"/>
            <a:ext cx="3633363" cy="4114800"/>
          </a:xfrm>
          <a:custGeom>
            <a:avLst/>
            <a:gdLst>
              <a:gd name="connsiteX0" fmla="*/ 2057400 w 3633363"/>
              <a:gd name="connsiteY0" fmla="*/ 0 h 4114800"/>
              <a:gd name="connsiteX1" fmla="*/ 3512202 w 3633363"/>
              <a:gd name="connsiteY1" fmla="*/ 602599 h 4114800"/>
              <a:gd name="connsiteX2" fmla="*/ 3633363 w 3633363"/>
              <a:gd name="connsiteY2" fmla="*/ 735910 h 4114800"/>
              <a:gd name="connsiteX3" fmla="*/ 3633363 w 3633363"/>
              <a:gd name="connsiteY3" fmla="*/ 3378891 h 4114800"/>
              <a:gd name="connsiteX4" fmla="*/ 3512202 w 3633363"/>
              <a:gd name="connsiteY4" fmla="*/ 3512202 h 4114800"/>
              <a:gd name="connsiteX5" fmla="*/ 2057400 w 3633363"/>
              <a:gd name="connsiteY5" fmla="*/ 4114800 h 4114800"/>
              <a:gd name="connsiteX6" fmla="*/ 0 w 3633363"/>
              <a:gd name="connsiteY6" fmla="*/ 2057400 h 4114800"/>
              <a:gd name="connsiteX7" fmla="*/ 2057400 w 3633363"/>
              <a:gd name="connsiteY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3363" h="4114800">
                <a:moveTo>
                  <a:pt x="2057400" y="0"/>
                </a:moveTo>
                <a:cubicBezTo>
                  <a:pt x="2625535" y="0"/>
                  <a:pt x="3139885" y="230282"/>
                  <a:pt x="3512202" y="602599"/>
                </a:cubicBezTo>
                <a:lnTo>
                  <a:pt x="3633363" y="735910"/>
                </a:lnTo>
                <a:lnTo>
                  <a:pt x="3633363" y="3378891"/>
                </a:lnTo>
                <a:lnTo>
                  <a:pt x="3512202" y="3512202"/>
                </a:lnTo>
                <a:cubicBezTo>
                  <a:pt x="3139885" y="3884518"/>
                  <a:pt x="2625535" y="4114800"/>
                  <a:pt x="2057400" y="4114800"/>
                </a:cubicBezTo>
                <a:cubicBezTo>
                  <a:pt x="921129" y="4114800"/>
                  <a:pt x="0" y="3193671"/>
                  <a:pt x="0" y="2057400"/>
                </a:cubicBezTo>
                <a:cubicBezTo>
                  <a:pt x="0" y="921129"/>
                  <a:pt x="921129" y="0"/>
                  <a:pt x="205740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 name="decorative circles">
            <a:extLst>
              <a:ext uri="{FF2B5EF4-FFF2-40B4-BE49-F238E27FC236}">
                <a16:creationId xmlns:a16="http://schemas.microsoft.com/office/drawing/2014/main" id="{1146B482-2685-4CDA-BC29-3BEA195D8D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54795" y="289695"/>
            <a:ext cx="1781986" cy="5842464"/>
            <a:chOff x="9454795" y="289695"/>
            <a:chExt cx="1781986" cy="5842464"/>
          </a:xfrm>
        </p:grpSpPr>
        <p:sp>
          <p:nvSpPr>
            <p:cNvPr id="41" name="Oval 14">
              <a:extLst>
                <a:ext uri="{FF2B5EF4-FFF2-40B4-BE49-F238E27FC236}">
                  <a16:creationId xmlns:a16="http://schemas.microsoft.com/office/drawing/2014/main" id="{F0E24BFD-B78C-451C-A707-279B8E923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5">
              <a:extLst>
                <a:ext uri="{FF2B5EF4-FFF2-40B4-BE49-F238E27FC236}">
                  <a16:creationId xmlns:a16="http://schemas.microsoft.com/office/drawing/2014/main" id="{0A39A1E8-EF95-4CAB-A6B6-66554A154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6">
              <a:extLst>
                <a:ext uri="{FF2B5EF4-FFF2-40B4-BE49-F238E27FC236}">
                  <a16:creationId xmlns:a16="http://schemas.microsoft.com/office/drawing/2014/main" id="{696AF2D8-58C3-4C6D-A876-A8B95A0D3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48949" y="5790103"/>
              <a:ext cx="342056" cy="342056"/>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17">
              <a:extLst>
                <a:ext uri="{FF2B5EF4-FFF2-40B4-BE49-F238E27FC236}">
                  <a16:creationId xmlns:a16="http://schemas.microsoft.com/office/drawing/2014/main" id="{EC63DA1F-2D4A-4F59-9EF6-AC76FD7B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3990" y="674287"/>
              <a:ext cx="342791" cy="34279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18">
              <a:extLst>
                <a:ext uri="{FF2B5EF4-FFF2-40B4-BE49-F238E27FC236}">
                  <a16:creationId xmlns:a16="http://schemas.microsoft.com/office/drawing/2014/main" id="{D515F450-A6DC-4C75-BEBA-54F60054B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4795" y="5407668"/>
              <a:ext cx="83136" cy="831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Graphic 20">
            <a:extLst>
              <a:ext uri="{FF2B5EF4-FFF2-40B4-BE49-F238E27FC236}">
                <a16:creationId xmlns:a16="http://schemas.microsoft.com/office/drawing/2014/main" id="{73BE819B-0E5C-444B-9817-533A44AC26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0462" y="1597332"/>
            <a:ext cx="3663333" cy="3663333"/>
          </a:xfrm>
          <a:prstGeom prst="rect">
            <a:avLst/>
          </a:prstGeom>
        </p:spPr>
      </p:pic>
    </p:spTree>
    <p:extLst>
      <p:ext uri="{BB962C8B-B14F-4D97-AF65-F5344CB8AC3E}">
        <p14:creationId xmlns:p14="http://schemas.microsoft.com/office/powerpoint/2010/main" val="296221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47"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48" name="Oval 47">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D13D566-4D0B-4266-A31D-8B6B42E58929}"/>
              </a:ext>
            </a:extLst>
          </p:cNvPr>
          <p:cNvSpPr>
            <a:spLocks noGrp="1"/>
          </p:cNvSpPr>
          <p:nvPr>
            <p:ph type="title"/>
          </p:nvPr>
        </p:nvSpPr>
        <p:spPr>
          <a:xfrm>
            <a:off x="770878" y="952023"/>
            <a:ext cx="10773422" cy="1797530"/>
          </a:xfrm>
        </p:spPr>
        <p:txBody>
          <a:bodyPr anchor="t">
            <a:normAutofit/>
          </a:bodyPr>
          <a:lstStyle/>
          <a:p>
            <a:r>
              <a:rPr lang="en-US" sz="4400" b="1" i="0" dirty="0">
                <a:effectLst/>
                <a:latin typeface="Merriweather" panose="00000500000000000000" pitchFamily="2" charset="0"/>
              </a:rPr>
              <a:t>Factors Affecting Land Value</a:t>
            </a:r>
            <a:br>
              <a:rPr lang="en-US" sz="4400" b="1" i="0" dirty="0">
                <a:effectLst/>
                <a:latin typeface="Merriweather" panose="00000500000000000000" pitchFamily="2" charset="0"/>
              </a:rPr>
            </a:br>
            <a:endParaRPr lang="en-US" sz="4400" dirty="0"/>
          </a:p>
        </p:txBody>
      </p:sp>
      <p:graphicFrame>
        <p:nvGraphicFramePr>
          <p:cNvPr id="5" name="Content Placeholder 2">
            <a:extLst>
              <a:ext uri="{FF2B5EF4-FFF2-40B4-BE49-F238E27FC236}">
                <a16:creationId xmlns:a16="http://schemas.microsoft.com/office/drawing/2014/main" id="{5E59DA2A-5549-40EC-B5B9-C4C60B751BA9}"/>
              </a:ext>
            </a:extLst>
          </p:cNvPr>
          <p:cNvGraphicFramePr>
            <a:graphicFrameLocks noGrp="1"/>
          </p:cNvGraphicFramePr>
          <p:nvPr>
            <p:ph idx="1"/>
            <p:extLst>
              <p:ext uri="{D42A27DB-BD31-4B8C-83A1-F6EECF244321}">
                <p14:modId xmlns:p14="http://schemas.microsoft.com/office/powerpoint/2010/main" val="990506610"/>
              </p:ext>
            </p:extLst>
          </p:nvPr>
        </p:nvGraphicFramePr>
        <p:xfrm>
          <a:off x="777875" y="2886075"/>
          <a:ext cx="10658475" cy="329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886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4C0B-CDFD-49BE-ADAF-363695E2FC41}"/>
              </a:ext>
            </a:extLst>
          </p:cNvPr>
          <p:cNvSpPr>
            <a:spLocks noGrp="1"/>
          </p:cNvSpPr>
          <p:nvPr>
            <p:ph type="title"/>
          </p:nvPr>
        </p:nvSpPr>
        <p:spPr/>
        <p:txBody>
          <a:bodyPr>
            <a:normAutofit/>
          </a:bodyPr>
          <a:lstStyle/>
          <a:p>
            <a:r>
              <a:rPr lang="en-US" sz="3600" b="1" i="0" dirty="0">
                <a:effectLst/>
                <a:latin typeface="Merriweather" panose="00000500000000000000" pitchFamily="2" charset="0"/>
              </a:rPr>
              <a:t>Factors Affecting Land Value</a:t>
            </a:r>
            <a:br>
              <a:rPr lang="en-US" sz="3600" b="1" i="0" dirty="0">
                <a:effectLst/>
                <a:latin typeface="Merriweather" panose="00000500000000000000" pitchFamily="2" charset="0"/>
              </a:rPr>
            </a:br>
            <a:endParaRPr lang="en-US" sz="3600" dirty="0"/>
          </a:p>
        </p:txBody>
      </p:sp>
      <p:sp>
        <p:nvSpPr>
          <p:cNvPr id="3" name="Content Placeholder 2">
            <a:extLst>
              <a:ext uri="{FF2B5EF4-FFF2-40B4-BE49-F238E27FC236}">
                <a16:creationId xmlns:a16="http://schemas.microsoft.com/office/drawing/2014/main" id="{75CE58A1-BE06-46C5-9740-6C08F4A99117}"/>
              </a:ext>
            </a:extLst>
          </p:cNvPr>
          <p:cNvSpPr>
            <a:spLocks noGrp="1"/>
          </p:cNvSpPr>
          <p:nvPr>
            <p:ph idx="1"/>
          </p:nvPr>
        </p:nvSpPr>
        <p:spPr/>
        <p:txBody>
          <a:bodyPr>
            <a:normAutofit fontScale="85000" lnSpcReduction="10000"/>
          </a:bodyPr>
          <a:lstStyle/>
          <a:p>
            <a:pPr algn="just" fontAlgn="base"/>
            <a:r>
              <a:rPr lang="en-US" b="1" i="0" dirty="0">
                <a:solidFill>
                  <a:srgbClr val="404040"/>
                </a:solidFill>
                <a:effectLst/>
                <a:latin typeface="Merriweather" panose="00000500000000000000" pitchFamily="2" charset="0"/>
              </a:rPr>
              <a:t>1) Physical Attributes </a:t>
            </a:r>
          </a:p>
          <a:p>
            <a:pPr algn="just" fontAlgn="base"/>
            <a:r>
              <a:rPr lang="en-US" b="0" i="0" dirty="0">
                <a:solidFill>
                  <a:srgbClr val="404040"/>
                </a:solidFill>
                <a:effectLst/>
                <a:latin typeface="Merriweather" panose="00000500000000000000" pitchFamily="2" charset="0"/>
              </a:rPr>
              <a:t>These include quality of location, topography, climate, availability of water, sewer lines, etc. More and better facilities are attributed to a higher price of land. Topography further has a direct effect on the construction cost and thus the overall development cost. The facilities thus developed on an uneven land will have a much higher cost as compared to the flat plain. </a:t>
            </a:r>
          </a:p>
          <a:p>
            <a:pPr algn="just" fontAlgn="base"/>
            <a:r>
              <a:rPr lang="en-US" b="1" i="0" dirty="0">
                <a:solidFill>
                  <a:srgbClr val="404040"/>
                </a:solidFill>
                <a:effectLst/>
                <a:latin typeface="Merriweather" panose="00000500000000000000" pitchFamily="2" charset="0"/>
              </a:rPr>
              <a:t>2) Accessibility to Economic Activities </a:t>
            </a:r>
          </a:p>
          <a:p>
            <a:pPr algn="just" fontAlgn="base"/>
            <a:r>
              <a:rPr lang="en-US" b="0" i="0" dirty="0">
                <a:solidFill>
                  <a:srgbClr val="404040"/>
                </a:solidFill>
                <a:effectLst/>
                <a:latin typeface="Merriweather" panose="00000500000000000000" pitchFamily="2" charset="0"/>
              </a:rPr>
              <a:t>The more easily economic activity is accessible, the more is the value of the land. For example, most of the metropolitan cities have the maximum land values at the center, or at the central business district of the city. This is because of the nearness to the economic activities and workplace. This factor affecting land value is the sole most important factor which led to the development of various land price models in urban economics. </a:t>
            </a:r>
          </a:p>
          <a:p>
            <a:pPr algn="just" fontAlgn="base"/>
            <a:r>
              <a:rPr lang="en-US" b="1" i="0" dirty="0">
                <a:solidFill>
                  <a:srgbClr val="404040"/>
                </a:solidFill>
                <a:effectLst/>
                <a:latin typeface="Merriweather" panose="00000500000000000000" pitchFamily="2" charset="0"/>
              </a:rPr>
              <a:t>3) Neighborhood Amenities </a:t>
            </a:r>
          </a:p>
          <a:p>
            <a:pPr algn="just" fontAlgn="base"/>
            <a:r>
              <a:rPr lang="en-US" b="0" i="0" dirty="0">
                <a:solidFill>
                  <a:srgbClr val="404040"/>
                </a:solidFill>
                <a:effectLst/>
                <a:latin typeface="Merriweather" panose="00000500000000000000" pitchFamily="2" charset="0"/>
              </a:rPr>
              <a:t>The cost of land is also affected by the availability of the facilities such as shopping areas, medical facilities, school, parks&amp; playgrounds, and other basic need of the humans. This helps in saving the time of people every day, the time saved adds up the cost of land. Also, the reduced travel and reduced trip distance will directly have the monetary benefits of the person residing in an area with many such facilities in proximity. </a:t>
            </a:r>
          </a:p>
          <a:p>
            <a:endParaRPr lang="en-US" dirty="0"/>
          </a:p>
        </p:txBody>
      </p:sp>
    </p:spTree>
    <p:extLst>
      <p:ext uri="{BB962C8B-B14F-4D97-AF65-F5344CB8AC3E}">
        <p14:creationId xmlns:p14="http://schemas.microsoft.com/office/powerpoint/2010/main" val="284132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92B9-CFF9-45B7-86D3-05AD84B7055D}"/>
              </a:ext>
            </a:extLst>
          </p:cNvPr>
          <p:cNvSpPr>
            <a:spLocks noGrp="1"/>
          </p:cNvSpPr>
          <p:nvPr>
            <p:ph type="title"/>
          </p:nvPr>
        </p:nvSpPr>
        <p:spPr/>
        <p:txBody>
          <a:bodyPr>
            <a:normAutofit fontScale="90000"/>
          </a:bodyPr>
          <a:lstStyle/>
          <a:p>
            <a:r>
              <a:rPr lang="en-US" sz="4000" b="1" i="0" dirty="0">
                <a:effectLst/>
                <a:latin typeface="Merriweather" panose="00000500000000000000" pitchFamily="2" charset="0"/>
              </a:rPr>
              <a:t>Factors Affecting Land Value</a:t>
            </a:r>
            <a:br>
              <a:rPr lang="en-US" sz="5400" b="1" i="0" dirty="0">
                <a:effectLst/>
                <a:latin typeface="Merriweather" panose="00000500000000000000" pitchFamily="2" charset="0"/>
              </a:rPr>
            </a:br>
            <a:endParaRPr lang="en-US" dirty="0"/>
          </a:p>
        </p:txBody>
      </p:sp>
      <p:sp>
        <p:nvSpPr>
          <p:cNvPr id="3" name="Content Placeholder 2">
            <a:extLst>
              <a:ext uri="{FF2B5EF4-FFF2-40B4-BE49-F238E27FC236}">
                <a16:creationId xmlns:a16="http://schemas.microsoft.com/office/drawing/2014/main" id="{5071993E-6AE3-4B24-8063-F1D5B49CFF3A}"/>
              </a:ext>
            </a:extLst>
          </p:cNvPr>
          <p:cNvSpPr>
            <a:spLocks noGrp="1"/>
          </p:cNvSpPr>
          <p:nvPr>
            <p:ph idx="1"/>
          </p:nvPr>
        </p:nvSpPr>
        <p:spPr/>
        <p:txBody>
          <a:bodyPr>
            <a:normAutofit fontScale="77500" lnSpcReduction="20000"/>
          </a:bodyPr>
          <a:lstStyle/>
          <a:p>
            <a:pPr algn="just" fontAlgn="base"/>
            <a:r>
              <a:rPr lang="en-US" b="1" i="0" dirty="0">
                <a:solidFill>
                  <a:srgbClr val="404040"/>
                </a:solidFill>
                <a:effectLst/>
                <a:latin typeface="Merriweather" panose="00000500000000000000" pitchFamily="2" charset="0"/>
              </a:rPr>
              <a:t>4) Present and Future Land Use </a:t>
            </a:r>
          </a:p>
          <a:p>
            <a:pPr algn="just" fontAlgn="base"/>
            <a:r>
              <a:rPr lang="en-US" b="0" i="0" dirty="0">
                <a:solidFill>
                  <a:srgbClr val="404040"/>
                </a:solidFill>
                <a:effectLst/>
                <a:latin typeface="Merriweather" panose="00000500000000000000" pitchFamily="2" charset="0"/>
              </a:rPr>
              <a:t>The value of the land is also determined by the land use permitted in the land premises. For example, if we compare the values of two lands of same prices and same location but the land use permitted in the lands are different, one is commercial and one is residential. In such case the value of the land with the land use which has more rate of return over a period of time will be valued more. People are willing to pay a higher amount for commercial land, in some cases industrial or institutional land use might attract even. </a:t>
            </a:r>
          </a:p>
          <a:p>
            <a:pPr algn="just" fontAlgn="base"/>
            <a:r>
              <a:rPr lang="en-US" b="1" i="0" dirty="0">
                <a:solidFill>
                  <a:srgbClr val="404040"/>
                </a:solidFill>
                <a:effectLst/>
                <a:latin typeface="Merriweather" panose="00000500000000000000" pitchFamily="2" charset="0"/>
              </a:rPr>
              <a:t>5) Demand and Supply Function </a:t>
            </a:r>
          </a:p>
          <a:p>
            <a:pPr algn="just" fontAlgn="base"/>
            <a:r>
              <a:rPr lang="en-US" b="0" i="0" dirty="0">
                <a:solidFill>
                  <a:srgbClr val="404040"/>
                </a:solidFill>
                <a:effectLst/>
                <a:latin typeface="Merriweather" panose="00000500000000000000" pitchFamily="2" charset="0"/>
              </a:rPr>
              <a:t>With the significant demographic changes in the cities with time, the need for land also increases with the same factor, with the increase in population there is an increase in economic and other activities. This directly increases the demand in the of the land components. The anticipation of high yields may also induce false scarcity of land; hence the location advantages of the properties at any time within the urban boundaries and hence causes economic values of land to be increased. For any site, there are specific points of transition in use, closely related to the infrastructure and services, where a jump in property value is likely to happen.</a:t>
            </a:r>
          </a:p>
          <a:p>
            <a:pPr algn="just" fontAlgn="base"/>
            <a:r>
              <a:rPr lang="en-US" b="1" i="0" dirty="0">
                <a:solidFill>
                  <a:srgbClr val="404040"/>
                </a:solidFill>
                <a:effectLst/>
                <a:latin typeface="Merriweather" panose="00000500000000000000" pitchFamily="2" charset="0"/>
              </a:rPr>
              <a:t>6) Location and Transport Linkages </a:t>
            </a:r>
          </a:p>
          <a:p>
            <a:pPr algn="just" fontAlgn="base"/>
            <a:r>
              <a:rPr lang="en-US" b="0" i="0" dirty="0">
                <a:solidFill>
                  <a:srgbClr val="404040"/>
                </a:solidFill>
                <a:effectLst/>
                <a:latin typeface="Merriweather" panose="00000500000000000000" pitchFamily="2" charset="0"/>
              </a:rPr>
              <a:t>The property located in the area of high level of infrastructure facilities or the one located in or adjacent to the area of intensive economic activities such as markets or industries have higher values. Transport linkages are also crucial since they govern the mobility and ease of movement to and from the area. Clearly defined hierarchy of roads, efficient public transportation and lack of congestion are some of the desired transportation attributes of any area. </a:t>
            </a:r>
          </a:p>
          <a:p>
            <a:endParaRPr lang="en-US" dirty="0"/>
          </a:p>
        </p:txBody>
      </p:sp>
    </p:spTree>
    <p:extLst>
      <p:ext uri="{BB962C8B-B14F-4D97-AF65-F5344CB8AC3E}">
        <p14:creationId xmlns:p14="http://schemas.microsoft.com/office/powerpoint/2010/main" val="419865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9612-978E-44A9-A118-600D39946FEA}"/>
              </a:ext>
            </a:extLst>
          </p:cNvPr>
          <p:cNvSpPr>
            <a:spLocks noGrp="1"/>
          </p:cNvSpPr>
          <p:nvPr>
            <p:ph type="title"/>
          </p:nvPr>
        </p:nvSpPr>
        <p:spPr/>
        <p:txBody>
          <a:bodyPr>
            <a:normAutofit fontScale="90000"/>
          </a:bodyPr>
          <a:lstStyle/>
          <a:p>
            <a:r>
              <a:rPr lang="en-US" sz="4000" b="1" i="0" dirty="0">
                <a:solidFill>
                  <a:srgbClr val="404040"/>
                </a:solidFill>
                <a:effectLst/>
                <a:latin typeface="Merriweather" panose="00000500000000000000" pitchFamily="2" charset="0"/>
              </a:rPr>
              <a:t>Land Use</a:t>
            </a:r>
            <a:r>
              <a:rPr lang="en-US" b="1" i="0" dirty="0">
                <a:solidFill>
                  <a:srgbClr val="404040"/>
                </a:solidFill>
                <a:effectLst/>
                <a:latin typeface="Merriweather" panose="00000500000000000000" pitchFamily="2" charset="0"/>
              </a:rPr>
              <a:t> </a:t>
            </a:r>
            <a:br>
              <a:rPr lang="en-US" b="1" i="0" dirty="0">
                <a:solidFill>
                  <a:srgbClr val="404040"/>
                </a:solidFill>
                <a:effectLst/>
                <a:latin typeface="Merriweather" panose="00000500000000000000" pitchFamily="2" charset="0"/>
              </a:rPr>
            </a:br>
            <a:endParaRPr lang="en-US" dirty="0"/>
          </a:p>
        </p:txBody>
      </p:sp>
      <p:sp>
        <p:nvSpPr>
          <p:cNvPr id="3" name="Content Placeholder 2">
            <a:extLst>
              <a:ext uri="{FF2B5EF4-FFF2-40B4-BE49-F238E27FC236}">
                <a16:creationId xmlns:a16="http://schemas.microsoft.com/office/drawing/2014/main" id="{F582E53B-43EA-4A18-95BE-680D6FCCF485}"/>
              </a:ext>
            </a:extLst>
          </p:cNvPr>
          <p:cNvSpPr>
            <a:spLocks noGrp="1"/>
          </p:cNvSpPr>
          <p:nvPr>
            <p:ph idx="1"/>
          </p:nvPr>
        </p:nvSpPr>
        <p:spPr/>
        <p:txBody>
          <a:bodyPr/>
          <a:lstStyle/>
          <a:p>
            <a:pPr marL="0" indent="0" algn="just" fontAlgn="base">
              <a:buNone/>
            </a:pPr>
            <a:r>
              <a:rPr lang="en-US" dirty="0">
                <a:solidFill>
                  <a:srgbClr val="404040"/>
                </a:solidFill>
                <a:latin typeface="inherit"/>
              </a:rPr>
              <a:t>Land use involves the management and modification of natural environment or wilderness into built environment such as settlements and semi-natural habitats such as arable fields, pastures, and managed woods</a:t>
            </a:r>
            <a:r>
              <a:rPr lang="en-US" b="0" i="0" dirty="0">
                <a:solidFill>
                  <a:srgbClr val="404040"/>
                </a:solidFill>
                <a:effectLst/>
                <a:latin typeface="Merriweather" panose="00000500000000000000" pitchFamily="2" charset="0"/>
              </a:rPr>
              <a:t>. </a:t>
            </a:r>
          </a:p>
          <a:p>
            <a:pPr marL="0" indent="0" algn="just" fontAlgn="base">
              <a:buNone/>
            </a:pPr>
            <a:endParaRPr lang="en-US" b="0" i="0" dirty="0">
              <a:solidFill>
                <a:srgbClr val="404040"/>
              </a:solidFill>
              <a:effectLst/>
              <a:latin typeface="Merriweather" panose="00000500000000000000" pitchFamily="2" charset="0"/>
            </a:endParaRPr>
          </a:p>
          <a:p>
            <a:pPr algn="l" fontAlgn="base">
              <a:buFont typeface="Arial" panose="020B0604020202020204" pitchFamily="34" charset="0"/>
              <a:buChar char="•"/>
            </a:pPr>
            <a:r>
              <a:rPr lang="en-US" b="0" i="0" dirty="0">
                <a:solidFill>
                  <a:srgbClr val="404040"/>
                </a:solidFill>
                <a:effectLst/>
                <a:latin typeface="inherit"/>
              </a:rPr>
              <a:t>Residential land use </a:t>
            </a:r>
          </a:p>
          <a:p>
            <a:pPr algn="l" fontAlgn="base">
              <a:buFont typeface="Arial" panose="020B0604020202020204" pitchFamily="34" charset="0"/>
              <a:buChar char="•"/>
            </a:pPr>
            <a:r>
              <a:rPr lang="en-US" b="0" i="0" dirty="0">
                <a:solidFill>
                  <a:srgbClr val="404040"/>
                </a:solidFill>
                <a:effectLst/>
                <a:latin typeface="inherit"/>
              </a:rPr>
              <a:t>Commercial land use </a:t>
            </a:r>
          </a:p>
          <a:p>
            <a:pPr algn="l" fontAlgn="base">
              <a:buFont typeface="Arial" panose="020B0604020202020204" pitchFamily="34" charset="0"/>
              <a:buChar char="•"/>
            </a:pPr>
            <a:r>
              <a:rPr lang="en-US" b="0" i="0" dirty="0">
                <a:solidFill>
                  <a:srgbClr val="404040"/>
                </a:solidFill>
                <a:effectLst/>
                <a:latin typeface="inherit"/>
              </a:rPr>
              <a:t>Industrial land use </a:t>
            </a:r>
          </a:p>
          <a:p>
            <a:pPr algn="l" fontAlgn="base">
              <a:buFont typeface="Arial" panose="020B0604020202020204" pitchFamily="34" charset="0"/>
              <a:buChar char="•"/>
            </a:pPr>
            <a:r>
              <a:rPr lang="en-US" b="0" i="0" dirty="0">
                <a:solidFill>
                  <a:srgbClr val="404040"/>
                </a:solidFill>
                <a:effectLst/>
                <a:latin typeface="inherit"/>
              </a:rPr>
              <a:t>Agricultural land use </a:t>
            </a:r>
          </a:p>
          <a:p>
            <a:pPr algn="l" fontAlgn="base">
              <a:buFont typeface="Arial" panose="020B0604020202020204" pitchFamily="34" charset="0"/>
              <a:buChar char="•"/>
            </a:pPr>
            <a:r>
              <a:rPr lang="en-US" b="0" i="0" dirty="0">
                <a:solidFill>
                  <a:srgbClr val="404040"/>
                </a:solidFill>
                <a:effectLst/>
                <a:latin typeface="inherit"/>
              </a:rPr>
              <a:t>Recreational land use </a:t>
            </a:r>
          </a:p>
          <a:p>
            <a:pPr algn="l" fontAlgn="base">
              <a:buFont typeface="Arial" panose="020B0604020202020204" pitchFamily="34" charset="0"/>
              <a:buChar char="•"/>
            </a:pPr>
            <a:r>
              <a:rPr lang="en-US" b="0" i="0" dirty="0">
                <a:solidFill>
                  <a:srgbClr val="404040"/>
                </a:solidFill>
                <a:effectLst/>
                <a:latin typeface="inherit"/>
              </a:rPr>
              <a:t>Transport space </a:t>
            </a:r>
          </a:p>
          <a:p>
            <a:pPr algn="l" fontAlgn="base">
              <a:buFont typeface="Arial" panose="020B0604020202020204" pitchFamily="34" charset="0"/>
              <a:buChar char="•"/>
            </a:pPr>
            <a:r>
              <a:rPr lang="en-US" b="0" i="0" dirty="0">
                <a:solidFill>
                  <a:srgbClr val="404040"/>
                </a:solidFill>
                <a:effectLst/>
                <a:latin typeface="inherit"/>
              </a:rPr>
              <a:t>Public land use or Open space</a:t>
            </a:r>
          </a:p>
          <a:p>
            <a:endParaRPr lang="en-US" dirty="0"/>
          </a:p>
        </p:txBody>
      </p:sp>
    </p:spTree>
    <p:extLst>
      <p:ext uri="{BB962C8B-B14F-4D97-AF65-F5344CB8AC3E}">
        <p14:creationId xmlns:p14="http://schemas.microsoft.com/office/powerpoint/2010/main" val="359857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9" name="Freeform: Shape 28">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31"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32" name="Oval 31">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CC5BA48-819B-41B1-92BF-76D12F1F7BC9}"/>
              </a:ext>
            </a:extLst>
          </p:cNvPr>
          <p:cNvSpPr>
            <a:spLocks noGrp="1"/>
          </p:cNvSpPr>
          <p:nvPr>
            <p:ph type="title"/>
          </p:nvPr>
        </p:nvSpPr>
        <p:spPr>
          <a:xfrm>
            <a:off x="770878" y="952022"/>
            <a:ext cx="2862591" cy="5157049"/>
          </a:xfrm>
        </p:spPr>
        <p:txBody>
          <a:bodyPr anchor="ctr">
            <a:normAutofit/>
          </a:bodyPr>
          <a:lstStyle/>
          <a:p>
            <a:r>
              <a:rPr lang="en-US" sz="4400" b="0" i="0"/>
              <a:t>The MODEL</a:t>
            </a:r>
            <a:br>
              <a:rPr lang="en-US" sz="4400"/>
            </a:br>
            <a:endParaRPr lang="en-US" sz="4400"/>
          </a:p>
        </p:txBody>
      </p:sp>
      <p:graphicFrame>
        <p:nvGraphicFramePr>
          <p:cNvPr id="5" name="Content Placeholder 2">
            <a:extLst>
              <a:ext uri="{FF2B5EF4-FFF2-40B4-BE49-F238E27FC236}">
                <a16:creationId xmlns:a16="http://schemas.microsoft.com/office/drawing/2014/main" id="{53F92864-8C24-489C-B3B8-1034AABCF0D4}"/>
              </a:ext>
            </a:extLst>
          </p:cNvPr>
          <p:cNvGraphicFramePr>
            <a:graphicFrameLocks noGrp="1"/>
          </p:cNvGraphicFramePr>
          <p:nvPr>
            <p:ph idx="1"/>
            <p:extLst>
              <p:ext uri="{D42A27DB-BD31-4B8C-83A1-F6EECF244321}">
                <p14:modId xmlns:p14="http://schemas.microsoft.com/office/powerpoint/2010/main" val="1342575009"/>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42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137F52B3-08B4-4D76-BFE5-EC4413E49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0">
            <a:extLst>
              <a:ext uri="{FF2B5EF4-FFF2-40B4-BE49-F238E27FC236}">
                <a16:creationId xmlns:a16="http://schemas.microsoft.com/office/drawing/2014/main" id="{8EC157D4-C211-47CF-9526-9BC11484A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24" name="decorative circles">
            <a:extLst>
              <a:ext uri="{FF2B5EF4-FFF2-40B4-BE49-F238E27FC236}">
                <a16:creationId xmlns:a16="http://schemas.microsoft.com/office/drawing/2014/main" id="{F086E6B5-2390-45BD-B5EA-EDF4B6461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48380" cy="6229550"/>
            <a:chOff x="162361" y="253193"/>
            <a:chExt cx="11848380" cy="6229550"/>
          </a:xfrm>
        </p:grpSpPr>
        <p:sp>
          <p:nvSpPr>
            <p:cNvPr id="14" name="Oval 13">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44300" y="44305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DB9BAD3-6A8C-4621-B713-B91E1402A849}"/>
              </a:ext>
            </a:extLst>
          </p:cNvPr>
          <p:cNvSpPr>
            <a:spLocks noGrp="1"/>
          </p:cNvSpPr>
          <p:nvPr>
            <p:ph type="title"/>
          </p:nvPr>
        </p:nvSpPr>
        <p:spPr>
          <a:xfrm>
            <a:off x="770878" y="4455560"/>
            <a:ext cx="10773422" cy="1797530"/>
          </a:xfrm>
        </p:spPr>
        <p:txBody>
          <a:bodyPr anchor="t">
            <a:normAutofit/>
          </a:bodyPr>
          <a:lstStyle/>
          <a:p>
            <a:r>
              <a:rPr lang="en-US" sz="4400" dirty="0"/>
              <a:t>Assumptions</a:t>
            </a:r>
          </a:p>
        </p:txBody>
      </p:sp>
      <p:graphicFrame>
        <p:nvGraphicFramePr>
          <p:cNvPr id="31" name="Content Placeholder 2">
            <a:extLst>
              <a:ext uri="{FF2B5EF4-FFF2-40B4-BE49-F238E27FC236}">
                <a16:creationId xmlns:a16="http://schemas.microsoft.com/office/drawing/2014/main" id="{0964E1F6-82EC-42A1-89B2-E01F5BD9BB3E}"/>
              </a:ext>
            </a:extLst>
          </p:cNvPr>
          <p:cNvGraphicFramePr>
            <a:graphicFrameLocks noGrp="1"/>
          </p:cNvGraphicFramePr>
          <p:nvPr>
            <p:ph idx="1"/>
            <p:extLst>
              <p:ext uri="{D42A27DB-BD31-4B8C-83A1-F6EECF244321}">
                <p14:modId xmlns:p14="http://schemas.microsoft.com/office/powerpoint/2010/main" val="436162071"/>
              </p:ext>
            </p:extLst>
          </p:nvPr>
        </p:nvGraphicFramePr>
        <p:xfrm>
          <a:off x="777875" y="328469"/>
          <a:ext cx="10658475" cy="3952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99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C0C3D-161A-41A7-AA45-87F06A7633A6}"/>
              </a:ext>
            </a:extLst>
          </p:cNvPr>
          <p:cNvSpPr>
            <a:spLocks noGrp="1"/>
          </p:cNvSpPr>
          <p:nvPr>
            <p:ph type="title"/>
          </p:nvPr>
        </p:nvSpPr>
        <p:spPr/>
        <p:txBody>
          <a:bodyPr/>
          <a:lstStyle/>
          <a:p>
            <a:r>
              <a:rPr lang="en-US" dirty="0"/>
              <a:t>Concentric Model</a:t>
            </a:r>
          </a:p>
        </p:txBody>
      </p:sp>
      <p:sp>
        <p:nvSpPr>
          <p:cNvPr id="3" name="Content Placeholder 2">
            <a:extLst>
              <a:ext uri="{FF2B5EF4-FFF2-40B4-BE49-F238E27FC236}">
                <a16:creationId xmlns:a16="http://schemas.microsoft.com/office/drawing/2014/main" id="{2F7097C2-B81A-4E11-B283-822F4A55E35B}"/>
              </a:ext>
            </a:extLst>
          </p:cNvPr>
          <p:cNvSpPr>
            <a:spLocks noGrp="1"/>
          </p:cNvSpPr>
          <p:nvPr>
            <p:ph idx="1"/>
          </p:nvPr>
        </p:nvSpPr>
        <p:spPr/>
        <p:txBody>
          <a:bodyPr anchor="t">
            <a:normAutofit/>
          </a:bodyPr>
          <a:lstStyle/>
          <a:p>
            <a:endParaRPr lang="en-US" sz="1800" dirty="0"/>
          </a:p>
        </p:txBody>
      </p:sp>
      <p:pic>
        <p:nvPicPr>
          <p:cNvPr id="2050" name="Picture 2" descr="VON THUNE’S MODEL 1&#10;5Prepared by Wesley&#10; ">
            <a:extLst>
              <a:ext uri="{FF2B5EF4-FFF2-40B4-BE49-F238E27FC236}">
                <a16:creationId xmlns:a16="http://schemas.microsoft.com/office/drawing/2014/main" id="{023744A9-69A8-4027-8A4C-304A2EAC0C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5472" y="1507637"/>
            <a:ext cx="8862646" cy="498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1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4" name="Freeform: Shape 13">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6"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7" name="Oval 16">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181403E1-FEBA-4F4E-9612-DE98C971BF91}"/>
              </a:ext>
            </a:extLst>
          </p:cNvPr>
          <p:cNvSpPr>
            <a:spLocks noGrp="1"/>
          </p:cNvSpPr>
          <p:nvPr>
            <p:ph type="title"/>
          </p:nvPr>
        </p:nvSpPr>
        <p:spPr>
          <a:xfrm>
            <a:off x="770878" y="952022"/>
            <a:ext cx="2862591" cy="5157049"/>
          </a:xfrm>
        </p:spPr>
        <p:txBody>
          <a:bodyPr anchor="ctr">
            <a:normAutofit/>
          </a:bodyPr>
          <a:lstStyle/>
          <a:p>
            <a:r>
              <a:rPr lang="en-US" sz="4400" dirty="0"/>
              <a:t>The Model</a:t>
            </a:r>
          </a:p>
        </p:txBody>
      </p:sp>
      <p:graphicFrame>
        <p:nvGraphicFramePr>
          <p:cNvPr id="6" name="Content Placeholder 2">
            <a:extLst>
              <a:ext uri="{FF2B5EF4-FFF2-40B4-BE49-F238E27FC236}">
                <a16:creationId xmlns:a16="http://schemas.microsoft.com/office/drawing/2014/main" id="{646F1D6C-773F-425E-BAD8-8CFCD59374DA}"/>
              </a:ext>
            </a:extLst>
          </p:cNvPr>
          <p:cNvGraphicFramePr>
            <a:graphicFrameLocks noGrp="1"/>
          </p:cNvGraphicFramePr>
          <p:nvPr>
            <p:ph idx="1"/>
            <p:extLst>
              <p:ext uri="{D42A27DB-BD31-4B8C-83A1-F6EECF244321}">
                <p14:modId xmlns:p14="http://schemas.microsoft.com/office/powerpoint/2010/main" val="2124788708"/>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73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3CDFD0A7-3205-472B-82E0-90D3A7C91893}"/>
              </a:ext>
            </a:extLst>
          </p:cNvPr>
          <p:cNvSpPr>
            <a:spLocks noGrp="1"/>
          </p:cNvSpPr>
          <p:nvPr>
            <p:ph type="title"/>
          </p:nvPr>
        </p:nvSpPr>
        <p:spPr>
          <a:xfrm>
            <a:off x="770878" y="952022"/>
            <a:ext cx="4606280" cy="5157049"/>
          </a:xfrm>
        </p:spPr>
        <p:txBody>
          <a:bodyPr anchor="ctr">
            <a:normAutofit/>
          </a:bodyPr>
          <a:lstStyle/>
          <a:p>
            <a:r>
              <a:rPr lang="en-US" sz="4400" dirty="0"/>
              <a:t>The Model</a:t>
            </a:r>
          </a:p>
        </p:txBody>
      </p:sp>
      <p:sp>
        <p:nvSpPr>
          <p:cNvPr id="13" name="Freeform: Shape 12">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9631DC1A-7586-4CED-A1A8-6CA93314564F}"/>
              </a:ext>
            </a:extLst>
          </p:cNvPr>
          <p:cNvGraphicFramePr>
            <a:graphicFrameLocks noGrp="1"/>
          </p:cNvGraphicFramePr>
          <p:nvPr>
            <p:ph idx="1"/>
            <p:extLst>
              <p:ext uri="{D42A27DB-BD31-4B8C-83A1-F6EECF244321}">
                <p14:modId xmlns:p14="http://schemas.microsoft.com/office/powerpoint/2010/main" val="758967745"/>
              </p:ext>
            </p:extLst>
          </p:nvPr>
        </p:nvGraphicFramePr>
        <p:xfrm>
          <a:off x="3591339" y="651350"/>
          <a:ext cx="8155729" cy="545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45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1731BAE9-06CC-42EA-B3AE-E37AB139D144}"/>
              </a:ext>
            </a:extLst>
          </p:cNvPr>
          <p:cNvSpPr>
            <a:spLocks noGrp="1"/>
          </p:cNvSpPr>
          <p:nvPr>
            <p:ph type="title"/>
          </p:nvPr>
        </p:nvSpPr>
        <p:spPr>
          <a:xfrm>
            <a:off x="770878" y="952022"/>
            <a:ext cx="4606280" cy="5157049"/>
          </a:xfrm>
        </p:spPr>
        <p:txBody>
          <a:bodyPr anchor="ctr">
            <a:normAutofit/>
          </a:bodyPr>
          <a:lstStyle/>
          <a:p>
            <a:r>
              <a:rPr lang="en-US" sz="4400" dirty="0"/>
              <a:t>Von </a:t>
            </a:r>
            <a:r>
              <a:rPr lang="en-US" sz="4400" dirty="0" err="1"/>
              <a:t>Thunen</a:t>
            </a:r>
            <a:r>
              <a:rPr lang="en-US" sz="4400" dirty="0"/>
              <a:t> Model</a:t>
            </a:r>
          </a:p>
        </p:txBody>
      </p:sp>
      <p:sp>
        <p:nvSpPr>
          <p:cNvPr id="13" name="Freeform: Shape 12">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5A397303-8D70-4230-9535-959E6986AF6F}"/>
              </a:ext>
            </a:extLst>
          </p:cNvPr>
          <p:cNvGraphicFramePr>
            <a:graphicFrameLocks noGrp="1"/>
          </p:cNvGraphicFramePr>
          <p:nvPr>
            <p:ph idx="1"/>
            <p:extLst>
              <p:ext uri="{D42A27DB-BD31-4B8C-83A1-F6EECF244321}">
                <p14:modId xmlns:p14="http://schemas.microsoft.com/office/powerpoint/2010/main" val="2851609054"/>
              </p:ext>
            </p:extLst>
          </p:nvPr>
        </p:nvGraphicFramePr>
        <p:xfrm>
          <a:off x="5855597" y="952022"/>
          <a:ext cx="5891471"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14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7"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8" name="Oval 77">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Freeform: Shape 88">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0" name="Freeform: Shape 89">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1" name="Oval 90">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4" name="Rectangle 93">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BID RENT CURVE (Economic Rent)&#10;&#10;NB: As distance from the city center increase, the cost of&#10;the land reduces&#10;12&#10;Prepared b...">
            <a:extLst>
              <a:ext uri="{FF2B5EF4-FFF2-40B4-BE49-F238E27FC236}">
                <a16:creationId xmlns:a16="http://schemas.microsoft.com/office/drawing/2014/main" id="{60F44B16-4C1A-4BEC-8381-2CAE5A7159F7}"/>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Land Use and Land Value Theory of William Alonso ~ Town and Country Planning">
            <a:extLst>
              <a:ext uri="{FF2B5EF4-FFF2-40B4-BE49-F238E27FC236}">
                <a16:creationId xmlns:a16="http://schemas.microsoft.com/office/drawing/2014/main" id="{AE2584AF-78E2-478F-9198-B3B36D8A3E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336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DC35BB84-C123-4D8D-AD4B-D72064D36BD5}"/>
              </a:ext>
            </a:extLst>
          </p:cNvPr>
          <p:cNvSpPr>
            <a:spLocks noGrp="1"/>
          </p:cNvSpPr>
          <p:nvPr>
            <p:ph type="title"/>
          </p:nvPr>
        </p:nvSpPr>
        <p:spPr>
          <a:xfrm>
            <a:off x="770878" y="952022"/>
            <a:ext cx="4606280" cy="5157049"/>
          </a:xfrm>
        </p:spPr>
        <p:txBody>
          <a:bodyPr anchor="ctr">
            <a:normAutofit/>
          </a:bodyPr>
          <a:lstStyle/>
          <a:p>
            <a:r>
              <a:rPr lang="en-US" sz="3200" dirty="0"/>
              <a:t>The model compares the relationships between production cost, the market price, and the transport cost of an agricultural commodity and is expressed as follow</a:t>
            </a:r>
            <a:br>
              <a:rPr lang="en-US" sz="1400" dirty="0"/>
            </a:br>
            <a:endParaRPr lang="en-US" sz="4400" dirty="0"/>
          </a:p>
        </p:txBody>
      </p:sp>
      <p:grpSp>
        <p:nvGrpSpPr>
          <p:cNvPr id="13" name="Decorative Circles">
            <a:extLst>
              <a:ext uri="{FF2B5EF4-FFF2-40B4-BE49-F238E27FC236}">
                <a16:creationId xmlns:a16="http://schemas.microsoft.com/office/drawing/2014/main" id="{9215E110-AB5D-437B-9906-4A431F695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53192"/>
            <a:ext cx="2260285" cy="6604807"/>
            <a:chOff x="9951383" y="253192"/>
            <a:chExt cx="2260285" cy="6604807"/>
          </a:xfrm>
        </p:grpSpPr>
        <p:sp>
          <p:nvSpPr>
            <p:cNvPr id="14" name="Oval 13">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2531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27694" y="749878"/>
              <a:ext cx="202144" cy="202144"/>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1912" y="6317717"/>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graphicFrame>
        <p:nvGraphicFramePr>
          <p:cNvPr id="5" name="Content Placeholder 2">
            <a:extLst>
              <a:ext uri="{FF2B5EF4-FFF2-40B4-BE49-F238E27FC236}">
                <a16:creationId xmlns:a16="http://schemas.microsoft.com/office/drawing/2014/main" id="{44369BCB-1516-4418-AE63-0C8DAA977650}"/>
              </a:ext>
            </a:extLst>
          </p:cNvPr>
          <p:cNvGraphicFramePr>
            <a:graphicFrameLocks noGrp="1"/>
          </p:cNvGraphicFramePr>
          <p:nvPr>
            <p:ph idx="1"/>
            <p:extLst>
              <p:ext uri="{D42A27DB-BD31-4B8C-83A1-F6EECF244321}">
                <p14:modId xmlns:p14="http://schemas.microsoft.com/office/powerpoint/2010/main" val="4187818237"/>
              </p:ext>
            </p:extLst>
          </p:nvPr>
        </p:nvGraphicFramePr>
        <p:xfrm>
          <a:off x="5115339" y="554418"/>
          <a:ext cx="6692347" cy="574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525159"/>
      </p:ext>
    </p:extLst>
  </p:cSld>
  <p:clrMapOvr>
    <a:masterClrMapping/>
  </p:clrMapOvr>
</p:sld>
</file>

<file path=ppt/theme/theme1.xml><?xml version="1.0" encoding="utf-8"?>
<a:theme xmlns:a="http://schemas.openxmlformats.org/drawingml/2006/main" name="ConfettiVTI">
  <a:themeElements>
    <a:clrScheme name="AnalogousFromDarkSeedLeftStep">
      <a:dk1>
        <a:srgbClr val="000000"/>
      </a:dk1>
      <a:lt1>
        <a:srgbClr val="FFFFFF"/>
      </a:lt1>
      <a:dk2>
        <a:srgbClr val="301B2C"/>
      </a:dk2>
      <a:lt2>
        <a:srgbClr val="F0F3F2"/>
      </a:lt2>
      <a:accent1>
        <a:srgbClr val="C94778"/>
      </a:accent1>
      <a:accent2>
        <a:srgbClr val="B7359D"/>
      </a:accent2>
      <a:accent3>
        <a:srgbClr val="AD47C9"/>
      </a:accent3>
      <a:accent4>
        <a:srgbClr val="6535B7"/>
      </a:accent4>
      <a:accent5>
        <a:srgbClr val="474DC9"/>
      </a:accent5>
      <a:accent6>
        <a:srgbClr val="3571B7"/>
      </a:accent6>
      <a:hlink>
        <a:srgbClr val="6A5EC9"/>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89</TotalTime>
  <Words>1569</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Nova</vt:lpstr>
      <vt:lpstr>inherit</vt:lpstr>
      <vt:lpstr>Merriweather</vt:lpstr>
      <vt:lpstr>ConfettiVTI</vt:lpstr>
      <vt:lpstr>Von Thunen’s  Model of Agricultural  Land Use </vt:lpstr>
      <vt:lpstr>The MODEL </vt:lpstr>
      <vt:lpstr>Assumptions</vt:lpstr>
      <vt:lpstr>Concentric Model</vt:lpstr>
      <vt:lpstr>The Model</vt:lpstr>
      <vt:lpstr>The Model</vt:lpstr>
      <vt:lpstr>Von Thunen Model</vt:lpstr>
      <vt:lpstr>PowerPoint Presentation</vt:lpstr>
      <vt:lpstr>The model compares the relationships between production cost, the market price, and the transport cost of an agricultural commodity and is expressed as follow </vt:lpstr>
      <vt:lpstr>Land Use and Land Value of William Alonso</vt:lpstr>
      <vt:lpstr>William Alonso  (1964)</vt:lpstr>
      <vt:lpstr>William Alonso</vt:lpstr>
      <vt:lpstr>PowerPoint Presentation</vt:lpstr>
      <vt:lpstr>Land Value </vt:lpstr>
      <vt:lpstr>Factors Affecting Land Value </vt:lpstr>
      <vt:lpstr>Factors Affecting Land Value </vt:lpstr>
      <vt:lpstr>Factors Affecting Land Value </vt:lpstr>
      <vt:lpstr>Land 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 Thunen’s  Model of Agricultural  Land Use </dc:title>
  <dc:creator>Paramita Rahayu</dc:creator>
  <cp:lastModifiedBy>Paramita Rahayu</cp:lastModifiedBy>
  <cp:revision>4</cp:revision>
  <dcterms:created xsi:type="dcterms:W3CDTF">2021-09-21T14:23:21Z</dcterms:created>
  <dcterms:modified xsi:type="dcterms:W3CDTF">2021-09-21T15:53:06Z</dcterms:modified>
</cp:coreProperties>
</file>