
<file path=[Content_Types].xml><?xml version="1.0" encoding="utf-8"?>
<Types xmlns="http://schemas.openxmlformats.org/package/2006/content-types">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88" r:id="rId3"/>
    <p:sldId id="289" r:id="rId4"/>
    <p:sldId id="290" r:id="rId5"/>
    <p:sldId id="291" r:id="rId6"/>
    <p:sldId id="292" r:id="rId7"/>
    <p:sldId id="293" r:id="rId8"/>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9" r:id="rId24"/>
    <p:sldId id="310" r:id="rId25"/>
    <p:sldId id="311" r:id="rId26"/>
    <p:sldId id="31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COMPAQ\Downloads\welcome.jpg"/>
          <p:cNvPicPr>
            <a:picLocks noChangeAspect="1" noChangeArrowheads="1"/>
          </p:cNvPicPr>
          <p:nvPr/>
        </p:nvPicPr>
        <p:blipFill>
          <a:blip r:embed="rId1"/>
          <a:srcRect/>
          <a:stretch>
            <a:fillRect/>
          </a:stretch>
        </p:blipFill>
        <p:spPr bwMode="auto">
          <a:xfrm>
            <a:off x="1524000" y="0"/>
            <a:ext cx="9144000" cy="68579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932815"/>
          </a:xfrm>
          <a:solidFill>
            <a:schemeClr val="accent1">
              <a:lumMod val="20000"/>
              <a:lumOff val="80000"/>
            </a:schemeClr>
          </a:solidFill>
        </p:spPr>
        <p:txBody>
          <a:bodyPr>
            <a:normAutofit/>
          </a:bodyPr>
          <a:p>
            <a:r>
              <a:rPr lang="en-US" b="1" noProof="0" smtClean="0">
                <a:ln>
                  <a:noFill/>
                </a:ln>
                <a:solidFill>
                  <a:schemeClr val="tx1"/>
                </a:solidFill>
                <a:effectLst/>
                <a:uLnTx/>
                <a:uFillTx/>
                <a:latin typeface="Arial" panose="020B0604020202020204" pitchFamily="34" charset="0"/>
                <a:ea typeface="+mn-ea"/>
                <a:cs typeface="+mn-cs"/>
                <a:sym typeface="+mn-ea"/>
              </a:rPr>
              <a:t>Lebih jauh lagi... </a:t>
            </a:r>
            <a:endParaRPr lang="en-US" b="1" noProof="0" smtClean="0">
              <a:ln>
                <a:noFill/>
              </a:ln>
              <a:solidFill>
                <a:schemeClr val="tx1"/>
              </a:solidFill>
              <a:effectLst/>
              <a:uLnTx/>
              <a:uFillTx/>
              <a:latin typeface="Arial" panose="020B0604020202020204" pitchFamily="34" charset="0"/>
              <a:ea typeface="+mn-ea"/>
              <a:cs typeface="+mn-cs"/>
              <a:sym typeface="+mn-ea"/>
            </a:endParaRPr>
          </a:p>
        </p:txBody>
      </p:sp>
      <p:sp>
        <p:nvSpPr>
          <p:cNvPr id="3" name="Content Placeholder 2"/>
          <p:cNvSpPr>
            <a:spLocks noGrp="1"/>
          </p:cNvSpPr>
          <p:nvPr>
            <p:ph idx="1"/>
          </p:nvPr>
        </p:nvSpPr>
        <p:spPr>
          <a:xfrm>
            <a:off x="838200" y="1297940"/>
            <a:ext cx="10515600" cy="5044440"/>
          </a:xfrm>
          <a:solidFill>
            <a:schemeClr val="accent6">
              <a:lumMod val="20000"/>
              <a:lumOff val="80000"/>
            </a:schemeClr>
          </a:solidFill>
        </p:spPr>
        <p:txBody>
          <a:bodyPr>
            <a:noAutofit/>
          </a:bodyPr>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Berpikir “normal” yang diberikan dalam pendidikan formal lebih menekankan kemampuan analisis, antara lain :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Bagaimana cara mengerti pernyataan argumen-argumen logis</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Bagaimana mencari jawaban-jawaban atas pertanyaan</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Bagaimana menghilangkan cara/metod</a:t>
            </a:r>
            <a:r>
              <a:rPr lang="en-ID" altLang="en-US" sz="2000" noProof="0" smtClean="0">
                <a:ln>
                  <a:noFill/>
                </a:ln>
                <a:solidFill>
                  <a:schemeClr val="tx1"/>
                </a:solidFill>
                <a:effectLst/>
                <a:uLnTx/>
                <a:uFillTx/>
                <a:latin typeface="Calibri" panose="020F0502020204030204" charset="0"/>
                <a:cs typeface="Calibri" panose="020F0502020204030204" charset="0"/>
                <a:sym typeface="+mn-ea"/>
              </a:rPr>
              <a:t>e</a:t>
            </a:r>
            <a:r>
              <a:rPr lang="en-US" sz="2000" noProof="0" smtClean="0">
                <a:ln>
                  <a:noFill/>
                </a:ln>
                <a:solidFill>
                  <a:schemeClr val="tx1"/>
                </a:solidFill>
                <a:effectLst/>
                <a:uLnTx/>
                <a:uFillTx/>
                <a:latin typeface="Calibri" panose="020F0502020204030204" charset="0"/>
                <a:cs typeface="Calibri" panose="020F0502020204030204" charset="0"/>
                <a:sym typeface="+mn-ea"/>
              </a:rPr>
              <a:t> yang dianggap salah</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Bagaimana melakukan tindakan terhadap yang dianggap salah</a:t>
            </a:r>
            <a:endParaRPr lang="en-US" sz="2000"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None/>
              <a:defRPr/>
            </a:pPr>
            <a:endParaRPr lang="en-US" sz="2000"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ctr" defTabSz="914400" rtl="0" eaLnBrk="0" fontAlgn="base" latinLnBrk="0" hangingPunct="0">
              <a:lnSpc>
                <a:spcPct val="100000"/>
              </a:lnSpc>
              <a:spcBef>
                <a:spcPct val="0"/>
              </a:spcBef>
              <a:spcAft>
                <a:spcPct val="0"/>
              </a:spcAft>
              <a:buClrTx/>
              <a:buSz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Sering disebut dengan “berpikir kritis”</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None/>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Ada jenis lain cara berpikir yang sering diabaikan :</a:t>
            </a: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Berlandaskan pada keinginan memperbaiki/up-grade</a:t>
            </a: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Mengutamakan eksplorasi ide-ide/gagasan </a:t>
            </a: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Membangkitkan kemungkinan-kemungkinan</a:t>
            </a: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Mencari lebih dari satu jawaban yang benar (bukan hanya satu)</a:t>
            </a: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ctr" defTabSz="914400" rtl="0" eaLnBrk="0" fontAlgn="base" latinLnBrk="0" hangingPunct="0">
              <a:lnSpc>
                <a:spcPct val="100000"/>
              </a:lnSpc>
              <a:spcBef>
                <a:spcPct val="0"/>
              </a:spcBef>
              <a:spcAft>
                <a:spcPct val="0"/>
              </a:spcAft>
              <a:buClrTx/>
              <a:buSzTx/>
              <a:buFontTx/>
              <a:buNone/>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Sering disebut dengan “berpikir inovatif/kreatif”</a:t>
            </a: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1">
              <a:lumMod val="20000"/>
              <a:lumOff val="80000"/>
            </a:schemeClr>
          </a:solidFill>
        </p:spPr>
        <p:txBody>
          <a:bodyPr>
            <a:normAutofit fontScale="90000"/>
          </a:bodyPr>
          <a:p>
            <a:pPr algn="ctr"/>
            <a:r>
              <a:rPr lang="en-US" b="1" kern="0" noProof="0" smtClean="0">
                <a:ln>
                  <a:noFill/>
                </a:ln>
                <a:solidFill>
                  <a:schemeClr val="tx1"/>
                </a:solidFill>
                <a:effectLst/>
                <a:uLnTx/>
                <a:uFillTx/>
                <a:sym typeface="+mn-ea"/>
              </a:rPr>
              <a:t>Perbandingan antara dua jenis cara berpikir </a:t>
            </a:r>
            <a:br>
              <a:rPr lang="en-US" b="1" kern="0" noProof="0" smtClean="0">
                <a:ln>
                  <a:noFill/>
                </a:ln>
                <a:solidFill>
                  <a:schemeClr val="tx1"/>
                </a:solidFill>
                <a:effectLst/>
                <a:uLnTx/>
                <a:uFillTx/>
                <a:sym typeface="+mn-ea"/>
              </a:rPr>
            </a:br>
            <a:r>
              <a:rPr lang="en-US" b="1" kern="0" noProof="0" smtClean="0">
                <a:ln>
                  <a:noFill/>
                </a:ln>
                <a:solidFill>
                  <a:schemeClr val="tx1"/>
                </a:solidFill>
                <a:effectLst/>
                <a:uLnTx/>
                <a:uFillTx/>
                <a:sym typeface="+mn-ea"/>
              </a:rPr>
              <a:t>(Robert Harris, 1998 ):</a:t>
            </a:r>
            <a:endParaRPr lang="en-US" b="1" kern="0" noProof="0" smtClean="0">
              <a:ln>
                <a:noFill/>
              </a:ln>
              <a:solidFill>
                <a:schemeClr val="tx1"/>
              </a:solidFill>
              <a:effectLst/>
              <a:uLnTx/>
              <a:uFillTx/>
              <a:sym typeface="+mn-ea"/>
            </a:endParaRPr>
          </a:p>
        </p:txBody>
      </p:sp>
      <p:sp>
        <p:nvSpPr>
          <p:cNvPr id="3" name="Content Placeholder 2"/>
          <p:cNvSpPr>
            <a:spLocks noGrp="1"/>
          </p:cNvSpPr>
          <p:nvPr>
            <p:ph idx="1"/>
          </p:nvPr>
        </p:nvSpPr>
        <p:spPr>
          <a:solidFill>
            <a:schemeClr val="accent6">
              <a:lumMod val="20000"/>
              <a:lumOff val="80000"/>
            </a:schemeClr>
          </a:solidFill>
        </p:spPr>
        <p:txBody>
          <a:bodyPr/>
          <a:p>
            <a:pPr marL="0" indent="0">
              <a:buNone/>
            </a:pPr>
            <a:endParaRPr lang="en-US"/>
          </a:p>
        </p:txBody>
      </p:sp>
      <p:sp>
        <p:nvSpPr>
          <p:cNvPr id="20483" name="Rectangle 3"/>
          <p:cNvSpPr>
            <a:spLocks noGrp="1" noChangeArrowheads="1"/>
          </p:cNvSpPr>
          <p:nvPr/>
        </p:nvSpPr>
        <p:spPr>
          <a:xfrm>
            <a:off x="2133600" y="1981200"/>
            <a:ext cx="3810000" cy="4114800"/>
          </a:xfrm>
          <a:prstGeom prst="rect">
            <a:avLst/>
          </a:prstGeom>
          <a:effectLst>
            <a:outerShdw dist="107763" dir="2700000" algn="ctr" rotWithShape="0">
              <a:schemeClr val="bg2"/>
            </a:outerShdw>
          </a:effectLst>
        </p:spPr>
        <p:txBody>
          <a:bodyPr vert="horz" wrap="square" lIns="90488" tIns="44450" rIns="90488" bIns="44450" numCol="1" rtlCol="0" anchor="t" anchorCtr="0" compatLnSpc="1">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2" charset="2"/>
              <a:buNone/>
              <a:defRPr/>
            </a:pPr>
            <a:r>
              <a:rPr kumimoji="0" lang="en-ID" alt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Kritis</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otak kiri </a:t>
            </a:r>
            <a:endPar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konvergen</a:t>
            </a:r>
            <a:endPar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vertikal</a:t>
            </a:r>
            <a:endPar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terfokus</a:t>
            </a:r>
            <a:endPar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objektif</a:t>
            </a:r>
            <a:endPar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jawaban hanya satu</a:t>
            </a:r>
            <a:endPar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analitis</a:t>
            </a:r>
            <a:endPar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verbal                                       </a:t>
            </a:r>
            <a:endPar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linear</a:t>
            </a:r>
            <a:endParaRPr kumimoji="0" lang="en-US" sz="20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
        <p:nvSpPr>
          <p:cNvPr id="20484" name="Rectangle 4"/>
          <p:cNvSpPr>
            <a:spLocks noGrp="1" noChangeArrowheads="1"/>
          </p:cNvSpPr>
          <p:nvPr>
            <p:ph sz="half" idx="2"/>
          </p:nvPr>
        </p:nvSpPr>
        <p:spPr>
          <a:xfrm>
            <a:off x="6172200" y="2057400"/>
            <a:ext cx="4267200" cy="4120515"/>
          </a:xfrm>
          <a:effectLst>
            <a:outerShdw dist="107763" dir="2700000" algn="ctr" rotWithShape="0">
              <a:schemeClr val="bg2"/>
            </a:outerShdw>
          </a:effectLst>
        </p:spPr>
        <p:txBody>
          <a:bodyPr vert="horz" wrap="square" lIns="90488" tIns="44450" rIns="90488" bIns="44450" numCol="1" anchor="t" anchorCtr="0" compatLnSpc="1">
            <a:normAutofit lnSpcReduction="20000"/>
          </a:bodyPr>
          <a:p>
            <a:pPr marL="0" marR="0" lvl="0" indent="0" algn="ctr" defTabSz="914400" rtl="0" eaLnBrk="0" fontAlgn="base" latinLnBrk="0" hangingPunct="0">
              <a:lnSpc>
                <a:spcPct val="100000"/>
              </a:lnSpc>
              <a:spcBef>
                <a:spcPct val="20000"/>
              </a:spcBef>
              <a:spcAft>
                <a:spcPct val="0"/>
              </a:spcAft>
              <a:buClr>
                <a:schemeClr val="accent2"/>
              </a:buClr>
              <a:buSzPct val="75000"/>
              <a:buFont typeface="Monotype Sorts" pitchFamily="2" charset="2"/>
              <a:buNone/>
              <a:defRPr/>
            </a:pPr>
            <a:r>
              <a:rPr kumimoji="0" lang="en-ID" alt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Kreatif</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otak kanan </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divergen</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lateral/horisontal</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difus (menghambur)</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subjektif</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salah satu jawaban</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generatif </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visual</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342900" marR="0" lvl="0" indent="-34290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Char char="l"/>
              <a:defRPr/>
            </a:pPr>
            <a:r>
              <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rPr>
              <a:t>asosiatif, integratif</a:t>
            </a:r>
            <a:endParaRPr kumimoji="0" lang="en-US" sz="2400" b="1" i="0" u="none" strike="noStrike" kern="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483">
                                            <p:txEl>
                                              <p:charRg st="4294967295" end="4294967295"/>
                                            </p:txEl>
                                          </p:spTgt>
                                        </p:tgtEl>
                                        <p:attrNameLst>
                                          <p:attrName>style.visibility</p:attrName>
                                        </p:attrNameLst>
                                      </p:cBhvr>
                                      <p:to>
                                        <p:strVal val="visible"/>
                                      </p:to>
                                    </p:set>
                                    <p:anim calcmode="lin" valueType="num">
                                      <p:cBhvr additive="base">
                                        <p:cTn id="7" dur="500" fill="hold"/>
                                        <p:tgtEl>
                                          <p:spTgt spid="20483">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483">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3">
                                            <p:txEl>
                                              <p:charRg st="0" end="0"/>
                                            </p:txEl>
                                          </p:spTgt>
                                        </p:tgtEl>
                                        <p:attrNameLst>
                                          <p:attrName>style.visibility</p:attrName>
                                        </p:attrNameLst>
                                      </p:cBhvr>
                                      <p:to>
                                        <p:strVal val="visible"/>
                                      </p:to>
                                    </p:set>
                                    <p:anim calcmode="lin" valueType="num">
                                      <p:cBhvr additive="base">
                                        <p:cTn id="13" dur="500" fill="hold"/>
                                        <p:tgtEl>
                                          <p:spTgt spid="20483">
                                            <p:txEl>
                                              <p:char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3">
                                            <p:txEl>
                                              <p:char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483">
                                            <p:txEl>
                                              <p:charRg st="0" end="11"/>
                                            </p:txEl>
                                          </p:spTgt>
                                        </p:tgtEl>
                                        <p:attrNameLst>
                                          <p:attrName>style.visibility</p:attrName>
                                        </p:attrNameLst>
                                      </p:cBhvr>
                                      <p:to>
                                        <p:strVal val="visible"/>
                                      </p:to>
                                    </p:set>
                                    <p:anim calcmode="lin" valueType="num">
                                      <p:cBhvr additive="base">
                                        <p:cTn id="19" dur="500" fill="hold"/>
                                        <p:tgtEl>
                                          <p:spTgt spid="20483">
                                            <p:txEl>
                                              <p:charRg st="0" end="1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3">
                                            <p:txEl>
                                              <p:charRg st="0" end="1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483">
                                            <p:txEl>
                                              <p:charRg st="21" end="30"/>
                                            </p:txEl>
                                          </p:spTgt>
                                        </p:tgtEl>
                                        <p:attrNameLst>
                                          <p:attrName>style.visibility</p:attrName>
                                        </p:attrNameLst>
                                      </p:cBhvr>
                                      <p:to>
                                        <p:strVal val="visible"/>
                                      </p:to>
                                    </p:set>
                                    <p:anim calcmode="lin" valueType="num">
                                      <p:cBhvr additive="base">
                                        <p:cTn id="25" dur="500" fill="hold"/>
                                        <p:tgtEl>
                                          <p:spTgt spid="20483">
                                            <p:txEl>
                                              <p:charRg st="21" end="3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483">
                                            <p:txEl>
                                              <p:charRg st="21" end="3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483">
                                            <p:txEl>
                                              <p:charRg st="30" end="39"/>
                                            </p:txEl>
                                          </p:spTgt>
                                        </p:tgtEl>
                                        <p:attrNameLst>
                                          <p:attrName>style.visibility</p:attrName>
                                        </p:attrNameLst>
                                      </p:cBhvr>
                                      <p:to>
                                        <p:strVal val="visible"/>
                                      </p:to>
                                    </p:set>
                                    <p:anim calcmode="lin" valueType="num">
                                      <p:cBhvr additive="base">
                                        <p:cTn id="31" dur="500" fill="hold"/>
                                        <p:tgtEl>
                                          <p:spTgt spid="20483">
                                            <p:txEl>
                                              <p:charRg st="30" end="39"/>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483">
                                            <p:txEl>
                                              <p:charRg st="30" end="39"/>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0483">
                                            <p:txEl>
                                              <p:charRg st="39" end="48"/>
                                            </p:txEl>
                                          </p:spTgt>
                                        </p:tgtEl>
                                        <p:attrNameLst>
                                          <p:attrName>style.visibility</p:attrName>
                                        </p:attrNameLst>
                                      </p:cBhvr>
                                      <p:to>
                                        <p:strVal val="visible"/>
                                      </p:to>
                                    </p:set>
                                    <p:anim calcmode="lin" valueType="num">
                                      <p:cBhvr additive="base">
                                        <p:cTn id="37" dur="500" fill="hold"/>
                                        <p:tgtEl>
                                          <p:spTgt spid="20483">
                                            <p:txEl>
                                              <p:charRg st="39" end="48"/>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483">
                                            <p:txEl>
                                              <p:charRg st="39" end="4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0483">
                                            <p:txEl>
                                              <p:charRg st="48" end="67"/>
                                            </p:txEl>
                                          </p:spTgt>
                                        </p:tgtEl>
                                        <p:attrNameLst>
                                          <p:attrName>style.visibility</p:attrName>
                                        </p:attrNameLst>
                                      </p:cBhvr>
                                      <p:to>
                                        <p:strVal val="visible"/>
                                      </p:to>
                                    </p:set>
                                    <p:anim calcmode="lin" valueType="num">
                                      <p:cBhvr additive="base">
                                        <p:cTn id="43" dur="500" fill="hold"/>
                                        <p:tgtEl>
                                          <p:spTgt spid="20483">
                                            <p:txEl>
                                              <p:charRg st="48" end="6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0483">
                                            <p:txEl>
                                              <p:charRg st="48" end="6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0483">
                                            <p:txEl>
                                              <p:charRg st="67" end="76"/>
                                            </p:txEl>
                                          </p:spTgt>
                                        </p:tgtEl>
                                        <p:attrNameLst>
                                          <p:attrName>style.visibility</p:attrName>
                                        </p:attrNameLst>
                                      </p:cBhvr>
                                      <p:to>
                                        <p:strVal val="visible"/>
                                      </p:to>
                                    </p:set>
                                    <p:anim calcmode="lin" valueType="num">
                                      <p:cBhvr additive="base">
                                        <p:cTn id="49" dur="500" fill="hold"/>
                                        <p:tgtEl>
                                          <p:spTgt spid="20483">
                                            <p:txEl>
                                              <p:charRg st="67" end="7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0483">
                                            <p:txEl>
                                              <p:charRg st="67" end="7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0483">
                                            <p:txEl>
                                              <p:charRg st="76" end="122"/>
                                            </p:txEl>
                                          </p:spTgt>
                                        </p:tgtEl>
                                        <p:attrNameLst>
                                          <p:attrName>style.visibility</p:attrName>
                                        </p:attrNameLst>
                                      </p:cBhvr>
                                      <p:to>
                                        <p:strVal val="visible"/>
                                      </p:to>
                                    </p:set>
                                    <p:anim calcmode="lin" valueType="num">
                                      <p:cBhvr additive="base">
                                        <p:cTn id="55" dur="500" fill="hold"/>
                                        <p:tgtEl>
                                          <p:spTgt spid="20483">
                                            <p:txEl>
                                              <p:charRg st="76" end="12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0483">
                                            <p:txEl>
                                              <p:charRg st="76" end="122"/>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0483">
                                            <p:txEl>
                                              <p:charRg st="122" end="129"/>
                                            </p:txEl>
                                          </p:spTgt>
                                        </p:tgtEl>
                                        <p:attrNameLst>
                                          <p:attrName>style.visibility</p:attrName>
                                        </p:attrNameLst>
                                      </p:cBhvr>
                                      <p:to>
                                        <p:strVal val="visible"/>
                                      </p:to>
                                    </p:set>
                                    <p:anim calcmode="lin" valueType="num">
                                      <p:cBhvr additive="base">
                                        <p:cTn id="61" dur="500" fill="hold"/>
                                        <p:tgtEl>
                                          <p:spTgt spid="20483">
                                            <p:txEl>
                                              <p:charRg st="122" end="12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0483">
                                            <p:txEl>
                                              <p:charRg st="122" end="12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0484">
                                            <p:txEl>
                                              <p:charRg st="4294967295" end="4294967295"/>
                                            </p:txEl>
                                          </p:spTgt>
                                        </p:tgtEl>
                                        <p:attrNameLst>
                                          <p:attrName>style.visibility</p:attrName>
                                        </p:attrNameLst>
                                      </p:cBhvr>
                                      <p:to>
                                        <p:strVal val="visible"/>
                                      </p:to>
                                    </p:set>
                                    <p:anim calcmode="lin" valueType="num">
                                      <p:cBhvr additive="base">
                                        <p:cTn id="67" dur="500" fill="hold"/>
                                        <p:tgtEl>
                                          <p:spTgt spid="20484">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20484">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0484">
                                            <p:txEl>
                                              <p:charRg st="0" end="0"/>
                                            </p:txEl>
                                          </p:spTgt>
                                        </p:tgtEl>
                                        <p:attrNameLst>
                                          <p:attrName>style.visibility</p:attrName>
                                        </p:attrNameLst>
                                      </p:cBhvr>
                                      <p:to>
                                        <p:strVal val="visible"/>
                                      </p:to>
                                    </p:set>
                                    <p:anim calcmode="lin" valueType="num">
                                      <p:cBhvr additive="base">
                                        <p:cTn id="73" dur="500" fill="hold"/>
                                        <p:tgtEl>
                                          <p:spTgt spid="20484">
                                            <p:txEl>
                                              <p:charRg st="0" end="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20484">
                                            <p:txEl>
                                              <p:charRg st="0" end="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20484">
                                            <p:txEl>
                                              <p:charRg st="0" end="12"/>
                                            </p:txEl>
                                          </p:spTgt>
                                        </p:tgtEl>
                                        <p:attrNameLst>
                                          <p:attrName>style.visibility</p:attrName>
                                        </p:attrNameLst>
                                      </p:cBhvr>
                                      <p:to>
                                        <p:strVal val="visible"/>
                                      </p:to>
                                    </p:set>
                                    <p:anim calcmode="lin" valueType="num">
                                      <p:cBhvr additive="base">
                                        <p:cTn id="79" dur="500" fill="hold"/>
                                        <p:tgtEl>
                                          <p:spTgt spid="20484">
                                            <p:txEl>
                                              <p:charRg st="0"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20484">
                                            <p:txEl>
                                              <p:charRg st="0"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20484">
                                            <p:txEl>
                                              <p:charRg st="12" end="21"/>
                                            </p:txEl>
                                          </p:spTgt>
                                        </p:tgtEl>
                                        <p:attrNameLst>
                                          <p:attrName>style.visibility</p:attrName>
                                        </p:attrNameLst>
                                      </p:cBhvr>
                                      <p:to>
                                        <p:strVal val="visible"/>
                                      </p:to>
                                    </p:set>
                                    <p:anim calcmode="lin" valueType="num">
                                      <p:cBhvr additive="base">
                                        <p:cTn id="85" dur="500" fill="hold"/>
                                        <p:tgtEl>
                                          <p:spTgt spid="20484">
                                            <p:txEl>
                                              <p:charRg st="12" end="21"/>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20484">
                                            <p:txEl>
                                              <p:charRg st="12" end="21"/>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20484">
                                            <p:txEl>
                                              <p:charRg st="21" end="40"/>
                                            </p:txEl>
                                          </p:spTgt>
                                        </p:tgtEl>
                                        <p:attrNameLst>
                                          <p:attrName>style.visibility</p:attrName>
                                        </p:attrNameLst>
                                      </p:cBhvr>
                                      <p:to>
                                        <p:strVal val="visible"/>
                                      </p:to>
                                    </p:set>
                                    <p:anim calcmode="lin" valueType="num">
                                      <p:cBhvr additive="base">
                                        <p:cTn id="91" dur="500" fill="hold"/>
                                        <p:tgtEl>
                                          <p:spTgt spid="20484">
                                            <p:txEl>
                                              <p:charRg st="21" end="40"/>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20484">
                                            <p:txEl>
                                              <p:charRg st="21" end="40"/>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20484">
                                            <p:txEl>
                                              <p:charRg st="40" end="59"/>
                                            </p:txEl>
                                          </p:spTgt>
                                        </p:tgtEl>
                                        <p:attrNameLst>
                                          <p:attrName>style.visibility</p:attrName>
                                        </p:attrNameLst>
                                      </p:cBhvr>
                                      <p:to>
                                        <p:strVal val="visible"/>
                                      </p:to>
                                    </p:set>
                                    <p:anim calcmode="lin" valueType="num">
                                      <p:cBhvr additive="base">
                                        <p:cTn id="97" dur="500" fill="hold"/>
                                        <p:tgtEl>
                                          <p:spTgt spid="20484">
                                            <p:txEl>
                                              <p:charRg st="40" end="59"/>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20484">
                                            <p:txEl>
                                              <p:charRg st="40" end="59"/>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2" fill="hold" grpId="0" nodeType="clickEffect">
                                  <p:stCondLst>
                                    <p:cond delay="0"/>
                                  </p:stCondLst>
                                  <p:childTnLst>
                                    <p:set>
                                      <p:cBhvr>
                                        <p:cTn id="102" dur="1" fill="hold">
                                          <p:stCondLst>
                                            <p:cond delay="0"/>
                                          </p:stCondLst>
                                        </p:cTn>
                                        <p:tgtEl>
                                          <p:spTgt spid="20484">
                                            <p:txEl>
                                              <p:charRg st="59" end="69"/>
                                            </p:txEl>
                                          </p:spTgt>
                                        </p:tgtEl>
                                        <p:attrNameLst>
                                          <p:attrName>style.visibility</p:attrName>
                                        </p:attrNameLst>
                                      </p:cBhvr>
                                      <p:to>
                                        <p:strVal val="visible"/>
                                      </p:to>
                                    </p:set>
                                    <p:anim calcmode="lin" valueType="num">
                                      <p:cBhvr additive="base">
                                        <p:cTn id="103" dur="500" fill="hold"/>
                                        <p:tgtEl>
                                          <p:spTgt spid="20484">
                                            <p:txEl>
                                              <p:charRg st="59" end="69"/>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20484">
                                            <p:txEl>
                                              <p:charRg st="59" end="69"/>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20484">
                                            <p:txEl>
                                              <p:charRg st="69" end="88"/>
                                            </p:txEl>
                                          </p:spTgt>
                                        </p:tgtEl>
                                        <p:attrNameLst>
                                          <p:attrName>style.visibility</p:attrName>
                                        </p:attrNameLst>
                                      </p:cBhvr>
                                      <p:to>
                                        <p:strVal val="visible"/>
                                      </p:to>
                                    </p:set>
                                    <p:anim calcmode="lin" valueType="num">
                                      <p:cBhvr additive="base">
                                        <p:cTn id="109" dur="500" fill="hold"/>
                                        <p:tgtEl>
                                          <p:spTgt spid="20484">
                                            <p:txEl>
                                              <p:charRg st="69" end="88"/>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20484">
                                            <p:txEl>
                                              <p:charRg st="69" end="88"/>
                                            </p:txEl>
                                          </p:spTgt>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20484">
                                            <p:txEl>
                                              <p:charRg st="88" end="99"/>
                                            </p:txEl>
                                          </p:spTgt>
                                        </p:tgtEl>
                                        <p:attrNameLst>
                                          <p:attrName>style.visibility</p:attrName>
                                        </p:attrNameLst>
                                      </p:cBhvr>
                                      <p:to>
                                        <p:strVal val="visible"/>
                                      </p:to>
                                    </p:set>
                                    <p:anim calcmode="lin" valueType="num">
                                      <p:cBhvr additive="base">
                                        <p:cTn id="115" dur="500" fill="hold"/>
                                        <p:tgtEl>
                                          <p:spTgt spid="20484">
                                            <p:txEl>
                                              <p:charRg st="88" end="99"/>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20484">
                                            <p:txEl>
                                              <p:charRg st="88" end="99"/>
                                            </p:txEl>
                                          </p:spTgt>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20484">
                                            <p:txEl>
                                              <p:charRg st="99" end="106"/>
                                            </p:txEl>
                                          </p:spTgt>
                                        </p:tgtEl>
                                        <p:attrNameLst>
                                          <p:attrName>style.visibility</p:attrName>
                                        </p:attrNameLst>
                                      </p:cBhvr>
                                      <p:to>
                                        <p:strVal val="visible"/>
                                      </p:to>
                                    </p:set>
                                    <p:anim calcmode="lin" valueType="num">
                                      <p:cBhvr additive="base">
                                        <p:cTn id="121" dur="500" fill="hold"/>
                                        <p:tgtEl>
                                          <p:spTgt spid="20484">
                                            <p:txEl>
                                              <p:charRg st="99" end="106"/>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20484">
                                            <p:txEl>
                                              <p:charRg st="99" end="106"/>
                                            </p:txEl>
                                          </p:spTgt>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2" fill="hold" grpId="0" nodeType="clickEffect">
                                  <p:stCondLst>
                                    <p:cond delay="0"/>
                                  </p:stCondLst>
                                  <p:childTnLst>
                                    <p:set>
                                      <p:cBhvr>
                                        <p:cTn id="126" dur="1" fill="hold">
                                          <p:stCondLst>
                                            <p:cond delay="0"/>
                                          </p:stCondLst>
                                        </p:cTn>
                                        <p:tgtEl>
                                          <p:spTgt spid="20484">
                                            <p:txEl>
                                              <p:charRg st="106" end="128"/>
                                            </p:txEl>
                                          </p:spTgt>
                                        </p:tgtEl>
                                        <p:attrNameLst>
                                          <p:attrName>style.visibility</p:attrName>
                                        </p:attrNameLst>
                                      </p:cBhvr>
                                      <p:to>
                                        <p:strVal val="visible"/>
                                      </p:to>
                                    </p:set>
                                    <p:anim calcmode="lin" valueType="num">
                                      <p:cBhvr additive="base">
                                        <p:cTn id="127" dur="500" fill="hold"/>
                                        <p:tgtEl>
                                          <p:spTgt spid="20484">
                                            <p:txEl>
                                              <p:charRg st="106" end="128"/>
                                            </p:txEl>
                                          </p:spTgt>
                                        </p:tgtEl>
                                        <p:attrNameLst>
                                          <p:attrName>ppt_x</p:attrName>
                                        </p:attrNameLst>
                                      </p:cBhvr>
                                      <p:tavLst>
                                        <p:tav tm="0">
                                          <p:val>
                                            <p:strVal val="1+#ppt_w/2"/>
                                          </p:val>
                                        </p:tav>
                                        <p:tav tm="100000">
                                          <p:val>
                                            <p:strVal val="#ppt_x"/>
                                          </p:val>
                                        </p:tav>
                                      </p:tavLst>
                                    </p:anim>
                                    <p:anim calcmode="lin" valueType="num">
                                      <p:cBhvr additive="base">
                                        <p:cTn id="128" dur="500" fill="hold"/>
                                        <p:tgtEl>
                                          <p:spTgt spid="20484">
                                            <p:txEl>
                                              <p:charRg st="106" end="12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838200" y="1569720"/>
            <a:ext cx="10515600" cy="4607560"/>
          </a:xfrm>
          <a:solidFill>
            <a:schemeClr val="accent6">
              <a:lumMod val="20000"/>
              <a:lumOff val="80000"/>
            </a:schemeClr>
          </a:solidFill>
        </p:spPr>
        <p:txBody>
          <a:bodyPr>
            <a:noAutofit/>
          </a:bodyPr>
          <a:p>
            <a:pPr marL="0" marR="0" lvl="0" indent="0" algn="l" defTabSz="914400" rtl="0" eaLnBrk="0" fontAlgn="base" latinLnBrk="0" hangingPunct="0">
              <a:lnSpc>
                <a:spcPct val="100000"/>
              </a:lnSpc>
              <a:spcBef>
                <a:spcPct val="0"/>
              </a:spcBef>
              <a:spcAft>
                <a:spcPct val="0"/>
              </a:spcAft>
              <a:buClrTx/>
              <a:buSzTx/>
              <a:buFontTx/>
              <a:buNone/>
              <a:defRPr/>
            </a:pPr>
            <a:r>
              <a:rPr lang="en-US" sz="3200" noProof="0" smtClean="0">
                <a:ln>
                  <a:noFill/>
                </a:ln>
                <a:solidFill>
                  <a:schemeClr val="tx1"/>
                </a:solidFill>
                <a:effectLst/>
                <a:uLnTx/>
                <a:uFillTx/>
                <a:latin typeface="Calibri" panose="020F0502020204030204" charset="0"/>
                <a:cs typeface="Calibri" panose="020F0502020204030204" charset="0"/>
                <a:sym typeface="+mn-ea"/>
              </a:rPr>
              <a:t>Di dalam penyelesaian masalah (</a:t>
            </a:r>
            <a:r>
              <a:rPr lang="en-US" sz="3200" i="1" noProof="0" smtClean="0">
                <a:ln>
                  <a:noFill/>
                </a:ln>
                <a:solidFill>
                  <a:schemeClr val="tx1"/>
                </a:solidFill>
                <a:effectLst/>
                <a:uLnTx/>
                <a:uFillTx/>
                <a:latin typeface="Calibri" panose="020F0502020204030204" charset="0"/>
                <a:cs typeface="Calibri" panose="020F0502020204030204" charset="0"/>
                <a:sym typeface="+mn-ea"/>
              </a:rPr>
              <a:t>problem solving</a:t>
            </a:r>
            <a:r>
              <a:rPr lang="en-US" sz="3200" noProof="0" smtClean="0">
                <a:ln>
                  <a:noFill/>
                </a:ln>
                <a:solidFill>
                  <a:schemeClr val="tx1"/>
                </a:solidFill>
                <a:effectLst/>
                <a:uLnTx/>
                <a:uFillTx/>
                <a:latin typeface="Calibri" panose="020F0502020204030204" charset="0"/>
                <a:cs typeface="Calibri" panose="020F0502020204030204" charset="0"/>
                <a:sym typeface="+mn-ea"/>
              </a:rPr>
              <a:t>), diperlukan kedua jenis cara berpikir ini, dan seringkali tidak bisa dipisah-pisahkan.</a:t>
            </a: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3200" noProof="0" smtClean="0">
                <a:ln>
                  <a:noFill/>
                </a:ln>
                <a:solidFill>
                  <a:schemeClr val="tx1"/>
                </a:solidFill>
                <a:effectLst/>
                <a:uLnTx/>
                <a:uFillTx/>
                <a:latin typeface="Calibri" panose="020F0502020204030204" charset="0"/>
                <a:cs typeface="Calibri" panose="020F0502020204030204" charset="0"/>
                <a:sym typeface="+mn-ea"/>
              </a:rPr>
              <a:t>Dalam </a:t>
            </a:r>
            <a:r>
              <a:rPr lang="en-US" sz="3200" i="1" noProof="0" smtClean="0">
                <a:ln>
                  <a:noFill/>
                </a:ln>
                <a:solidFill>
                  <a:schemeClr val="tx1"/>
                </a:solidFill>
                <a:effectLst/>
                <a:uLnTx/>
                <a:uFillTx/>
                <a:latin typeface="Calibri" panose="020F0502020204030204" charset="0"/>
                <a:cs typeface="Calibri" panose="020F0502020204030204" charset="0"/>
                <a:sym typeface="+mn-ea"/>
              </a:rPr>
              <a:t>problem solving</a:t>
            </a:r>
            <a:r>
              <a:rPr lang="en-US" sz="3200" noProof="0" smtClean="0">
                <a:ln>
                  <a:noFill/>
                </a:ln>
                <a:solidFill>
                  <a:schemeClr val="tx1"/>
                </a:solidFill>
                <a:effectLst/>
                <a:uLnTx/>
                <a:uFillTx/>
                <a:latin typeface="Calibri" panose="020F0502020204030204" charset="0"/>
                <a:cs typeface="Calibri" panose="020F0502020204030204" charset="0"/>
                <a:sym typeface="+mn-ea"/>
              </a:rPr>
              <a:t> harus dilakukan tahapan :</a:t>
            </a: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3200" noProof="0" smtClean="0">
                <a:ln>
                  <a:noFill/>
                </a:ln>
                <a:solidFill>
                  <a:schemeClr val="tx1"/>
                </a:solidFill>
                <a:effectLst/>
                <a:uLnTx/>
                <a:uFillTx/>
                <a:latin typeface="Calibri" panose="020F0502020204030204" charset="0"/>
                <a:cs typeface="Calibri" panose="020F0502020204030204" charset="0"/>
                <a:sym typeface="+mn-ea"/>
              </a:rPr>
              <a:t>menganalisis masalah</a:t>
            </a: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3200" noProof="0" smtClean="0">
                <a:ln>
                  <a:noFill/>
                </a:ln>
                <a:solidFill>
                  <a:schemeClr val="tx1"/>
                </a:solidFill>
                <a:effectLst/>
                <a:uLnTx/>
                <a:uFillTx/>
                <a:latin typeface="Calibri" panose="020F0502020204030204" charset="0"/>
                <a:cs typeface="Calibri" panose="020F0502020204030204" charset="0"/>
                <a:sym typeface="+mn-ea"/>
              </a:rPr>
              <a:t>membangkitkan kemungkinan-kemungkinan solusi</a:t>
            </a: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3200" noProof="0" smtClean="0">
                <a:ln>
                  <a:noFill/>
                </a:ln>
                <a:solidFill>
                  <a:schemeClr val="tx1"/>
                </a:solidFill>
                <a:effectLst/>
                <a:uLnTx/>
                <a:uFillTx/>
                <a:latin typeface="Calibri" panose="020F0502020204030204" charset="0"/>
                <a:cs typeface="Calibri" panose="020F0502020204030204" charset="0"/>
                <a:sym typeface="+mn-ea"/>
              </a:rPr>
              <a:t>memilih dan mengimplementasikan solusi terbaik</a:t>
            </a: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3200" noProof="0" smtClean="0">
                <a:ln>
                  <a:noFill/>
                </a:ln>
                <a:solidFill>
                  <a:schemeClr val="tx1"/>
                </a:solidFill>
                <a:effectLst/>
                <a:uLnTx/>
                <a:uFillTx/>
                <a:latin typeface="Calibri" panose="020F0502020204030204" charset="0"/>
                <a:cs typeface="Calibri" panose="020F0502020204030204" charset="0"/>
                <a:sym typeface="+mn-ea"/>
              </a:rPr>
              <a:t>mengevaluasi efektifitas solusi yang dipilih</a:t>
            </a: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sz="32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solidFill>
            <a:schemeClr val="accent6">
              <a:lumMod val="20000"/>
              <a:lumOff val="80000"/>
            </a:schemeClr>
          </a:solidFill>
        </p:spPr>
        <p:txBody>
          <a:bodyPr>
            <a:normAutofit/>
          </a:bodyPr>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 Bahkan ada kecenderungan yang agak berlawanan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noProof="0" smtClean="0">
                <a:ln>
                  <a:noFill/>
                </a:ln>
                <a:solidFill>
                  <a:schemeClr val="tx1"/>
                </a:solidFill>
                <a:effectLst/>
                <a:uLnTx/>
                <a:uFillTx/>
                <a:latin typeface="Calibri" panose="020F0502020204030204" charset="0"/>
                <a:cs typeface="Calibri" panose="020F0502020204030204" charset="0"/>
                <a:sym typeface="+mn-ea"/>
              </a:rPr>
              <a:t>Orang yang pandai/jenius : mampu </a:t>
            </a:r>
            <a:r>
              <a:rPr lang="en-US" i="1" u="sng" noProof="0" smtClean="0">
                <a:ln>
                  <a:noFill/>
                </a:ln>
                <a:solidFill>
                  <a:schemeClr val="tx1"/>
                </a:solidFill>
                <a:effectLst/>
                <a:uLnTx/>
                <a:uFillTx/>
                <a:latin typeface="Calibri" panose="020F0502020204030204" charset="0"/>
                <a:cs typeface="Calibri" panose="020F0502020204030204" charset="0"/>
                <a:sym typeface="+mn-ea"/>
              </a:rPr>
              <a:t>menyelesaikan masalah</a:t>
            </a:r>
            <a:r>
              <a:rPr lang="en-US" noProof="0" smtClean="0">
                <a:ln>
                  <a:noFill/>
                </a:ln>
                <a:solidFill>
                  <a:schemeClr val="tx1"/>
                </a:solidFill>
                <a:effectLst/>
                <a:uLnTx/>
                <a:uFillTx/>
                <a:latin typeface="Calibri" panose="020F0502020204030204" charset="0"/>
                <a:cs typeface="Calibri" panose="020F0502020204030204" charset="0"/>
                <a:sym typeface="+mn-ea"/>
              </a:rPr>
              <a:t> (solusi) yang diberikan kepadanya.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noProof="0" smtClean="0">
                <a:ln>
                  <a:noFill/>
                </a:ln>
                <a:solidFill>
                  <a:schemeClr val="tx1"/>
                </a:solidFill>
                <a:effectLst/>
                <a:uLnTx/>
                <a:uFillTx/>
                <a:latin typeface="Calibri" panose="020F0502020204030204" charset="0"/>
                <a:cs typeface="Calibri" panose="020F0502020204030204" charset="0"/>
                <a:sym typeface="+mn-ea"/>
              </a:rPr>
              <a:t>Sayangnya, seringkali ia sulit </a:t>
            </a:r>
            <a:r>
              <a:rPr lang="en-US" i="1" u="sng" noProof="0" smtClean="0">
                <a:ln>
                  <a:noFill/>
                </a:ln>
                <a:solidFill>
                  <a:schemeClr val="tx1"/>
                </a:solidFill>
                <a:effectLst/>
                <a:uLnTx/>
                <a:uFillTx/>
                <a:latin typeface="Calibri" panose="020F0502020204030204" charset="0"/>
                <a:cs typeface="Calibri" panose="020F0502020204030204" charset="0"/>
                <a:sym typeface="+mn-ea"/>
              </a:rPr>
              <a:t>mengenali masalah</a:t>
            </a:r>
            <a:r>
              <a:rPr lang="en-US" i="1" noProof="0" smtClean="0">
                <a:ln>
                  <a:noFill/>
                </a:ln>
                <a:solidFill>
                  <a:schemeClr val="tx1"/>
                </a:solidFill>
                <a:effectLst/>
                <a:uLnTx/>
                <a:uFillTx/>
                <a:latin typeface="Calibri" panose="020F0502020204030204" charset="0"/>
                <a:cs typeface="Calibri" panose="020F0502020204030204" charset="0"/>
                <a:sym typeface="+mn-ea"/>
              </a:rPr>
              <a:t> </a:t>
            </a:r>
            <a:r>
              <a:rPr lang="en-US" noProof="0" smtClean="0">
                <a:ln>
                  <a:noFill/>
                </a:ln>
                <a:solidFill>
                  <a:schemeClr val="tx1"/>
                </a:solidFill>
                <a:effectLst/>
                <a:uLnTx/>
                <a:uFillTx/>
                <a:latin typeface="Calibri" panose="020F0502020204030204" charset="0"/>
                <a:cs typeface="Calibri" panose="020F0502020204030204" charset="0"/>
                <a:sym typeface="+mn-ea"/>
              </a:rPr>
              <a:t>yang belum terdefinisi.</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Orang yang inovatif/kreatif : justru jarang yang pandai/jenius, tetapi ia  </a:t>
            </a:r>
            <a:r>
              <a:rPr lang="en-US" i="1" u="sng" noProof="0" smtClean="0">
                <a:ln>
                  <a:noFill/>
                </a:ln>
                <a:solidFill>
                  <a:schemeClr val="tx1"/>
                </a:solidFill>
                <a:effectLst/>
                <a:uLnTx/>
                <a:uFillTx/>
                <a:latin typeface="Calibri" panose="020F0502020204030204" charset="0"/>
                <a:cs typeface="Calibri" panose="020F0502020204030204" charset="0"/>
                <a:sym typeface="+mn-ea"/>
              </a:rPr>
              <a:t>mampu mengenali masalah, mendefinisikannya,</a:t>
            </a:r>
            <a:r>
              <a:rPr lang="en-US" noProof="0" smtClean="0">
                <a:ln>
                  <a:noFill/>
                </a:ln>
                <a:solidFill>
                  <a:schemeClr val="tx1"/>
                </a:solidFill>
                <a:effectLst/>
                <a:uLnTx/>
                <a:uFillTx/>
                <a:latin typeface="Calibri" panose="020F0502020204030204" charset="0"/>
                <a:cs typeface="Calibri" panose="020F0502020204030204" charset="0"/>
                <a:sym typeface="+mn-ea"/>
              </a:rPr>
              <a:t> dan berusaha memberikan alternatif solusi dari masalah tersebut.</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82295" y="365125"/>
            <a:ext cx="11283950" cy="1038860"/>
          </a:xfrm>
          <a:solidFill>
            <a:schemeClr val="accent1">
              <a:lumMod val="20000"/>
              <a:lumOff val="80000"/>
            </a:schemeClr>
          </a:solidFill>
        </p:spPr>
        <p:txBody>
          <a:bodyPr>
            <a:normAutofit/>
          </a:bodyPr>
          <a:p>
            <a:pPr algn="ctr"/>
            <a:r>
              <a:rPr lang="en-US" b="1" kern="0" noProof="0" smtClean="0">
                <a:ln>
                  <a:noFill/>
                </a:ln>
                <a:solidFill>
                  <a:schemeClr val="tx1"/>
                </a:solidFill>
                <a:effectLst/>
                <a:uLnTx/>
                <a:uFillTx/>
                <a:sym typeface="+mn-ea"/>
              </a:rPr>
              <a:t>Sikap Negatif yang Menahan Kreatifitas</a:t>
            </a:r>
            <a:endParaRPr lang="en-US" b="1" kern="0" noProof="0" smtClean="0">
              <a:ln>
                <a:noFill/>
              </a:ln>
              <a:solidFill>
                <a:schemeClr val="tx1"/>
              </a:solidFill>
              <a:effectLst/>
              <a:uLnTx/>
              <a:uFillTx/>
              <a:sym typeface="+mn-ea"/>
            </a:endParaRPr>
          </a:p>
        </p:txBody>
      </p:sp>
      <p:sp>
        <p:nvSpPr>
          <p:cNvPr id="3" name="Content Placeholder 2"/>
          <p:cNvSpPr>
            <a:spLocks noGrp="1"/>
          </p:cNvSpPr>
          <p:nvPr>
            <p:ph idx="1"/>
          </p:nvPr>
        </p:nvSpPr>
        <p:spPr>
          <a:xfrm>
            <a:off x="581660" y="1403985"/>
            <a:ext cx="11283950" cy="5045075"/>
          </a:xfrm>
          <a:solidFill>
            <a:schemeClr val="accent6">
              <a:lumMod val="20000"/>
              <a:lumOff val="80000"/>
            </a:schemeClr>
          </a:solidFill>
        </p:spPr>
        <p:txBody>
          <a:bodyPr>
            <a:noAutofit/>
          </a:bodyPr>
          <a:p>
            <a:pPr marL="0" marR="0" lvl="0" indent="0" algn="l" defTabSz="914400" rtl="0" eaLnBrk="0" fontAlgn="base" latinLnBrk="0" hangingPunct="0">
              <a:lnSpc>
                <a:spcPct val="100000"/>
              </a:lnSpc>
              <a:spcBef>
                <a:spcPct val="0"/>
              </a:spcBef>
              <a:spcAft>
                <a:spcPct val="0"/>
              </a:spcAft>
              <a:buClrTx/>
              <a:buSzTx/>
              <a:buFontTx/>
              <a:buNone/>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1. Aduh, ada masalah!</a:t>
            </a: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Reaksi dari timbulnya sebuah masalah seringkali merupakan masalah yang lebih besar dari masalah yang timbul itu sendiri.</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Beberapa definisi masalah: </a:t>
            </a: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1. Perbedaan antara </a:t>
            </a:r>
            <a:r>
              <a:rPr lang="en-US" sz="2000" i="1" noProof="0" smtClean="0">
                <a:ln>
                  <a:noFill/>
                </a:ln>
                <a:solidFill>
                  <a:schemeClr val="tx1"/>
                </a:solidFill>
                <a:effectLst/>
                <a:uLnTx/>
                <a:uFillTx/>
                <a:latin typeface="Calibri" panose="020F0502020204030204" charset="0"/>
                <a:cs typeface="Calibri" panose="020F0502020204030204" charset="0"/>
                <a:sym typeface="+mn-ea"/>
              </a:rPr>
              <a:t>apa yang dimiliki </a:t>
            </a:r>
            <a:r>
              <a:rPr lang="en-US" sz="2000" noProof="0" smtClean="0">
                <a:ln>
                  <a:noFill/>
                </a:ln>
                <a:solidFill>
                  <a:schemeClr val="tx1"/>
                </a:solidFill>
                <a:effectLst/>
                <a:uLnTx/>
                <a:uFillTx/>
                <a:latin typeface="Calibri" panose="020F0502020204030204" charset="0"/>
                <a:cs typeface="Calibri" panose="020F0502020204030204" charset="0"/>
                <a:sym typeface="+mn-ea"/>
              </a:rPr>
              <a:t>dengan </a:t>
            </a:r>
            <a:r>
              <a:rPr lang="en-US" sz="2000" i="1" noProof="0" smtClean="0">
                <a:ln>
                  <a:noFill/>
                </a:ln>
                <a:solidFill>
                  <a:schemeClr val="tx1"/>
                </a:solidFill>
                <a:effectLst/>
                <a:uLnTx/>
                <a:uFillTx/>
                <a:latin typeface="Calibri" panose="020F0502020204030204" charset="0"/>
                <a:cs typeface="Calibri" panose="020F0502020204030204" charset="0"/>
                <a:sym typeface="+mn-ea"/>
              </a:rPr>
              <a:t>apa yang diinginkan</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2. Pengenalan atau percaya bahwa ada </a:t>
            </a:r>
            <a:r>
              <a:rPr lang="en-US" sz="2000" i="1" noProof="0" smtClean="0">
                <a:ln>
                  <a:noFill/>
                </a:ln>
                <a:solidFill>
                  <a:schemeClr val="tx1"/>
                </a:solidFill>
                <a:effectLst/>
                <a:uLnTx/>
                <a:uFillTx/>
                <a:latin typeface="Calibri" panose="020F0502020204030204" charset="0"/>
                <a:cs typeface="Calibri" panose="020F0502020204030204" charset="0"/>
                <a:sym typeface="+mn-ea"/>
              </a:rPr>
              <a:t>sesuatu yang lebih baik </a:t>
            </a:r>
            <a:r>
              <a:rPr lang="en-US" sz="2000" noProof="0" smtClean="0">
                <a:ln>
                  <a:noFill/>
                </a:ln>
                <a:solidFill>
                  <a:schemeClr val="tx1"/>
                </a:solidFill>
                <a:effectLst/>
                <a:uLnTx/>
                <a:uFillTx/>
                <a:latin typeface="Calibri" panose="020F0502020204030204" charset="0"/>
                <a:cs typeface="Calibri" panose="020F0502020204030204" charset="0"/>
                <a:sym typeface="+mn-ea"/>
              </a:rPr>
              <a:t>dibanding keadaan yang ada saat ini</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3. Sebuah kesempatan untuk berbuat yang positi</a:t>
            </a:r>
            <a:r>
              <a:rPr lang="en-ID" altLang="en-US" sz="2000" noProof="0" smtClean="0">
                <a:ln>
                  <a:noFill/>
                </a:ln>
                <a:solidFill>
                  <a:schemeClr val="tx1"/>
                </a:solidFill>
                <a:effectLst/>
                <a:uLnTx/>
                <a:uFillTx/>
                <a:latin typeface="Calibri" panose="020F0502020204030204" charset="0"/>
                <a:cs typeface="Calibri" panose="020F0502020204030204" charset="0"/>
                <a:sym typeface="+mn-ea"/>
              </a:rPr>
              <a:t>f</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lang="en-US" sz="2000" b="1" i="1"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ctr" defTabSz="914400" rtl="0" eaLnBrk="0" fontAlgn="base" latinLnBrk="0" hangingPunct="0">
              <a:lnSpc>
                <a:spcPct val="100000"/>
              </a:lnSpc>
              <a:spcBef>
                <a:spcPct val="0"/>
              </a:spcBef>
              <a:spcAft>
                <a:spcPct val="0"/>
              </a:spcAft>
              <a:buClrTx/>
              <a:buSzTx/>
              <a:buFontTx/>
              <a:buNone/>
              <a:defRPr/>
            </a:pPr>
            <a:r>
              <a:rPr lang="en-US" sz="2400" b="1" i="1" noProof="0" smtClean="0">
                <a:ln>
                  <a:noFill/>
                </a:ln>
                <a:solidFill>
                  <a:srgbClr val="00B0F0"/>
                </a:solidFill>
                <a:effectLst/>
                <a:uLnTx/>
                <a:uFillTx/>
                <a:latin typeface="Calibri" panose="020F0502020204030204" charset="0"/>
                <a:cs typeface="Calibri" panose="020F0502020204030204" charset="0"/>
                <a:sym typeface="+mn-ea"/>
              </a:rPr>
              <a:t>A problem is an opportunity ! </a:t>
            </a:r>
            <a:endParaRPr kumimoji="0" lang="en-US" sz="2400" b="1" i="1" u="none" strike="noStrike" kern="1200" cap="none" spc="0" normalizeH="0" baseline="0" noProof="0" smtClean="0">
              <a:ln>
                <a:noFill/>
              </a:ln>
              <a:solidFill>
                <a:srgbClr val="00B0F0"/>
              </a:solidFill>
              <a:effectLst/>
              <a:uLnTx/>
              <a:uFillTx/>
              <a:latin typeface="Calibri" panose="020F0502020204030204" charset="0"/>
              <a:ea typeface="+mn-ea"/>
              <a:cs typeface="Calibri" panose="020F0502020204030204" charset="0"/>
            </a:endParaRPr>
          </a:p>
          <a:p>
            <a:pPr marL="0" marR="0" lvl="0" indent="0" algn="ctr" defTabSz="914400" rtl="0" eaLnBrk="0" fontAlgn="base" latinLnBrk="0" hangingPunct="0">
              <a:lnSpc>
                <a:spcPct val="100000"/>
              </a:lnSpc>
              <a:spcBef>
                <a:spcPct val="0"/>
              </a:spcBef>
              <a:spcAft>
                <a:spcPct val="0"/>
              </a:spcAft>
              <a:buClrTx/>
              <a:buSzTx/>
              <a:buFontTx/>
              <a:buNone/>
              <a:defRPr/>
            </a:pPr>
            <a:r>
              <a:rPr lang="en-US" sz="2000" i="1"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Orang yang berhasil/sukses seringkali merupakan </a:t>
            </a:r>
            <a:r>
              <a:rPr lang="en-US" sz="2000" i="1" noProof="0" smtClean="0">
                <a:ln>
                  <a:noFill/>
                </a:ln>
                <a:solidFill>
                  <a:schemeClr val="tx1"/>
                </a:solidFill>
                <a:effectLst/>
                <a:uLnTx/>
                <a:uFillTx/>
                <a:latin typeface="Calibri" panose="020F0502020204030204" charset="0"/>
                <a:cs typeface="Calibri" panose="020F0502020204030204" charset="0"/>
                <a:sym typeface="+mn-ea"/>
              </a:rPr>
              <a:t>pencari masalah </a:t>
            </a:r>
            <a:r>
              <a:rPr lang="en-US" sz="2000" noProof="0" smtClean="0">
                <a:ln>
                  <a:noFill/>
                </a:ln>
                <a:solidFill>
                  <a:schemeClr val="tx1"/>
                </a:solidFill>
                <a:effectLst/>
                <a:uLnTx/>
                <a:uFillTx/>
                <a:latin typeface="Calibri" panose="020F0502020204030204" charset="0"/>
                <a:cs typeface="Calibri" panose="020F0502020204030204" charset="0"/>
                <a:sym typeface="+mn-ea"/>
              </a:rPr>
              <a:t>yang baik, menjadikan masalah sebagai tantangan dan kesempatan untuk memperbaikinya.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1071880"/>
            <a:ext cx="10515600" cy="5286375"/>
          </a:xfrm>
          <a:solidFill>
            <a:schemeClr val="accent6">
              <a:lumMod val="20000"/>
              <a:lumOff val="80000"/>
            </a:schemeClr>
          </a:solidFill>
        </p:spPr>
        <p:txBody>
          <a:bodyPr>
            <a:noAutofit/>
          </a:bodyPr>
          <a:p>
            <a:pPr marL="0" marR="0" lvl="0" indent="0" algn="l" defTabSz="914400" rtl="0" eaLnBrk="0" fontAlgn="base" latinLnBrk="0" hangingPunct="0">
              <a:lnSpc>
                <a:spcPct val="100000"/>
              </a:lnSpc>
              <a:spcBef>
                <a:spcPct val="0"/>
              </a:spcBef>
              <a:spcAft>
                <a:spcPct val="0"/>
              </a:spcAft>
              <a:buClrTx/>
              <a:buSzTx/>
              <a:buFontTx/>
              <a:buNone/>
              <a:defRPr/>
            </a:pPr>
            <a:r>
              <a:rPr lang="en-US" sz="2400" b="1" noProof="0" smtClean="0">
                <a:ln>
                  <a:noFill/>
                </a:ln>
                <a:solidFill>
                  <a:schemeClr val="tx1"/>
                </a:solidFill>
                <a:effectLst/>
                <a:uLnTx/>
                <a:uFillTx/>
                <a:latin typeface="Calibri" panose="020F0502020204030204" charset="0"/>
                <a:cs typeface="Calibri" panose="020F0502020204030204" charset="0"/>
                <a:sym typeface="+mn-ea"/>
              </a:rPr>
              <a:t>2. Itu tak akan bisa dilakukan</a:t>
            </a:r>
            <a:endParaRPr kumimoji="0" lang="en-US" sz="24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Ini sikap skeptis. Sikap ini sama saja dengan </a:t>
            </a:r>
            <a:r>
              <a:rPr lang="en-US" sz="2400" b="1" i="1" noProof="0" smtClean="0">
                <a:ln>
                  <a:noFill/>
                </a:ln>
                <a:solidFill>
                  <a:schemeClr val="tx1"/>
                </a:solidFill>
                <a:effectLst/>
                <a:uLnTx/>
                <a:uFillTx/>
                <a:latin typeface="Calibri" panose="020F0502020204030204" charset="0"/>
                <a:cs typeface="Calibri" panose="020F0502020204030204" charset="0"/>
                <a:sym typeface="+mn-ea"/>
              </a:rPr>
              <a:t>“menyerah sebelum berperang”</a:t>
            </a:r>
            <a:r>
              <a:rPr lang="en-US" sz="2400" i="1" noProof="0" smtClean="0">
                <a:ln>
                  <a:noFill/>
                </a:ln>
                <a:solidFill>
                  <a:schemeClr val="tx1"/>
                </a:solidFill>
                <a:effectLst/>
                <a:uLnTx/>
                <a:uFillTx/>
                <a:latin typeface="Calibri" panose="020F0502020204030204" charset="0"/>
                <a:cs typeface="Calibri" panose="020F0502020204030204" charset="0"/>
                <a:sym typeface="+mn-ea"/>
              </a:rPr>
              <a:t> </a:t>
            </a:r>
            <a:r>
              <a:rPr lang="en-US" sz="2400" noProof="0" smtClean="0">
                <a:ln>
                  <a:noFill/>
                </a:ln>
                <a:solidFill>
                  <a:schemeClr val="tx1"/>
                </a:solidFill>
                <a:effectLst/>
                <a:uLnTx/>
                <a:uFillTx/>
                <a:latin typeface="Calibri" panose="020F0502020204030204" charset="0"/>
                <a:cs typeface="Calibri" panose="020F0502020204030204" charset="0"/>
                <a:sym typeface="+mn-ea"/>
              </a:rPr>
              <a:t>karena menempatkan masalah pada tempat yang mus</a:t>
            </a:r>
            <a:r>
              <a:rPr lang="en-ID" altLang="en-US" sz="2400" noProof="0" smtClean="0">
                <a:ln>
                  <a:noFill/>
                </a:ln>
                <a:solidFill>
                  <a:schemeClr val="tx1"/>
                </a:solidFill>
                <a:effectLst/>
                <a:uLnTx/>
                <a:uFillTx/>
                <a:latin typeface="Calibri" panose="020F0502020204030204" charset="0"/>
                <a:cs typeface="Calibri" panose="020F0502020204030204" charset="0"/>
                <a:sym typeface="+mn-ea"/>
              </a:rPr>
              <a:t>tahil</a:t>
            </a:r>
            <a:r>
              <a:rPr lang="en-US" sz="2400" noProof="0" smtClean="0">
                <a:ln>
                  <a:noFill/>
                </a:ln>
                <a:solidFill>
                  <a:schemeClr val="tx1"/>
                </a:solidFill>
                <a:effectLst/>
                <a:uLnTx/>
                <a:uFillTx/>
                <a:latin typeface="Calibri" panose="020F0502020204030204" charset="0"/>
                <a:cs typeface="Calibri" panose="020F0502020204030204" charset="0"/>
                <a:sym typeface="+mn-ea"/>
              </a:rPr>
              <a:t> untuk diselesaikan. Seakan-akan masalah adalah sesuatu momok dengan kekuatan yang tak tertandingi. </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Padahal, banyak contoh bahwa segala masalah yang mus</a:t>
            </a:r>
            <a:r>
              <a:rPr lang="en-ID" altLang="en-US" sz="2400" noProof="0" smtClean="0">
                <a:ln>
                  <a:noFill/>
                </a:ln>
                <a:solidFill>
                  <a:schemeClr val="tx1"/>
                </a:solidFill>
                <a:effectLst/>
                <a:uLnTx/>
                <a:uFillTx/>
                <a:latin typeface="Calibri" panose="020F0502020204030204" charset="0"/>
                <a:cs typeface="Calibri" panose="020F0502020204030204" charset="0"/>
                <a:sym typeface="+mn-ea"/>
              </a:rPr>
              <a:t>tahil</a:t>
            </a:r>
            <a:r>
              <a:rPr lang="en-US" sz="2400" noProof="0" smtClean="0">
                <a:ln>
                  <a:noFill/>
                </a:ln>
                <a:solidFill>
                  <a:schemeClr val="tx1"/>
                </a:solidFill>
                <a:effectLst/>
                <a:uLnTx/>
                <a:uFillTx/>
                <a:latin typeface="Calibri" panose="020F0502020204030204" charset="0"/>
                <a:cs typeface="Calibri" panose="020F0502020204030204" charset="0"/>
                <a:sym typeface="+mn-ea"/>
              </a:rPr>
              <a:t> ternyata berhasil diatasi dengan baik. </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lang="en-US" sz="2400"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Contoh paling nyata : </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Manusia mampu terbang ke angkasa (bahkan sampai ke bulan). Tak lama lagi, manusia merencanakan akan bepergian ke Mars.</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sz="16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44550"/>
            <a:ext cx="10515600" cy="5332730"/>
          </a:xfrm>
          <a:solidFill>
            <a:schemeClr val="accent6">
              <a:lumMod val="20000"/>
              <a:lumOff val="80000"/>
            </a:schemeClr>
          </a:solidFill>
        </p:spPr>
        <p:txBody>
          <a:bodyPr>
            <a:normAutofit fontScale="70000"/>
          </a:bodyPr>
          <a:p>
            <a:pPr marL="0" marR="0" lvl="0" indent="0" algn="l" defTabSz="914400" rtl="0" eaLnBrk="0" fontAlgn="base" latinLnBrk="0" hangingPunct="0">
              <a:lnSpc>
                <a:spcPct val="100000"/>
              </a:lnSpc>
              <a:spcBef>
                <a:spcPct val="0"/>
              </a:spcBef>
              <a:spcAft>
                <a:spcPct val="0"/>
              </a:spcAft>
              <a:buClrTx/>
              <a:buSzTx/>
              <a:buFontTx/>
              <a:buNone/>
              <a:defRPr/>
            </a:pPr>
            <a:r>
              <a:rPr lang="en-US" sz="2855" b="1" noProof="0" smtClean="0">
                <a:ln>
                  <a:noFill/>
                </a:ln>
                <a:solidFill>
                  <a:schemeClr val="tx1"/>
                </a:solidFill>
                <a:effectLst/>
                <a:uLnTx/>
                <a:uFillTx/>
                <a:latin typeface="Calibri" panose="020F0502020204030204" charset="0"/>
                <a:cs typeface="Calibri" panose="020F0502020204030204" charset="0"/>
                <a:sym typeface="+mn-ea"/>
              </a:rPr>
              <a:t>3. Saya tak mampu melakukannya</a:t>
            </a:r>
            <a:endParaRPr kumimoji="0" lang="en-US" sz="2855"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Atau, tak ada satupun yang bisa saya lakukan. </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Banyak orang berpikir, “Masalah itu bisa diselesaikan oleh para ahli, tapi jelas bukan saya karena saya tidak cukup mampu, bukan insinyur, atau tidak berpendidikan untuk itu.</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Jelas sikap ini salah besar! Lihat contoh-contohnya :</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1. Siapa yang menemukan pesawat terbang ? Apakah perusahaan penerbangan ?</a:t>
            </a:r>
            <a:r>
              <a:rPr lang="en-US" sz="2855" i="1" noProof="0" smtClean="0">
                <a:ln>
                  <a:noFill/>
                </a:ln>
                <a:solidFill>
                  <a:schemeClr val="tx1"/>
                </a:solidFill>
                <a:effectLst/>
                <a:uLnTx/>
                <a:uFillTx/>
                <a:latin typeface="Calibri" panose="020F0502020204030204" charset="0"/>
                <a:cs typeface="Calibri" panose="020F0502020204030204" charset="0"/>
                <a:sym typeface="+mn-ea"/>
              </a:rPr>
              <a:t> No ! </a:t>
            </a:r>
            <a:r>
              <a:rPr lang="en-US" sz="2855" noProof="0" smtClean="0">
                <a:ln>
                  <a:noFill/>
                </a:ln>
                <a:solidFill>
                  <a:schemeClr val="tx1"/>
                </a:solidFill>
                <a:effectLst/>
                <a:uLnTx/>
                <a:uFillTx/>
                <a:latin typeface="Calibri" panose="020F0502020204030204" charset="0"/>
                <a:cs typeface="Calibri" panose="020F0502020204030204" charset="0"/>
                <a:sym typeface="+mn-ea"/>
              </a:rPr>
              <a:t>Wright bersaudara, yang ternyata adalah mekanik sepeda (pancal) ! </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2. Siapa penemu pena </a:t>
            </a:r>
            <a:r>
              <a:rPr lang="en-US" sz="2855" i="1" noProof="0" smtClean="0">
                <a:ln>
                  <a:noFill/>
                </a:ln>
                <a:solidFill>
                  <a:schemeClr val="tx1"/>
                </a:solidFill>
                <a:effectLst/>
                <a:uLnTx/>
                <a:uFillTx/>
                <a:latin typeface="Calibri" panose="020F0502020204030204" charset="0"/>
                <a:cs typeface="Calibri" panose="020F0502020204030204" charset="0"/>
                <a:sym typeface="+mn-ea"/>
              </a:rPr>
              <a:t>ballpoint</a:t>
            </a:r>
            <a:r>
              <a:rPr lang="en-US" sz="2855" noProof="0" smtClean="0">
                <a:ln>
                  <a:noFill/>
                </a:ln>
                <a:solidFill>
                  <a:schemeClr val="tx1"/>
                </a:solidFill>
                <a:effectLst/>
                <a:uLnTx/>
                <a:uFillTx/>
                <a:latin typeface="Calibri" panose="020F0502020204030204" charset="0"/>
                <a:cs typeface="Calibri" panose="020F0502020204030204" charset="0"/>
                <a:sym typeface="+mn-ea"/>
              </a:rPr>
              <a:t> ? Ladislao Biro, seorang pengecek hasil cetakan (dan bukan seorang insinyur mekanik!).</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3. Rancangan-rancangan kapal selam malah banyak dibuat oleh seorang pendeta Inggris G.W. Garret dan seorang kepala sekolah bangsa Irlandia, John P. Holland.</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4. Pemadam api ditemukan oleh kapten tentara George Manby.</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5. Dll, masih banyak lagi!</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45770" y="649605"/>
            <a:ext cx="11525885" cy="5633720"/>
          </a:xfrm>
          <a:solidFill>
            <a:schemeClr val="accent6">
              <a:lumMod val="20000"/>
              <a:lumOff val="80000"/>
            </a:schemeClr>
          </a:solidFill>
        </p:spPr>
        <p:txBody>
          <a:bodyPr>
            <a:noAutofit/>
          </a:bodyPr>
          <a:p>
            <a:pPr marL="0" marR="0" lvl="0" indent="0" algn="l" defTabSz="914400" rtl="0" eaLnBrk="0" fontAlgn="base" latinLnBrk="0" hangingPunct="0">
              <a:lnSpc>
                <a:spcPct val="100000"/>
              </a:lnSpc>
              <a:spcBef>
                <a:spcPct val="0"/>
              </a:spcBef>
              <a:spcAft>
                <a:spcPct val="0"/>
              </a:spcAft>
              <a:buClrTx/>
              <a:buSzTx/>
              <a:buFontTx/>
              <a:buNone/>
              <a:defRPr/>
            </a:pPr>
            <a:r>
              <a:rPr lang="en-US" sz="2400" b="1" noProof="0" smtClean="0">
                <a:ln>
                  <a:noFill/>
                </a:ln>
                <a:solidFill>
                  <a:schemeClr val="tx1"/>
                </a:solidFill>
                <a:effectLst/>
                <a:uLnTx/>
                <a:uFillTx/>
                <a:latin typeface="Calibri" panose="020F0502020204030204" charset="0"/>
                <a:cs typeface="Calibri" panose="020F0502020204030204" charset="0"/>
                <a:sym typeface="+mn-ea"/>
              </a:rPr>
              <a:t>4. Tapi saya tidak kreatif!</a:t>
            </a:r>
            <a:endParaRPr kumimoji="0" lang="en-US" sz="24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 Siapa bilang ?</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Secara alamiah, </a:t>
            </a:r>
            <a:r>
              <a:rPr lang="en-US" sz="2400" i="1" u="sng" noProof="0" smtClean="0">
                <a:ln>
                  <a:noFill/>
                </a:ln>
                <a:solidFill>
                  <a:schemeClr val="tx1"/>
                </a:solidFill>
                <a:effectLst/>
                <a:uLnTx/>
                <a:uFillTx/>
                <a:latin typeface="Calibri" panose="020F0502020204030204" charset="0"/>
                <a:cs typeface="Calibri" panose="020F0502020204030204" charset="0"/>
                <a:sym typeface="+mn-ea"/>
              </a:rPr>
              <a:t>semua orang</a:t>
            </a:r>
            <a:r>
              <a:rPr lang="en-US" sz="2400" u="sng" noProof="0" smtClean="0">
                <a:ln>
                  <a:noFill/>
                </a:ln>
                <a:solidFill>
                  <a:schemeClr val="tx1"/>
                </a:solidFill>
                <a:effectLst/>
                <a:uLnTx/>
                <a:uFillTx/>
                <a:latin typeface="Calibri" panose="020F0502020204030204" charset="0"/>
                <a:cs typeface="Calibri" panose="020F0502020204030204" charset="0"/>
                <a:sym typeface="+mn-ea"/>
              </a:rPr>
              <a:t> </a:t>
            </a:r>
            <a:r>
              <a:rPr lang="en-US" sz="2400" noProof="0" smtClean="0">
                <a:ln>
                  <a:noFill/>
                </a:ln>
                <a:solidFill>
                  <a:schemeClr val="tx1"/>
                </a:solidFill>
                <a:effectLst/>
                <a:uLnTx/>
                <a:uFillTx/>
                <a:latin typeface="Calibri" panose="020F0502020204030204" charset="0"/>
                <a:cs typeface="Calibri" panose="020F0502020204030204" charset="0"/>
                <a:sym typeface="+mn-ea"/>
              </a:rPr>
              <a:t>berbakat untuk menjadi kreatif. Lihat kanak-kanak, mereka selalu bermain dengan daya imajinasi mereka,  yang adalah merupakan daya kreatif ! Memang pendidikan standar (yang k</a:t>
            </a:r>
            <a:r>
              <a:rPr lang="en-ID" altLang="en-US" sz="2400" noProof="0" smtClean="0">
                <a:ln>
                  <a:noFill/>
                </a:ln>
                <a:solidFill>
                  <a:schemeClr val="tx1"/>
                </a:solidFill>
                <a:effectLst/>
                <a:uLnTx/>
                <a:uFillTx/>
                <a:latin typeface="Calibri" panose="020F0502020204030204" charset="0"/>
                <a:cs typeface="Calibri" panose="020F0502020204030204" charset="0"/>
                <a:sym typeface="+mn-ea"/>
              </a:rPr>
              <a:t>urang tepat</a:t>
            </a:r>
            <a:r>
              <a:rPr lang="en-US" sz="2400" noProof="0" smtClean="0">
                <a:ln>
                  <a:noFill/>
                </a:ln>
                <a:solidFill>
                  <a:schemeClr val="tx1"/>
                </a:solidFill>
                <a:effectLst/>
                <a:uLnTx/>
                <a:uFillTx/>
                <a:latin typeface="Calibri" panose="020F0502020204030204" charset="0"/>
                <a:cs typeface="Calibri" panose="020F0502020204030204" charset="0"/>
                <a:sym typeface="+mn-ea"/>
              </a:rPr>
              <a:t>) bisa membantai daya kreatifitas ini !! </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Cobalah untuk kembali ke </a:t>
            </a:r>
            <a:r>
              <a:rPr lang="en-US" sz="2400" i="1" noProof="0" smtClean="0">
                <a:ln>
                  <a:noFill/>
                </a:ln>
                <a:solidFill>
                  <a:schemeClr val="tx1"/>
                </a:solidFill>
                <a:effectLst/>
                <a:uLnTx/>
                <a:uFillTx/>
                <a:latin typeface="Calibri" panose="020F0502020204030204" charset="0"/>
                <a:cs typeface="Calibri" panose="020F0502020204030204" charset="0"/>
                <a:sym typeface="+mn-ea"/>
              </a:rPr>
              <a:t>sifat alamiah</a:t>
            </a:r>
            <a:r>
              <a:rPr lang="en-US" sz="2400" noProof="0" smtClean="0">
                <a:ln>
                  <a:noFill/>
                </a:ln>
                <a:solidFill>
                  <a:schemeClr val="tx1"/>
                </a:solidFill>
                <a:effectLst/>
                <a:uLnTx/>
                <a:uFillTx/>
                <a:latin typeface="Calibri" panose="020F0502020204030204" charset="0"/>
                <a:cs typeface="Calibri" panose="020F0502020204030204" charset="0"/>
                <a:sym typeface="+mn-ea"/>
              </a:rPr>
              <a:t>, maka Anda akan terkejut betapa kreatifnya Anda!!</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Misalnya :</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“Rekreasi” adalah salah satu usaha untuk kembali ke sifat alamiah, yakni melepaskan diri dari kungkungan “birokrasi kehidupan” sehari-hari yang membunuh kreatifitas.</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920750"/>
            <a:ext cx="10515600" cy="5256530"/>
          </a:xfrm>
          <a:solidFill>
            <a:schemeClr val="accent6">
              <a:lumMod val="20000"/>
              <a:lumOff val="80000"/>
            </a:schemeClr>
          </a:solidFill>
        </p:spPr>
        <p:txBody>
          <a:bodyPr>
            <a:normAutofit fontScale="90000"/>
          </a:bodyPr>
          <a:p>
            <a:pPr marL="0" marR="0" lvl="0" indent="0" algn="l" defTabSz="914400" rtl="0" eaLnBrk="0" fontAlgn="base" latinLnBrk="0" hangingPunct="0">
              <a:lnSpc>
                <a:spcPct val="100000"/>
              </a:lnSpc>
              <a:spcBef>
                <a:spcPct val="0"/>
              </a:spcBef>
              <a:spcAft>
                <a:spcPct val="0"/>
              </a:spcAft>
              <a:buClrTx/>
              <a:buSzTx/>
              <a:buFontTx/>
              <a:buNone/>
              <a:defRPr/>
            </a:pPr>
            <a:r>
              <a:rPr lang="en-US" b="1" noProof="0" smtClean="0">
                <a:ln>
                  <a:noFill/>
                </a:ln>
                <a:solidFill>
                  <a:schemeClr val="tx1"/>
                </a:solidFill>
                <a:effectLst/>
                <a:uLnTx/>
                <a:uFillTx/>
                <a:latin typeface="Calibri" panose="020F0502020204030204" charset="0"/>
                <a:cs typeface="Calibri" panose="020F0502020204030204" charset="0"/>
                <a:sym typeface="+mn-ea"/>
              </a:rPr>
              <a:t>5. Ah, itu kekanak-kanakan!</a:t>
            </a:r>
            <a:endParaRPr kumimoji="0" lang="en-US"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Seringkali untuk tampak dewasa dan “</a:t>
            </a:r>
            <a:r>
              <a:rPr lang="en-US" i="1" noProof="0" smtClean="0">
                <a:ln>
                  <a:noFill/>
                </a:ln>
                <a:solidFill>
                  <a:schemeClr val="tx1"/>
                </a:solidFill>
                <a:effectLst/>
                <a:uLnTx/>
                <a:uFillTx/>
                <a:latin typeface="Calibri" panose="020F0502020204030204" charset="0"/>
                <a:cs typeface="Calibri" panose="020F0502020204030204" charset="0"/>
                <a:sym typeface="+mn-ea"/>
              </a:rPr>
              <a:t>sophisticated</a:t>
            </a:r>
            <a:r>
              <a:rPr lang="en-US" noProof="0" smtClean="0">
                <a:ln>
                  <a:noFill/>
                </a:ln>
                <a:solidFill>
                  <a:schemeClr val="tx1"/>
                </a:solidFill>
                <a:effectLst/>
                <a:uLnTx/>
                <a:uFillTx/>
                <a:latin typeface="Calibri" panose="020F0502020204030204" charset="0"/>
                <a:cs typeface="Calibri" panose="020F0502020204030204" charset="0"/>
                <a:sym typeface="+mn-ea"/>
              </a:rPr>
              <a:t>” kita mentertawakan kreatifitas, yakni sikap-sikap bermain seperti yang dilakukan di usia muda kita dahulu.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 Kata kita: ah, itu kekanak-kanakan!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 Padahal, seringkali daya kreatif kanak-kanak/masa muda bisa mengatasi masalah yang ada. </a:t>
            </a:r>
            <a:endParaRPr lang="en-US"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Contoh: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Ide sepeda roda tiga untuk kanak-kanak kini digunakan pada kendaraan bermotor pantai yang justru sangat ampuh melawan redaman pasir!</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90270"/>
            <a:ext cx="10515600" cy="5287010"/>
          </a:xfrm>
          <a:solidFill>
            <a:schemeClr val="accent6">
              <a:lumMod val="20000"/>
              <a:lumOff val="80000"/>
            </a:schemeClr>
          </a:solidFill>
        </p:spPr>
        <p:txBody>
          <a:bodyPr>
            <a:normAutofit fontScale="70000"/>
          </a:bodyPr>
          <a:p>
            <a:pPr marL="0" marR="0" lvl="0" indent="0" algn="l" defTabSz="914400" rtl="0" eaLnBrk="0" fontAlgn="base" latinLnBrk="0" hangingPunct="0">
              <a:lnSpc>
                <a:spcPct val="100000"/>
              </a:lnSpc>
              <a:spcBef>
                <a:spcPct val="0"/>
              </a:spcBef>
              <a:spcAft>
                <a:spcPct val="0"/>
              </a:spcAft>
              <a:buClrTx/>
              <a:buSzTx/>
              <a:buFontTx/>
              <a:buNone/>
              <a:defRPr/>
            </a:pPr>
            <a:r>
              <a:rPr lang="en-US" b="1" noProof="0" smtClean="0">
                <a:ln>
                  <a:noFill/>
                </a:ln>
                <a:solidFill>
                  <a:schemeClr val="tx1"/>
                </a:solidFill>
                <a:effectLst/>
                <a:uLnTx/>
                <a:uFillTx/>
                <a:latin typeface="Calibri" panose="020F0502020204030204" charset="0"/>
                <a:cs typeface="Calibri" panose="020F0502020204030204" charset="0"/>
                <a:sym typeface="+mn-ea"/>
              </a:rPr>
              <a:t>6. Apa yang akan dipikirkan orang ?</a:t>
            </a:r>
            <a:endParaRPr kumimoji="0" lang="en-US"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Ada tekanan sosial yang kuat untuk selalu berbuat yang “umum”,  tidak melakukan di luar kelaziman, dan tidak kreatif.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Beberapa contoh :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Si kreatif  : “Saya luka kena pisau, dan kebetulan tidak ada obat. Ah, pakai ludah saya saja…”</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Si biasa   : “Iiih, jijik ah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Si biasa    : “Apa yang kau lakukan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Si kreatif  : “Saya membetulkan/mengesolkan sepatu saya“</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Si biasa   : “Huh, memalukan. Kenapa tidak beli yang baru?”</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Si biasa   : “Kok tidak hujan berpayung?”</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Si kreatif : “Matahari sangat terik”</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Si biasa   : “Malu ah, kaya perempuan saja”</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3006090"/>
          </a:xfrm>
        </p:spPr>
        <p:txBody>
          <a:bodyPr>
            <a:normAutofit/>
          </a:bodyPr>
          <a:lstStyle/>
          <a:p>
            <a:r>
              <a:rPr lang="en-ID" altLang="en-US" dirty="0">
                <a:solidFill>
                  <a:schemeClr val="accent1"/>
                </a:solidFill>
                <a:effectLst>
                  <a:outerShdw blurRad="38100" dist="25400" dir="5400000" algn="ctr" rotWithShape="0">
                    <a:srgbClr val="6E747A">
                      <a:alpha val="43000"/>
                    </a:srgbClr>
                  </a:outerShdw>
                </a:effectLst>
              </a:rPr>
              <a:t>CHAPTER-4</a:t>
            </a:r>
            <a:br>
              <a:rPr lang="en-ID" altLang="en-US" dirty="0">
                <a:solidFill>
                  <a:schemeClr val="accent1"/>
                </a:solidFill>
                <a:effectLst>
                  <a:outerShdw blurRad="38100" dist="25400" dir="5400000" algn="ctr" rotWithShape="0">
                    <a:srgbClr val="6E747A">
                      <a:alpha val="43000"/>
                    </a:srgbClr>
                  </a:outerShdw>
                </a:effectLst>
              </a:rPr>
            </a:br>
            <a:br>
              <a:rPr lang="en-ID" altLang="en-US" dirty="0"/>
            </a:br>
            <a:r>
              <a:rPr lang="en-ID" altLang="en-US" b="1" dirty="0"/>
              <a:t>KREATIFITAS</a:t>
            </a:r>
            <a:endParaRPr lang="en-ID" altLang="en-US" b="1" dirty="0"/>
          </a:p>
        </p:txBody>
      </p:sp>
      <p:sp>
        <p:nvSpPr>
          <p:cNvPr id="3" name="Subtitle 2"/>
          <p:cNvSpPr>
            <a:spLocks noGrp="1"/>
          </p:cNvSpPr>
          <p:nvPr>
            <p:ph type="subTitle" idx="1"/>
          </p:nvPr>
        </p:nvSpPr>
        <p:spPr/>
        <p:txBody>
          <a:bodyPr/>
          <a:lstStyle/>
          <a:p>
            <a:endParaRPr lang="en-US"/>
          </a:p>
        </p:txBody>
      </p:sp>
      <p:pic>
        <p:nvPicPr>
          <p:cNvPr id="7" name="Picture 2" descr="C:\Documents and Settings\joycef\Local Settings\Temporary Internet Files\Content.IE5\U88178B9\MC900438205[1].wmf"/>
          <p:cNvPicPr>
            <a:picLocks noChangeAspect="1" noChangeArrowheads="1"/>
          </p:cNvPicPr>
          <p:nvPr/>
        </p:nvPicPr>
        <p:blipFill>
          <a:blip r:embed="rId1" cstate="print"/>
          <a:srcRect/>
          <a:stretch>
            <a:fillRect/>
          </a:stretch>
        </p:blipFill>
        <p:spPr bwMode="auto">
          <a:xfrm>
            <a:off x="5029200" y="4476750"/>
            <a:ext cx="1825625" cy="1828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618490"/>
            <a:ext cx="10515600" cy="5558790"/>
          </a:xfrm>
          <a:solidFill>
            <a:schemeClr val="accent6">
              <a:lumMod val="20000"/>
              <a:lumOff val="80000"/>
            </a:schemeClr>
          </a:solidFill>
        </p:spPr>
        <p:txBody>
          <a:bodyPr>
            <a:normAutofit fontScale="90000"/>
          </a:bodyPr>
          <a:p>
            <a:pPr marL="0" marR="0" lvl="0" indent="0" algn="ctr" defTabSz="914400" rtl="0" eaLnBrk="0" fontAlgn="base" latinLnBrk="0" hangingPunct="0">
              <a:lnSpc>
                <a:spcPct val="100000"/>
              </a:lnSpc>
              <a:spcBef>
                <a:spcPct val="0"/>
              </a:spcBef>
              <a:spcAft>
                <a:spcPct val="0"/>
              </a:spcAft>
              <a:buClrTx/>
              <a:buSzTx/>
              <a:buFontTx/>
              <a:buNone/>
              <a:defRPr/>
            </a:pPr>
            <a:r>
              <a:rPr lang="en-US" b="1" noProof="0" smtClean="0">
                <a:ln>
                  <a:noFill/>
                </a:ln>
                <a:solidFill>
                  <a:schemeClr val="tx1"/>
                </a:solidFill>
                <a:effectLst/>
                <a:uLnTx/>
                <a:uFillTx/>
                <a:latin typeface="Calibri" panose="020F0502020204030204" charset="0"/>
                <a:cs typeface="Calibri" panose="020F0502020204030204" charset="0"/>
                <a:sym typeface="+mn-ea"/>
              </a:rPr>
              <a:t>Jadi, pendapat umum selalu </a:t>
            </a:r>
            <a:r>
              <a:rPr lang="en-US" b="1" i="1" u="sng" noProof="0" smtClean="0">
                <a:ln>
                  <a:noFill/>
                </a:ln>
                <a:solidFill>
                  <a:schemeClr val="tx1"/>
                </a:solidFill>
                <a:effectLst/>
                <a:uLnTx/>
                <a:uFillTx/>
                <a:latin typeface="Calibri" panose="020F0502020204030204" charset="0"/>
                <a:cs typeface="Calibri" panose="020F0502020204030204" charset="0"/>
                <a:sym typeface="+mn-ea"/>
              </a:rPr>
              <a:t>cenderung tidak kreatif</a:t>
            </a:r>
            <a:r>
              <a:rPr lang="en-US" b="1"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Untuk mengatasinya, selama “tidak mengganggu kepentingan umum”, bersikaplah santai dan teruskan saja ide kreatifitas sebagaimana mestinya !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Memang kadang masyarakat bertindak tidak adil dengan memberikan hukuman yang mengerikan jika kita telah divonis mengganggu kepentingan umum ! </a:t>
            </a:r>
            <a:endParaRPr lang="en-US"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endParaRPr lang="en-US"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Contoh : Galileo Galilei dikurung seumur hidup karena berpendapat bahwa pusat “dunia” adalah matahari dan bukan bumi.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		</a:t>
            </a:r>
            <a:endParaRPr lang="en-US"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Fakta :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Ide baru seringkali</a:t>
            </a:r>
            <a:r>
              <a:rPr lang="en-US" i="1" noProof="0" smtClean="0">
                <a:ln>
                  <a:noFill/>
                </a:ln>
                <a:solidFill>
                  <a:schemeClr val="tx1"/>
                </a:solidFill>
                <a:effectLst/>
                <a:uLnTx/>
                <a:uFillTx/>
                <a:latin typeface="Calibri" panose="020F0502020204030204" charset="0"/>
                <a:cs typeface="Calibri" panose="020F0502020204030204" charset="0"/>
                <a:sym typeface="+mn-ea"/>
              </a:rPr>
              <a:t> terasa asing </a:t>
            </a:r>
            <a:r>
              <a:rPr lang="en-US" noProof="0" smtClean="0">
                <a:ln>
                  <a:noFill/>
                </a:ln>
                <a:solidFill>
                  <a:schemeClr val="tx1"/>
                </a:solidFill>
                <a:effectLst/>
                <a:uLnTx/>
                <a:uFillTx/>
                <a:latin typeface="Calibri" panose="020F0502020204030204" charset="0"/>
                <a:cs typeface="Calibri" panose="020F0502020204030204" charset="0"/>
                <a:sym typeface="+mn-ea"/>
              </a:rPr>
              <a:t>dan biasanya ditertawakan dan bahkan diejek. Ini wajar saja, jadi masukkan hal ini ke dalam salah satu risiko bersikap kreatif !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845820"/>
            <a:ext cx="10786745" cy="5331460"/>
          </a:xfrm>
          <a:solidFill>
            <a:schemeClr val="accent6">
              <a:lumMod val="20000"/>
              <a:lumOff val="80000"/>
            </a:schemeClr>
          </a:solidFill>
          <a:ln>
            <a:solidFill>
              <a:schemeClr val="accent6">
                <a:lumMod val="20000"/>
                <a:lumOff val="80000"/>
              </a:schemeClr>
            </a:solidFill>
          </a:ln>
        </p:spPr>
        <p:txBody>
          <a:bodyPr>
            <a:normAutofit fontScale="80000"/>
          </a:bodyPr>
          <a:p>
            <a:pPr marL="0" marR="0" lvl="0" indent="0" algn="l" defTabSz="914400" rtl="0" eaLnBrk="0" fontAlgn="base" latinLnBrk="0" hangingPunct="0">
              <a:lnSpc>
                <a:spcPct val="100000"/>
              </a:lnSpc>
              <a:spcBef>
                <a:spcPct val="0"/>
              </a:spcBef>
              <a:spcAft>
                <a:spcPct val="0"/>
              </a:spcAft>
              <a:buClrTx/>
              <a:buSzTx/>
              <a:buFontTx/>
              <a:buNone/>
              <a:defRPr/>
            </a:pPr>
            <a:r>
              <a:rPr lang="en-US" b="1" noProof="0" smtClean="0">
                <a:ln>
                  <a:noFill/>
                </a:ln>
                <a:solidFill>
                  <a:schemeClr val="tx1"/>
                </a:solidFill>
                <a:effectLst/>
                <a:uLnTx/>
                <a:uFillTx/>
                <a:latin typeface="Calibri" panose="020F0502020204030204" charset="0"/>
                <a:cs typeface="Calibri" panose="020F0502020204030204" charset="0"/>
                <a:sym typeface="+mn-ea"/>
              </a:rPr>
              <a:t>Ilustrasi: </a:t>
            </a:r>
            <a:endParaRPr kumimoji="0" lang="en-US"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Karena takut gagal, Anda hanya melakukan usaha/percobaan 3 kali dalam setahun. Ternyata ketiga-tiganya sukses, sehingga tingkat kegagalannya 0%. Lalu pada tahun berikutnya, karena tidak takut gagal, Anda melakukan 100 kali usaha/percobaan dalam setahun. Ternyata hasilnya hanya 30 kali yang sukses sehingga tingkat kegagalannya menjadi 70%.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Nah, mana yang Anda pilih : memperoleh sukses setahun 3 kali atau 30 kali ?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Dan bayangkan : Anda memperoleh pengetahuan sebanyak 70 kali tentang hal-hal yang tidak boleh dilakukan !</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i="1" noProof="0" smtClean="0">
                <a:ln>
                  <a:noFill/>
                </a:ln>
                <a:solidFill>
                  <a:schemeClr val="tx1"/>
                </a:solidFill>
                <a:effectLst/>
                <a:uLnTx/>
                <a:uFillTx/>
                <a:latin typeface="Calibri" panose="020F0502020204030204" charset="0"/>
                <a:cs typeface="Calibri" panose="020F0502020204030204" charset="0"/>
                <a:sym typeface="+mn-ea"/>
              </a:rPr>
              <a:t>		</a:t>
            </a:r>
            <a:r>
              <a:rPr lang="en-US" sz="3000" noProof="0" smtClean="0">
                <a:ln>
                  <a:noFill/>
                </a:ln>
                <a:solidFill>
                  <a:srgbClr val="00B0F0"/>
                </a:solidFill>
                <a:effectLst/>
                <a:uLnTx/>
                <a:uFillTx/>
                <a:latin typeface="Calibri" panose="020F0502020204030204" charset="0"/>
                <a:cs typeface="Calibri" panose="020F0502020204030204" charset="0"/>
                <a:sym typeface="+mn-ea"/>
              </a:rPr>
              <a:t>“</a:t>
            </a:r>
            <a:r>
              <a:rPr lang="en-US" sz="3000" i="1" noProof="0" smtClean="0">
                <a:ln>
                  <a:noFill/>
                </a:ln>
                <a:solidFill>
                  <a:srgbClr val="00B0F0"/>
                </a:solidFill>
                <a:effectLst/>
                <a:uLnTx/>
                <a:uFillTx/>
                <a:latin typeface="Calibri" panose="020F0502020204030204" charset="0"/>
                <a:cs typeface="Calibri" panose="020F0502020204030204" charset="0"/>
                <a:sym typeface="+mn-ea"/>
              </a:rPr>
              <a:t>Mistakes aren't fun, but they are sure educational”</a:t>
            </a:r>
            <a:endParaRPr kumimoji="0" lang="en-US" sz="3000" i="1" u="none" strike="noStrike" kern="1200" cap="none" spc="0" normalizeH="0" baseline="0" noProof="0" smtClean="0">
              <a:ln>
                <a:noFill/>
              </a:ln>
              <a:solidFill>
                <a:srgbClr val="00B0F0"/>
              </a:solidFill>
              <a:effectLst/>
              <a:uLnTx/>
              <a:uFillTx/>
              <a:latin typeface="Calibri" panose="020F0502020204030204" charset="0"/>
              <a:ea typeface="+mn-ea"/>
              <a:cs typeface="Calibri" panose="020F0502020204030204" charset="0"/>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i="1"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i="1"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1">
              <a:lumMod val="20000"/>
              <a:lumOff val="80000"/>
            </a:schemeClr>
          </a:solidFill>
        </p:spPr>
        <p:txBody>
          <a:bodyPr>
            <a:normAutofit/>
          </a:bodyPr>
          <a:p>
            <a:pPr algn="ctr"/>
            <a:r>
              <a:rPr lang="en-US" sz="3600" b="1" kern="0" noProof="0" smtClean="0">
                <a:ln>
                  <a:noFill/>
                </a:ln>
                <a:solidFill>
                  <a:schemeClr val="tx1"/>
                </a:solidFill>
                <a:effectLst/>
                <a:uLnTx/>
                <a:uFillTx/>
                <a:latin typeface="Calibri" panose="020F0502020204030204" charset="0"/>
                <a:cs typeface="Calibri" panose="020F0502020204030204" charset="0"/>
                <a:sym typeface="+mn-ea"/>
              </a:rPr>
              <a:t>Mitos Tentang Berpikir Kreatif dan Problem Solving</a:t>
            </a:r>
            <a:endParaRPr lang="en-US" sz="3600" b="1" kern="0" noProof="0" smtClean="0">
              <a:ln>
                <a:noFill/>
              </a:ln>
              <a:solidFill>
                <a:schemeClr val="tx1"/>
              </a:solidFill>
              <a:effectLst/>
              <a:uLnTx/>
              <a:uFillTx/>
              <a:latin typeface="Calibri" panose="020F0502020204030204" charset="0"/>
              <a:cs typeface="Calibri" panose="020F0502020204030204" charset="0"/>
              <a:sym typeface="+mn-ea"/>
            </a:endParaRPr>
          </a:p>
        </p:txBody>
      </p:sp>
      <p:sp>
        <p:nvSpPr>
          <p:cNvPr id="3" name="Content Placeholder 2"/>
          <p:cNvSpPr>
            <a:spLocks noGrp="1"/>
          </p:cNvSpPr>
          <p:nvPr>
            <p:ph idx="1"/>
          </p:nvPr>
        </p:nvSpPr>
        <p:spPr>
          <a:xfrm>
            <a:off x="838200" y="1825625"/>
            <a:ext cx="10515600" cy="4366260"/>
          </a:xfrm>
          <a:solidFill>
            <a:schemeClr val="accent6">
              <a:lumMod val="20000"/>
              <a:lumOff val="80000"/>
            </a:schemeClr>
          </a:solidFill>
        </p:spPr>
        <p:txBody>
          <a:bodyPr>
            <a:noAutofit/>
          </a:bodyPr>
          <a:p>
            <a:pPr marL="0" marR="0" lvl="0" indent="0" algn="l" defTabSz="914400" rtl="0" eaLnBrk="0" fontAlgn="base" latinLnBrk="0" hangingPunct="0">
              <a:lnSpc>
                <a:spcPct val="100000"/>
              </a:lnSpc>
              <a:spcBef>
                <a:spcPct val="0"/>
              </a:spcBef>
              <a:spcAft>
                <a:spcPct val="0"/>
              </a:spcAft>
              <a:buClrTx/>
              <a:buSzTx/>
              <a:buFontTx/>
              <a:buNone/>
              <a:defRPr/>
            </a:pPr>
            <a:r>
              <a:rPr lang="en-US" sz="2400" b="1" noProof="0" smtClean="0">
                <a:ln>
                  <a:noFill/>
                </a:ln>
                <a:solidFill>
                  <a:schemeClr val="tx1"/>
                </a:solidFill>
                <a:effectLst/>
                <a:uLnTx/>
                <a:uFillTx/>
                <a:latin typeface="Calibri" panose="020F0502020204030204" charset="0"/>
                <a:cs typeface="Calibri" panose="020F0502020204030204" charset="0"/>
                <a:sym typeface="+mn-ea"/>
              </a:rPr>
              <a:t>1. Setiap masalah hanya punya satu penyelesaian (hanya satu jawaban). </a:t>
            </a:r>
            <a:endParaRPr kumimoji="0" lang="en-US" sz="24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Tujuan dari </a:t>
            </a:r>
            <a:r>
              <a:rPr lang="en-US" sz="2400" i="1" noProof="0" smtClean="0">
                <a:ln>
                  <a:noFill/>
                </a:ln>
                <a:solidFill>
                  <a:schemeClr val="tx1"/>
                </a:solidFill>
                <a:effectLst/>
                <a:uLnTx/>
                <a:uFillTx/>
                <a:latin typeface="Calibri" panose="020F0502020204030204" charset="0"/>
                <a:cs typeface="Calibri" panose="020F0502020204030204" charset="0"/>
                <a:sym typeface="+mn-ea"/>
              </a:rPr>
              <a:t>problem solving </a:t>
            </a:r>
            <a:r>
              <a:rPr lang="en-US" sz="2400" noProof="0" smtClean="0">
                <a:ln>
                  <a:noFill/>
                </a:ln>
                <a:solidFill>
                  <a:schemeClr val="tx1"/>
                </a:solidFill>
                <a:effectLst/>
                <a:uLnTx/>
                <a:uFillTx/>
                <a:latin typeface="Calibri" panose="020F0502020204030204" charset="0"/>
                <a:cs typeface="Calibri" panose="020F0502020204030204" charset="0"/>
                <a:sym typeface="+mn-ea"/>
              </a:rPr>
              <a:t>adalah menyelesaikan masalah, dan kebanyakan masalah dapat diselesaikan dalam banyak cara. Jika Anda menemukan sebuah penyelesaian yang bekerja baik, maka Anda telah menemukan sebuah solusi yang baik. Tetapi mungkin saja ada </a:t>
            </a:r>
            <a:r>
              <a:rPr lang="en-US" sz="2400" i="1" noProof="0" smtClean="0">
                <a:ln>
                  <a:noFill/>
                </a:ln>
                <a:solidFill>
                  <a:schemeClr val="tx1"/>
                </a:solidFill>
                <a:effectLst/>
                <a:uLnTx/>
                <a:uFillTx/>
                <a:latin typeface="Calibri" panose="020F0502020204030204" charset="0"/>
                <a:cs typeface="Calibri" panose="020F0502020204030204" charset="0"/>
                <a:sym typeface="+mn-ea"/>
              </a:rPr>
              <a:t>solusi-solusi baik</a:t>
            </a:r>
            <a:r>
              <a:rPr lang="en-US" sz="2400" noProof="0" smtClean="0">
                <a:ln>
                  <a:noFill/>
                </a:ln>
                <a:solidFill>
                  <a:schemeClr val="tx1"/>
                </a:solidFill>
                <a:effectLst/>
                <a:uLnTx/>
                <a:uFillTx/>
                <a:latin typeface="Calibri" panose="020F0502020204030204" charset="0"/>
                <a:cs typeface="Calibri" panose="020F0502020204030204" charset="0"/>
                <a:sym typeface="+mn-ea"/>
              </a:rPr>
              <a:t> yang lain yang ditemukan oleh orang lain ! Itu tidak berarti bahwa solusi Anda salah total!</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Contoh : </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Apa solusi untuk menuliskan kata-kata pada selembar kertas? Oh, banyak : pensil, </a:t>
            </a:r>
            <a:r>
              <a:rPr lang="en-US" sz="2400" i="1" noProof="0" smtClean="0">
                <a:ln>
                  <a:noFill/>
                </a:ln>
                <a:solidFill>
                  <a:schemeClr val="tx1"/>
                </a:solidFill>
                <a:effectLst/>
                <a:uLnTx/>
                <a:uFillTx/>
                <a:latin typeface="Calibri" panose="020F0502020204030204" charset="0"/>
                <a:cs typeface="Calibri" panose="020F0502020204030204" charset="0"/>
                <a:sym typeface="+mn-ea"/>
              </a:rPr>
              <a:t>ballpoint</a:t>
            </a:r>
            <a:r>
              <a:rPr lang="en-US" sz="2400" noProof="0" smtClean="0">
                <a:ln>
                  <a:noFill/>
                </a:ln>
                <a:solidFill>
                  <a:schemeClr val="tx1"/>
                </a:solidFill>
                <a:effectLst/>
                <a:uLnTx/>
                <a:uFillTx/>
                <a:latin typeface="Calibri" panose="020F0502020204030204" charset="0"/>
                <a:cs typeface="Calibri" panose="020F0502020204030204" charset="0"/>
                <a:sym typeface="+mn-ea"/>
              </a:rPr>
              <a:t>, pulpen, spidol, kuas (pit), mesin ketik, dsb. 	</a:t>
            </a:r>
            <a:endParaRPr lang="en-US" sz="2400"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679450"/>
            <a:ext cx="10515600" cy="5723255"/>
          </a:xfrm>
          <a:solidFill>
            <a:schemeClr val="accent6">
              <a:lumMod val="20000"/>
              <a:lumOff val="80000"/>
            </a:schemeClr>
          </a:solidFill>
        </p:spPr>
        <p:txBody>
          <a:bodyPr>
            <a:noAutofit/>
          </a:bodyPr>
          <a:p>
            <a:pPr marL="0" marR="0" lvl="0" indent="0" algn="l" defTabSz="914400" rtl="0" eaLnBrk="0" fontAlgn="base" latinLnBrk="0" hangingPunct="0">
              <a:lnSpc>
                <a:spcPct val="100000"/>
              </a:lnSpc>
              <a:spcBef>
                <a:spcPct val="0"/>
              </a:spcBef>
              <a:spcAft>
                <a:spcPct val="0"/>
              </a:spcAft>
              <a:buClrTx/>
              <a:buSzTx/>
              <a:buFontTx/>
              <a:buNone/>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2. Jawaban/solusi/metoda yang terbaik telah didapat,  jadi tidak ada lagi yang lain.</a:t>
            </a:r>
            <a:endParaRPr kumimoji="0" lang="en-US" sz="20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Padahal, tengoklah sejarah dari solusi-solusi masalah : </a:t>
            </a:r>
            <a:r>
              <a:rPr lang="en-US" sz="2000" i="1" noProof="0" smtClean="0">
                <a:ln>
                  <a:noFill/>
                </a:ln>
                <a:solidFill>
                  <a:schemeClr val="tx1"/>
                </a:solidFill>
                <a:effectLst/>
                <a:uLnTx/>
                <a:uFillTx/>
                <a:latin typeface="Calibri" panose="020F0502020204030204" charset="0"/>
                <a:cs typeface="Calibri" panose="020F0502020204030204" charset="0"/>
                <a:sym typeface="+mn-ea"/>
              </a:rPr>
              <a:t>selalu ditemukan perbaikan, solusi baru, jawaban baru</a:t>
            </a:r>
            <a:r>
              <a:rPr lang="en-US" sz="2000"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Contoh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Apa solusi bagi transportasi manusia ? Sapi atau kuda, gerobak, kereta, kereta-api, mobil, pesawat terbang, jet ? Apakah semua itu sudah yang terbaik ? Bagaimana dengan kereta tabun</a:t>
            </a:r>
            <a:r>
              <a:rPr lang="en-ID" altLang="en-US" sz="2000" noProof="0" smtClean="0">
                <a:ln>
                  <a:noFill/>
                </a:ln>
                <a:solidFill>
                  <a:schemeClr val="tx1"/>
                </a:solidFill>
                <a:effectLst/>
                <a:uLnTx/>
                <a:uFillTx/>
                <a:latin typeface="Calibri" panose="020F0502020204030204" charset="0"/>
                <a:cs typeface="Calibri" panose="020F0502020204030204" charset="0"/>
                <a:sym typeface="+mn-ea"/>
              </a:rPr>
              <a:t>g</a:t>
            </a:r>
            <a:r>
              <a:rPr lang="en-US" sz="2000" noProof="0" smtClean="0">
                <a:ln>
                  <a:noFill/>
                </a:ln>
                <a:solidFill>
                  <a:schemeClr val="tx1"/>
                </a:solidFill>
                <a:effectLst/>
                <a:uLnTx/>
                <a:uFillTx/>
                <a:latin typeface="Calibri" panose="020F0502020204030204" charset="0"/>
                <a:cs typeface="Calibri" panose="020F0502020204030204" charset="0"/>
                <a:sym typeface="+mn-ea"/>
              </a:rPr>
              <a:t>, dan kereta linier (kereta peluru) ? Jelas pasti masih akan ada yang lebih baik lagi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Bagaimana cara yang terbaik untuk menuliskan kata-kata pada kertas dengan komputer? Program pengolah kata dengan pencetak ? Apakah itu penemuan yang paling akhir ? Bagaimana dengan </a:t>
            </a:r>
            <a:r>
              <a:rPr lang="en-US" sz="2000" i="1" noProof="0" smtClean="0">
                <a:ln>
                  <a:noFill/>
                </a:ln>
                <a:solidFill>
                  <a:schemeClr val="tx1"/>
                </a:solidFill>
                <a:effectLst/>
                <a:uLnTx/>
                <a:uFillTx/>
                <a:latin typeface="Calibri" panose="020F0502020204030204" charset="0"/>
                <a:cs typeface="Calibri" panose="020F0502020204030204" charset="0"/>
                <a:sym typeface="+mn-ea"/>
              </a:rPr>
              <a:t>voice recognition input</a:t>
            </a:r>
            <a:r>
              <a:rPr lang="en-US" sz="2000" noProof="0" smtClean="0">
                <a:ln>
                  <a:noFill/>
                </a:ln>
                <a:solidFill>
                  <a:schemeClr val="tx1"/>
                </a:solidFill>
                <a:effectLst/>
                <a:uLnTx/>
                <a:uFillTx/>
                <a:latin typeface="Calibri" panose="020F0502020204030204" charset="0"/>
                <a:cs typeface="Calibri" panose="020F0502020204030204" charset="0"/>
                <a:sym typeface="+mn-ea"/>
              </a:rPr>
              <a:t>, atau malahan </a:t>
            </a:r>
            <a:r>
              <a:rPr lang="en-US" sz="2000" i="1" noProof="0" smtClean="0">
                <a:ln>
                  <a:noFill/>
                </a:ln>
                <a:solidFill>
                  <a:schemeClr val="tx1"/>
                </a:solidFill>
                <a:effectLst/>
                <a:uLnTx/>
                <a:uFillTx/>
                <a:latin typeface="Calibri" panose="020F0502020204030204" charset="0"/>
                <a:cs typeface="Calibri" panose="020F0502020204030204" charset="0"/>
                <a:sym typeface="+mn-ea"/>
              </a:rPr>
              <a:t>thought wave input</a:t>
            </a:r>
            <a:r>
              <a:rPr lang="en-US" sz="2000" noProof="0" smtClean="0">
                <a:ln>
                  <a:noFill/>
                </a:ln>
                <a:solidFill>
                  <a:schemeClr val="tx1"/>
                </a:solidFill>
                <a:effectLst/>
                <a:uLnTx/>
                <a:uFillTx/>
                <a:latin typeface="Calibri" panose="020F0502020204030204" charset="0"/>
                <a:cs typeface="Calibri" panose="020F0502020204030204" charset="0"/>
                <a:sym typeface="+mn-ea"/>
              </a:rPr>
              <a:t> ? Orang tak perlu mengetik lagi. Memang, apa yang sehari-hari kita lihat tampaknya sudah yang “terbaik”. Tapi itu kalau dilihat dengan “kaca mata awam” dengan usaha berpikir yang minimal ! Seorang yang berpikir kreatif dan inovatif akan berpikir secara lain : s</a:t>
            </a:r>
            <a:r>
              <a:rPr lang="en-US" sz="2000" i="1" noProof="0" smtClean="0">
                <a:ln>
                  <a:noFill/>
                </a:ln>
                <a:solidFill>
                  <a:schemeClr val="tx1"/>
                </a:solidFill>
                <a:effectLst/>
                <a:uLnTx/>
                <a:uFillTx/>
                <a:latin typeface="Calibri" panose="020F0502020204030204" charset="0"/>
                <a:cs typeface="Calibri" panose="020F0502020204030204" charset="0"/>
                <a:sym typeface="+mn-ea"/>
              </a:rPr>
              <a:t>emuanya masih belum sempurna</a:t>
            </a:r>
            <a:r>
              <a:rPr lang="en-US" sz="2000" noProof="0" smtClean="0">
                <a:ln>
                  <a:noFill/>
                </a:ln>
                <a:solidFill>
                  <a:schemeClr val="tx1"/>
                </a:solidFill>
                <a:effectLst/>
                <a:uLnTx/>
                <a:uFillTx/>
                <a:latin typeface="Calibri" panose="020F0502020204030204" charset="0"/>
                <a:cs typeface="Calibri" panose="020F0502020204030204" charset="0"/>
                <a:sym typeface="+mn-ea"/>
              </a:rPr>
              <a:t>, dan </a:t>
            </a:r>
            <a:r>
              <a:rPr lang="en-US" sz="2000" i="1" noProof="0" smtClean="0">
                <a:ln>
                  <a:noFill/>
                </a:ln>
                <a:solidFill>
                  <a:schemeClr val="tx1"/>
                </a:solidFill>
                <a:effectLst/>
                <a:uLnTx/>
                <a:uFillTx/>
                <a:latin typeface="Calibri" panose="020F0502020204030204" charset="0"/>
                <a:cs typeface="Calibri" panose="020F0502020204030204" charset="0"/>
                <a:sym typeface="+mn-ea"/>
              </a:rPr>
              <a:t>masih banyak kesempatan untuk memperbaikinya</a:t>
            </a:r>
            <a:r>
              <a:rPr lang="en-US" sz="2000"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sz="11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769620"/>
            <a:ext cx="10515600" cy="5407660"/>
          </a:xfrm>
          <a:solidFill>
            <a:schemeClr val="accent6">
              <a:lumMod val="20000"/>
              <a:lumOff val="80000"/>
            </a:schemeClr>
          </a:solidFill>
        </p:spPr>
        <p:txBody>
          <a:bodyPr>
            <a:normAutofit fontScale="70000"/>
          </a:bodyPr>
          <a:p>
            <a:pPr marL="0" marR="0" lvl="0" indent="0" algn="l" defTabSz="914400" rtl="0" eaLnBrk="0" fontAlgn="base" latinLnBrk="0" hangingPunct="0">
              <a:lnSpc>
                <a:spcPct val="100000"/>
              </a:lnSpc>
              <a:spcBef>
                <a:spcPct val="0"/>
              </a:spcBef>
              <a:spcAft>
                <a:spcPct val="0"/>
              </a:spcAft>
              <a:buClrTx/>
              <a:buSzTx/>
              <a:buFontTx/>
              <a:buNone/>
              <a:defRPr/>
            </a:pPr>
            <a:r>
              <a:rPr lang="en-US" sz="2855" b="1" noProof="0" smtClean="0">
                <a:ln>
                  <a:noFill/>
                </a:ln>
                <a:solidFill>
                  <a:schemeClr val="tx1"/>
                </a:solidFill>
                <a:effectLst/>
                <a:uLnTx/>
                <a:uFillTx/>
                <a:latin typeface="Calibri" panose="020F0502020204030204" charset="0"/>
                <a:cs typeface="Calibri" panose="020F0502020204030204" charset="0"/>
                <a:sym typeface="+mn-ea"/>
              </a:rPr>
              <a:t>3. Solusi kreatif teknologinya tentu rumit dan kompleks.</a:t>
            </a:r>
            <a:endParaRPr kumimoji="0" lang="en-US" sz="2855"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Padahal, hanya </a:t>
            </a:r>
            <a:r>
              <a:rPr lang="en-US" sz="2855" i="1" noProof="0" smtClean="0">
                <a:ln>
                  <a:noFill/>
                </a:ln>
                <a:solidFill>
                  <a:schemeClr val="tx1"/>
                </a:solidFill>
                <a:effectLst/>
                <a:uLnTx/>
                <a:uFillTx/>
                <a:latin typeface="Calibri" panose="020F0502020204030204" charset="0"/>
                <a:cs typeface="Calibri" panose="020F0502020204030204" charset="0"/>
                <a:sym typeface="+mn-ea"/>
              </a:rPr>
              <a:t>sedikit sekali </a:t>
            </a:r>
            <a:r>
              <a:rPr lang="en-US" sz="2855" noProof="0" smtClean="0">
                <a:ln>
                  <a:noFill/>
                </a:ln>
                <a:solidFill>
                  <a:schemeClr val="tx1"/>
                </a:solidFill>
                <a:effectLst/>
                <a:uLnTx/>
                <a:uFillTx/>
                <a:latin typeface="Calibri" panose="020F0502020204030204" charset="0"/>
                <a:cs typeface="Calibri" panose="020F0502020204030204" charset="0"/>
                <a:sym typeface="+mn-ea"/>
              </a:rPr>
              <a:t>masalah yang memerlukan penanganan yang ru</a:t>
            </a:r>
            <a:r>
              <a:rPr lang="en-ID" altLang="en-US" sz="2855" noProof="0" smtClean="0">
                <a:ln>
                  <a:noFill/>
                </a:ln>
                <a:solidFill>
                  <a:schemeClr val="tx1"/>
                </a:solidFill>
                <a:effectLst/>
                <a:uLnTx/>
                <a:uFillTx/>
                <a:latin typeface="Calibri" panose="020F0502020204030204" charset="0"/>
                <a:cs typeface="Calibri" panose="020F0502020204030204" charset="0"/>
                <a:sym typeface="+mn-ea"/>
              </a:rPr>
              <a:t>mi</a:t>
            </a:r>
            <a:r>
              <a:rPr lang="en-US" sz="2855" noProof="0" smtClean="0">
                <a:ln>
                  <a:noFill/>
                </a:ln>
                <a:solidFill>
                  <a:schemeClr val="tx1"/>
                </a:solidFill>
                <a:effectLst/>
                <a:uLnTx/>
                <a:uFillTx/>
                <a:latin typeface="Calibri" panose="020F0502020204030204" charset="0"/>
                <a:cs typeface="Calibri" panose="020F0502020204030204" charset="0"/>
                <a:sym typeface="+mn-ea"/>
              </a:rPr>
              <a:t>t dan kompleks serta membutuhkan teknologi tinggi. Kebanyakan masalah justru hanya memerlukan peralatan dan metod</a:t>
            </a:r>
            <a:r>
              <a:rPr lang="en-ID" altLang="en-US" sz="2855" noProof="0" smtClean="0">
                <a:ln>
                  <a:noFill/>
                </a:ln>
                <a:solidFill>
                  <a:schemeClr val="tx1"/>
                </a:solidFill>
                <a:effectLst/>
                <a:uLnTx/>
                <a:uFillTx/>
                <a:latin typeface="Calibri" panose="020F0502020204030204" charset="0"/>
                <a:cs typeface="Calibri" panose="020F0502020204030204" charset="0"/>
                <a:sym typeface="+mn-ea"/>
              </a:rPr>
              <a:t>e</a:t>
            </a:r>
            <a:r>
              <a:rPr lang="en-US" sz="2855" noProof="0" smtClean="0">
                <a:ln>
                  <a:noFill/>
                </a:ln>
                <a:solidFill>
                  <a:schemeClr val="tx1"/>
                </a:solidFill>
                <a:effectLst/>
                <a:uLnTx/>
                <a:uFillTx/>
                <a:latin typeface="Calibri" panose="020F0502020204030204" charset="0"/>
                <a:cs typeface="Calibri" panose="020F0502020204030204" charset="0"/>
                <a:sym typeface="+mn-ea"/>
              </a:rPr>
              <a:t> yang sederhana. Banyak masalah yang tampaknya memerlukan teknologi tinggi dan rumit, ternyata bisa diatasi dengan cara lain yang jauh lebih sederhana. Bahkan, </a:t>
            </a:r>
            <a:r>
              <a:rPr lang="en-US" sz="2855" i="1" noProof="0" smtClean="0">
                <a:ln>
                  <a:noFill/>
                </a:ln>
                <a:solidFill>
                  <a:schemeClr val="tx1"/>
                </a:solidFill>
                <a:effectLst/>
                <a:uLnTx/>
                <a:uFillTx/>
                <a:latin typeface="Calibri" panose="020F0502020204030204" charset="0"/>
                <a:cs typeface="Calibri" panose="020F0502020204030204" charset="0"/>
                <a:sym typeface="+mn-ea"/>
              </a:rPr>
              <a:t>apabila sesuatu itu harus dikerjakan dengan proses sulit dan rumit, maka ia cenderung salah </a:t>
            </a:r>
            <a:r>
              <a:rPr lang="en-US" sz="2855" noProof="0" smtClean="0">
                <a:ln>
                  <a:noFill/>
                </a:ln>
                <a:solidFill>
                  <a:schemeClr val="tx1"/>
                </a:solidFill>
                <a:effectLst/>
                <a:uLnTx/>
                <a:uFillTx/>
                <a:latin typeface="Calibri" panose="020F0502020204030204" charset="0"/>
                <a:cs typeface="Calibri" panose="020F0502020204030204" charset="0"/>
                <a:sym typeface="+mn-ea"/>
              </a:rPr>
              <a:t>!</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Contoh : </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855" noProof="0" smtClean="0">
                <a:ln>
                  <a:noFill/>
                </a:ln>
                <a:solidFill>
                  <a:schemeClr val="tx1"/>
                </a:solidFill>
                <a:effectLst/>
                <a:uLnTx/>
                <a:uFillTx/>
                <a:latin typeface="Calibri" panose="020F0502020204030204" charset="0"/>
                <a:cs typeface="Calibri" panose="020F0502020204030204" charset="0"/>
                <a:sym typeface="+mn-ea"/>
              </a:rPr>
              <a:t>Dulu saat baru ditemukan, </a:t>
            </a:r>
            <a:r>
              <a:rPr lang="en-US" sz="2855" i="1" noProof="0" smtClean="0">
                <a:ln>
                  <a:noFill/>
                </a:ln>
                <a:solidFill>
                  <a:schemeClr val="tx1"/>
                </a:solidFill>
                <a:effectLst/>
                <a:uLnTx/>
                <a:uFillTx/>
                <a:latin typeface="Calibri" panose="020F0502020204030204" charset="0"/>
                <a:cs typeface="Calibri" panose="020F0502020204030204" charset="0"/>
                <a:sym typeface="+mn-ea"/>
              </a:rPr>
              <a:t>hot dog </a:t>
            </a:r>
            <a:r>
              <a:rPr lang="en-US" sz="2855" noProof="0" smtClean="0">
                <a:ln>
                  <a:noFill/>
                </a:ln>
                <a:solidFill>
                  <a:schemeClr val="tx1"/>
                </a:solidFill>
                <a:effectLst/>
                <a:uLnTx/>
                <a:uFillTx/>
                <a:latin typeface="Calibri" panose="020F0502020204030204" charset="0"/>
                <a:cs typeface="Calibri" panose="020F0502020204030204" charset="0"/>
                <a:sym typeface="+mn-ea"/>
              </a:rPr>
              <a:t>dijual lengkap dengan kaos tangan agar tangan tidak merasa panas (sosisnya habis digoreng). Celakanya, pembeli seringkali tidak mengembalikan kaos ini dan      langsung pergi. Apa akal ? Solusinya sama sekali tidak rumit :  </a:t>
            </a:r>
            <a:r>
              <a:rPr lang="en-US" sz="2855" i="1" noProof="0" smtClean="0">
                <a:ln>
                  <a:noFill/>
                </a:ln>
                <a:solidFill>
                  <a:schemeClr val="tx1"/>
                </a:solidFill>
                <a:effectLst/>
                <a:uLnTx/>
                <a:uFillTx/>
                <a:latin typeface="Calibri" panose="020F0502020204030204" charset="0"/>
                <a:cs typeface="Calibri" panose="020F0502020204030204" charset="0"/>
                <a:sym typeface="+mn-ea"/>
              </a:rPr>
              <a:t>hot dog </a:t>
            </a:r>
            <a:r>
              <a:rPr lang="en-US" sz="2855" noProof="0" smtClean="0">
                <a:ln>
                  <a:noFill/>
                </a:ln>
                <a:solidFill>
                  <a:schemeClr val="tx1"/>
                </a:solidFill>
                <a:effectLst/>
                <a:uLnTx/>
                <a:uFillTx/>
                <a:latin typeface="Calibri" panose="020F0502020204030204" charset="0"/>
                <a:cs typeface="Calibri" panose="020F0502020204030204" charset="0"/>
                <a:sym typeface="+mn-ea"/>
              </a:rPr>
              <a:t>dijual dalam sebuah roll roti sehingga pembeli tidak kepanasan, dan rotinya juga langsung bisa dimakan bersama-sama dengan </a:t>
            </a:r>
            <a:r>
              <a:rPr lang="en-US" sz="2855" i="1" noProof="0" smtClean="0">
                <a:ln>
                  <a:noFill/>
                </a:ln>
                <a:solidFill>
                  <a:schemeClr val="tx1"/>
                </a:solidFill>
                <a:effectLst/>
                <a:uLnTx/>
                <a:uFillTx/>
                <a:latin typeface="Calibri" panose="020F0502020204030204" charset="0"/>
                <a:cs typeface="Calibri" panose="020F0502020204030204" charset="0"/>
                <a:sym typeface="+mn-ea"/>
              </a:rPr>
              <a:t>hot dog</a:t>
            </a:r>
            <a:r>
              <a:rPr lang="en-US" sz="2855" noProof="0" smtClean="0">
                <a:ln>
                  <a:noFill/>
                </a:ln>
                <a:solidFill>
                  <a:schemeClr val="tx1"/>
                </a:solidFill>
                <a:effectLst/>
                <a:uLnTx/>
                <a:uFillTx/>
                <a:latin typeface="Calibri" panose="020F0502020204030204" charset="0"/>
                <a:cs typeface="Calibri" panose="020F0502020204030204" charset="0"/>
                <a:sym typeface="+mn-ea"/>
              </a:rPr>
              <a:t>-nya ! Ide solusi yang sangat brilian, karena penjual tidak lagi khawatir kehilangan kaos tangan, dan pembeli pun senang memperoleh roti tambahan ! (Walau tambah harga)</a:t>
            </a: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buNone/>
            </a:pPr>
            <a:endParaRPr kumimoji="0" lang="en-US" sz="2855"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51815" y="365125"/>
            <a:ext cx="11102975" cy="1325880"/>
          </a:xfrm>
          <a:solidFill>
            <a:schemeClr val="accent1">
              <a:lumMod val="20000"/>
              <a:lumOff val="80000"/>
            </a:schemeClr>
          </a:solidFill>
        </p:spPr>
        <p:txBody>
          <a:bodyPr/>
          <a:p>
            <a:pPr algn="ctr"/>
            <a:r>
              <a:rPr lang="en-ID" altLang="en-US" b="1"/>
              <a:t>DEFINISI KREATIFITAS</a:t>
            </a:r>
            <a:endParaRPr lang="en-ID" altLang="en-US" b="1"/>
          </a:p>
        </p:txBody>
      </p:sp>
      <p:sp>
        <p:nvSpPr>
          <p:cNvPr id="3" name="Content Placeholder 2"/>
          <p:cNvSpPr>
            <a:spLocks noGrp="1"/>
          </p:cNvSpPr>
          <p:nvPr>
            <p:ph idx="1"/>
          </p:nvPr>
        </p:nvSpPr>
        <p:spPr>
          <a:xfrm>
            <a:off x="551815" y="1825625"/>
            <a:ext cx="11102975" cy="4351655"/>
          </a:xfrm>
          <a:solidFill>
            <a:schemeClr val="accent6">
              <a:lumMod val="20000"/>
              <a:lumOff val="80000"/>
            </a:schemeClr>
          </a:solidFill>
        </p:spPr>
        <p:txBody>
          <a:bodyPr>
            <a:noAutofit/>
          </a:bodyPr>
          <a:p>
            <a:pPr marR="0" lvl="0" algn="just" defTabSz="914400" rtl="0" eaLnBrk="0" fontAlgn="base" latinLnBrk="0" hangingPunct="0">
              <a:lnSpc>
                <a:spcPct val="100000"/>
              </a:lnSpc>
              <a:spcBef>
                <a:spcPct val="0"/>
              </a:spcBef>
              <a:spcAft>
                <a:spcPct val="0"/>
              </a:spcAft>
              <a:buClrTx/>
              <a:buSzTx/>
              <a:defRPr/>
            </a:pPr>
            <a:r>
              <a:rPr lang="en-US" sz="2300" b="1" noProof="0" smtClean="0">
                <a:ln>
                  <a:noFill/>
                </a:ln>
                <a:effectLst/>
                <a:uLnTx/>
                <a:uFillTx/>
                <a:latin typeface="Calibri" panose="020F0502020204030204" charset="0"/>
                <a:cs typeface="Calibri" panose="020F0502020204030204" charset="0"/>
                <a:sym typeface="+mn-ea"/>
              </a:rPr>
              <a:t>Stenberg dan Lubart, 1995 :</a:t>
            </a:r>
            <a:endParaRPr kumimoji="0" lang="en-US" sz="2300" b="1"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lang="en-US" sz="2300" noProof="0" smtClean="0">
                <a:ln>
                  <a:noFill/>
                </a:ln>
                <a:effectLst/>
                <a:uLnTx/>
                <a:uFillTx/>
                <a:latin typeface="Calibri" panose="020F0502020204030204" charset="0"/>
                <a:cs typeface="Calibri" panose="020F0502020204030204" charset="0"/>
                <a:sym typeface="+mn-ea"/>
              </a:rPr>
              <a:t>Kreatifitas adalah menginventasikan kecakapan dan ikhtiar individu ke dalam gagasan yang baru dan berkualitas tinggi</a:t>
            </a:r>
            <a:endParaRPr lang="en-US" sz="2300" noProof="0" smtClean="0">
              <a:ln>
                <a:noFill/>
              </a:ln>
              <a:effectLst/>
              <a:uLnTx/>
              <a:uFillTx/>
              <a:latin typeface="Calibri" panose="020F0502020204030204" charset="0"/>
              <a:cs typeface="Calibri" panose="020F0502020204030204" charset="0"/>
              <a:sym typeface="+mn-ea"/>
            </a:endParaRPr>
          </a:p>
          <a:p>
            <a:pPr marR="0" lvl="0" algn="just" defTabSz="914400" rtl="0" eaLnBrk="0" fontAlgn="base" latinLnBrk="0" hangingPunct="0">
              <a:lnSpc>
                <a:spcPct val="100000"/>
              </a:lnSpc>
              <a:spcBef>
                <a:spcPct val="0"/>
              </a:spcBef>
              <a:spcAft>
                <a:spcPct val="0"/>
              </a:spcAft>
              <a:buClrTx/>
              <a:buSzTx/>
              <a:defRPr/>
            </a:pPr>
            <a:r>
              <a:rPr lang="en-US" sz="2300" b="1" noProof="0" smtClean="0">
                <a:ln>
                  <a:noFill/>
                </a:ln>
                <a:effectLst/>
                <a:uLnTx/>
                <a:uFillTx/>
                <a:latin typeface="Calibri" panose="020F0502020204030204" charset="0"/>
                <a:cs typeface="Calibri" panose="020F0502020204030204" charset="0"/>
                <a:sym typeface="+mn-ea"/>
              </a:rPr>
              <a:t>Howard Gardner, 1998 :</a:t>
            </a:r>
            <a:endParaRPr kumimoji="0" lang="en-US" sz="2300" b="1"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lang="en-US" sz="2300" noProof="0" smtClean="0">
                <a:ln>
                  <a:noFill/>
                </a:ln>
                <a:effectLst/>
                <a:uLnTx/>
                <a:uFillTx/>
                <a:latin typeface="Calibri" panose="020F0502020204030204" charset="0"/>
                <a:cs typeface="Calibri" panose="020F0502020204030204" charset="0"/>
                <a:sym typeface="+mn-ea"/>
              </a:rPr>
              <a:t>Kreatifitas adalah kecakapan individu dalam memecahkan masalah, menghasilkan produk dan mengajukan serangkaian pertanyaan baru dan unik yang berbeda dari yang pernah diajukan orang lain.</a:t>
            </a:r>
            <a:endParaRPr kumimoji="0" lang="en-US" sz="23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lang="en-US" sz="2300" noProof="0" smtClean="0">
                <a:ln>
                  <a:noFill/>
                </a:ln>
                <a:effectLst/>
                <a:uLnTx/>
                <a:uFillTx/>
                <a:latin typeface="Calibri" panose="020F0502020204030204" charset="0"/>
                <a:cs typeface="Calibri" panose="020F0502020204030204" charset="0"/>
                <a:sym typeface="+mn-ea"/>
              </a:rPr>
              <a:t>K</a:t>
            </a:r>
            <a:r>
              <a:rPr lang="en-ID" altLang="en-US" sz="2300" noProof="0" smtClean="0">
                <a:ln>
                  <a:noFill/>
                </a:ln>
                <a:effectLst/>
                <a:uLnTx/>
                <a:uFillTx/>
                <a:latin typeface="Calibri" panose="020F0502020204030204" charset="0"/>
                <a:cs typeface="Calibri" panose="020F0502020204030204" charset="0"/>
                <a:sym typeface="+mn-ea"/>
              </a:rPr>
              <a:t>r</a:t>
            </a:r>
            <a:r>
              <a:rPr lang="en-US" sz="2300" noProof="0" smtClean="0">
                <a:ln>
                  <a:noFill/>
                </a:ln>
                <a:effectLst/>
                <a:uLnTx/>
                <a:uFillTx/>
                <a:latin typeface="Calibri" panose="020F0502020204030204" charset="0"/>
                <a:cs typeface="Calibri" panose="020F0502020204030204" charset="0"/>
                <a:sym typeface="+mn-ea"/>
              </a:rPr>
              <a:t>eatifitas adalah kecakapan menangani masalah-masalah baru yang ditunjukkan lewat mengamati kejadian-kejadian bermasalah yang belum terpikirkan oleh orang lain.</a:t>
            </a:r>
            <a:endParaRPr kumimoji="0" lang="en-US" sz="23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just" defTabSz="914400" rtl="0" eaLnBrk="0" fontAlgn="base" latinLnBrk="0" hangingPunct="0">
              <a:lnSpc>
                <a:spcPct val="100000"/>
              </a:lnSpc>
              <a:spcBef>
                <a:spcPct val="0"/>
              </a:spcBef>
              <a:spcAft>
                <a:spcPct val="0"/>
              </a:spcAft>
              <a:buClrTx/>
              <a:buSzTx/>
              <a:defRPr/>
            </a:pPr>
            <a:r>
              <a:rPr lang="en-US" sz="2300" b="1" noProof="0" smtClean="0">
                <a:ln>
                  <a:noFill/>
                </a:ln>
                <a:effectLst/>
                <a:uLnTx/>
                <a:uFillTx/>
                <a:latin typeface="Calibri" panose="020F0502020204030204" charset="0"/>
                <a:cs typeface="Calibri" panose="020F0502020204030204" charset="0"/>
                <a:sym typeface="+mn-ea"/>
              </a:rPr>
              <a:t>Torrance, 1999 :</a:t>
            </a:r>
            <a:endParaRPr kumimoji="0" lang="en-US" sz="2300" b="1"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just" defTabSz="914400" rtl="0" eaLnBrk="0" fontAlgn="base" latinLnBrk="0" hangingPunct="0">
              <a:lnSpc>
                <a:spcPct val="100000"/>
              </a:lnSpc>
              <a:spcBef>
                <a:spcPct val="0"/>
              </a:spcBef>
              <a:spcAft>
                <a:spcPct val="0"/>
              </a:spcAft>
              <a:buClrTx/>
              <a:buSzTx/>
              <a:buFontTx/>
              <a:buNone/>
              <a:defRPr/>
            </a:pPr>
            <a:r>
              <a:rPr lang="en-US" sz="2300" noProof="0" smtClean="0">
                <a:ln>
                  <a:noFill/>
                </a:ln>
                <a:effectLst/>
                <a:uLnTx/>
                <a:uFillTx/>
                <a:latin typeface="Calibri" panose="020F0502020204030204" charset="0"/>
                <a:cs typeface="Calibri" panose="020F0502020204030204" charset="0"/>
                <a:sym typeface="+mn-ea"/>
              </a:rPr>
              <a:t>Kreatifitas adalah proses menciptakan ide/gagasan/hipotesis serta mengkomunikasikan hasilnya.</a:t>
            </a:r>
            <a:endParaRPr kumimoji="0" lang="en-US" sz="23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indent="0" algn="just">
              <a:buNone/>
            </a:pPr>
            <a:endParaRPr kumimoji="0" lang="en-US" sz="13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06730" y="365125"/>
            <a:ext cx="10847070" cy="1325880"/>
          </a:xfrm>
          <a:solidFill>
            <a:schemeClr val="accent1">
              <a:lumMod val="20000"/>
              <a:lumOff val="80000"/>
            </a:schemeClr>
          </a:solidFill>
        </p:spPr>
        <p:txBody>
          <a:bodyPr>
            <a:normAutofit fontScale="90000"/>
          </a:bodyPr>
          <a:p>
            <a:r>
              <a:rPr lang="en-US" b="1" kern="0" noProof="0" smtClean="0">
                <a:ln>
                  <a:noFill/>
                </a:ln>
                <a:solidFill>
                  <a:schemeClr val="tx1"/>
                </a:solidFill>
                <a:effectLst/>
                <a:uLnTx/>
                <a:uFillTx/>
                <a:latin typeface="Calibri" panose="020F0502020204030204" charset="0"/>
                <a:cs typeface="Calibri" panose="020F0502020204030204" charset="0"/>
                <a:sym typeface="+mn-ea"/>
              </a:rPr>
              <a:t>Tiga definisi kreatifitas dari Robert Harris,  1998:</a:t>
            </a:r>
            <a:endParaRPr lang="en-US" b="1" kern="0" noProof="0" smtClean="0">
              <a:ln>
                <a:noFill/>
              </a:ln>
              <a:solidFill>
                <a:schemeClr val="tx1"/>
              </a:solidFill>
              <a:effectLst/>
              <a:uLnTx/>
              <a:uFillTx/>
              <a:latin typeface="Calibri" panose="020F0502020204030204" charset="0"/>
              <a:cs typeface="Calibri" panose="020F0502020204030204" charset="0"/>
              <a:sym typeface="+mn-ea"/>
            </a:endParaRPr>
          </a:p>
        </p:txBody>
      </p:sp>
      <p:sp>
        <p:nvSpPr>
          <p:cNvPr id="3" name="Content Placeholder 2"/>
          <p:cNvSpPr>
            <a:spLocks noGrp="1"/>
          </p:cNvSpPr>
          <p:nvPr>
            <p:ph idx="1"/>
          </p:nvPr>
        </p:nvSpPr>
        <p:spPr>
          <a:xfrm>
            <a:off x="506730" y="1825625"/>
            <a:ext cx="10847070" cy="4351655"/>
          </a:xfrm>
          <a:solidFill>
            <a:schemeClr val="accent6">
              <a:lumMod val="20000"/>
              <a:lumOff val="80000"/>
            </a:schemeClr>
          </a:solidFill>
        </p:spPr>
        <p:txBody>
          <a:bodyPr>
            <a:noAutofit/>
          </a:bodyPr>
          <a:p>
            <a:pPr marR="0" lvl="0" algn="l" defTabSz="914400" rtl="0" eaLnBrk="0" fontAlgn="base" latinLnBrk="0" hangingPunct="0">
              <a:lnSpc>
                <a:spcPct val="100000"/>
              </a:lnSpc>
              <a:spcBef>
                <a:spcPct val="0"/>
              </a:spcBef>
              <a:spcAft>
                <a:spcPct val="0"/>
              </a:spcAft>
              <a:buClrTx/>
              <a:buSzTx/>
              <a:defRPr/>
            </a:pPr>
            <a:r>
              <a:rPr lang="en-ID" altLang="en-US" sz="2300" b="1" noProof="0" smtClean="0">
                <a:ln>
                  <a:noFill/>
                </a:ln>
                <a:solidFill>
                  <a:schemeClr val="tx1"/>
                </a:solidFill>
                <a:effectLst/>
                <a:uLnTx/>
                <a:uFillTx/>
                <a:latin typeface="Calibri" panose="020F0502020204030204" charset="0"/>
                <a:cs typeface="Calibri" panose="020F0502020204030204" charset="0"/>
                <a:sym typeface="+mn-ea"/>
              </a:rPr>
              <a:t>Definisi 1: </a:t>
            </a:r>
            <a:endParaRPr lang="en-ID" altLang="en-US" sz="2300" b="1"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None/>
              <a:defRPr/>
            </a:pPr>
            <a:r>
              <a:rPr lang="en-ID" altLang="en-US" sz="2300" b="1" noProof="0" smtClean="0">
                <a:ln>
                  <a:noFill/>
                </a:ln>
                <a:solidFill>
                  <a:schemeClr val="tx1"/>
                </a:solidFill>
                <a:effectLst/>
                <a:uLnTx/>
                <a:uFillTx/>
                <a:latin typeface="Calibri" panose="020F0502020204030204" charset="0"/>
                <a:cs typeface="Calibri" panose="020F0502020204030204" charset="0"/>
                <a:sym typeface="+mn-ea"/>
              </a:rPr>
              <a:t>K</a:t>
            </a:r>
            <a:r>
              <a:rPr lang="en-US" sz="2300" b="1" noProof="0" smtClean="0">
                <a:ln>
                  <a:noFill/>
                </a:ln>
                <a:solidFill>
                  <a:schemeClr val="tx1"/>
                </a:solidFill>
                <a:effectLst/>
                <a:uLnTx/>
                <a:uFillTx/>
                <a:latin typeface="Calibri" panose="020F0502020204030204" charset="0"/>
                <a:cs typeface="Calibri" panose="020F0502020204030204" charset="0"/>
                <a:sym typeface="+mn-ea"/>
              </a:rPr>
              <a:t>reatifitas adalah kemampuan membayangkan atau menemukan sesuatu yang baru. </a:t>
            </a:r>
            <a:endParaRPr kumimoji="0" lang="en-US" sz="2300" b="1"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3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300" noProof="0" smtClean="0">
                <a:ln>
                  <a:noFill/>
                </a:ln>
                <a:solidFill>
                  <a:schemeClr val="tx1"/>
                </a:solidFill>
                <a:effectLst/>
                <a:uLnTx/>
                <a:uFillTx/>
                <a:latin typeface="Calibri" panose="020F0502020204030204" charset="0"/>
                <a:cs typeface="Calibri" panose="020F0502020204030204" charset="0"/>
                <a:sym typeface="+mn-ea"/>
              </a:rPr>
              <a:t>Bukan berarti merupakan kemampuan untuk membuat sesuatu dari tiada menjadi ada! Tapi kemampuan untuk membangun ide-ide baru dengan cara: mengkombinasikan, mengubah, atau menerapkan kembali ide-ide yang sudah ada.</a:t>
            </a:r>
            <a:endParaRPr kumimoji="0" lang="en-US" sz="23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3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300" b="1" noProof="0" smtClean="0">
                <a:ln>
                  <a:noFill/>
                </a:ln>
                <a:solidFill>
                  <a:schemeClr val="tx1"/>
                </a:solidFill>
                <a:effectLst/>
                <a:uLnTx/>
                <a:uFillTx/>
                <a:latin typeface="Calibri" panose="020F0502020204030204" charset="0"/>
                <a:cs typeface="Calibri" panose="020F0502020204030204" charset="0"/>
                <a:sym typeface="+mn-ea"/>
              </a:rPr>
              <a:t>Pada dasarnya : semua orang secara substansial memiliki kemampuan kreatif sejak lahir  </a:t>
            </a:r>
            <a:endParaRPr kumimoji="0" lang="en-US" sz="2300" b="1"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3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300" noProof="0" smtClean="0">
                <a:ln>
                  <a:noFill/>
                </a:ln>
                <a:solidFill>
                  <a:schemeClr val="tx1"/>
                </a:solidFill>
                <a:effectLst/>
                <a:uLnTx/>
                <a:uFillTx/>
                <a:latin typeface="Calibri" panose="020F0502020204030204" charset="0"/>
                <a:cs typeface="Calibri" panose="020F0502020204030204" charset="0"/>
                <a:sym typeface="+mn-ea"/>
              </a:rPr>
              <a:t>Ini dibuktikan dengan daya kreatifitas yang terdapat pada semua kanak-kanak. Pada orang dewasa, kreatifitas seringkali tertekan oleh standar yang </a:t>
            </a:r>
            <a:r>
              <a:rPr lang="en-ID" altLang="en-US" sz="2300" noProof="0" smtClean="0">
                <a:ln>
                  <a:noFill/>
                </a:ln>
                <a:solidFill>
                  <a:schemeClr val="tx1"/>
                </a:solidFill>
                <a:effectLst/>
                <a:uLnTx/>
                <a:uFillTx/>
                <a:latin typeface="Calibri" panose="020F0502020204030204" charset="0"/>
                <a:cs typeface="Calibri" panose="020F0502020204030204" charset="0"/>
                <a:sym typeface="+mn-ea"/>
              </a:rPr>
              <a:t>berlaku di sekitarnya</a:t>
            </a:r>
            <a:r>
              <a:rPr lang="en-US" sz="2300" noProof="0" smtClean="0">
                <a:ln>
                  <a:noFill/>
                </a:ln>
                <a:solidFill>
                  <a:schemeClr val="tx1"/>
                </a:solidFill>
                <a:effectLst/>
                <a:uLnTx/>
                <a:uFillTx/>
                <a:latin typeface="Calibri" panose="020F0502020204030204" charset="0"/>
                <a:cs typeface="Calibri" panose="020F0502020204030204" charset="0"/>
                <a:sym typeface="+mn-ea"/>
              </a:rPr>
              <a:t>. Tetapi, sebenarnya kemampuan ini tetap ada dan bisa dibangunkan kembali!</a:t>
            </a:r>
            <a:endParaRPr kumimoji="0" lang="en-US" sz="23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endParaRPr kumimoji="0" lang="en-US" sz="18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solidFill>
            <a:schemeClr val="accent6">
              <a:lumMod val="20000"/>
              <a:lumOff val="80000"/>
            </a:schemeClr>
          </a:solidFill>
        </p:spPr>
        <p:txBody>
          <a:bodyPr>
            <a:noAutofit/>
          </a:bodyPr>
          <a:p>
            <a:pPr marR="0" lvl="0" algn="l" defTabSz="914400" rtl="0" eaLnBrk="0" fontAlgn="base" latinLnBrk="0" hangingPunct="0">
              <a:lnSpc>
                <a:spcPct val="100000"/>
              </a:lnSpc>
              <a:spcBef>
                <a:spcPct val="0"/>
              </a:spcBef>
              <a:spcAft>
                <a:spcPct val="0"/>
              </a:spcAft>
              <a:buClrTx/>
              <a:buSzTx/>
              <a:defRPr/>
            </a:pPr>
            <a:r>
              <a:rPr lang="en-US" noProof="0" smtClean="0">
                <a:ln>
                  <a:noFill/>
                </a:ln>
                <a:solidFill>
                  <a:schemeClr val="tx1"/>
                </a:solidFill>
                <a:effectLst/>
                <a:uLnTx/>
                <a:uFillTx/>
                <a:latin typeface="Calibri" panose="020F0502020204030204" charset="0"/>
                <a:cs typeface="Calibri" panose="020F0502020204030204" charset="0"/>
                <a:sym typeface="+mn-ea"/>
              </a:rPr>
              <a:t>Definisi 2: </a:t>
            </a:r>
            <a:endParaRPr kumimoji="0" lang="en-US"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b="1" noProof="0" smtClean="0">
                <a:ln>
                  <a:noFill/>
                </a:ln>
                <a:solidFill>
                  <a:schemeClr val="tx1"/>
                </a:solidFill>
                <a:effectLst/>
                <a:uLnTx/>
                <a:uFillTx/>
                <a:latin typeface="Calibri" panose="020F0502020204030204" charset="0"/>
                <a:cs typeface="Calibri" panose="020F0502020204030204" charset="0"/>
                <a:sym typeface="+mn-ea"/>
              </a:rPr>
              <a:t>Kreatifitas adalah sikap: mampu menerima perubahan dan pembaruan, mau untuk bermain dengan ide-ide dan kemungkinan-kemungkinan, fleksibilitas dalam cara memandang, kebiasaan menikmati hal-hal yang </a:t>
            </a:r>
            <a:r>
              <a:rPr lang="en-ID" altLang="en-US" b="1" noProof="0" smtClean="0">
                <a:ln>
                  <a:noFill/>
                </a:ln>
                <a:solidFill>
                  <a:schemeClr val="tx1"/>
                </a:solidFill>
                <a:effectLst/>
                <a:uLnTx/>
                <a:uFillTx/>
                <a:latin typeface="Calibri" panose="020F0502020204030204" charset="0"/>
                <a:cs typeface="Calibri" panose="020F0502020204030204" charset="0"/>
                <a:sym typeface="+mn-ea"/>
              </a:rPr>
              <a:t>ada</a:t>
            </a:r>
            <a:r>
              <a:rPr lang="en-US" b="1" noProof="0" smtClean="0">
                <a:ln>
                  <a:noFill/>
                </a:ln>
                <a:solidFill>
                  <a:schemeClr val="tx1"/>
                </a:solidFill>
                <a:effectLst/>
                <a:uLnTx/>
                <a:uFillTx/>
                <a:latin typeface="Calibri" panose="020F0502020204030204" charset="0"/>
                <a:cs typeface="Calibri" panose="020F0502020204030204" charset="0"/>
                <a:sym typeface="+mn-ea"/>
              </a:rPr>
              <a:t> </a:t>
            </a:r>
            <a:r>
              <a:rPr lang="en-ID" altLang="en-US" b="1" noProof="0" smtClean="0">
                <a:ln>
                  <a:noFill/>
                </a:ln>
                <a:solidFill>
                  <a:schemeClr val="tx1"/>
                </a:solidFill>
                <a:effectLst/>
                <a:uLnTx/>
                <a:uFillTx/>
                <a:latin typeface="Calibri" panose="020F0502020204030204" charset="0"/>
                <a:cs typeface="Calibri" panose="020F0502020204030204" charset="0"/>
                <a:sym typeface="+mn-ea"/>
              </a:rPr>
              <a:t>sekitar</a:t>
            </a:r>
            <a:r>
              <a:rPr lang="en-US" b="1" noProof="0" smtClean="0">
                <a:ln>
                  <a:noFill/>
                </a:ln>
                <a:solidFill>
                  <a:schemeClr val="tx1"/>
                </a:solidFill>
                <a:effectLst/>
                <a:uLnTx/>
                <a:uFillTx/>
                <a:latin typeface="Calibri" panose="020F0502020204030204" charset="0"/>
                <a:cs typeface="Calibri" panose="020F0502020204030204" charset="0"/>
                <a:sym typeface="+mn-ea"/>
              </a:rPr>
              <a:t>, sambil mencari jalan untuk memperbaiki hal</a:t>
            </a:r>
            <a:r>
              <a:rPr lang="en-ID" altLang="en-US" b="1" noProof="0" smtClean="0">
                <a:ln>
                  <a:noFill/>
                </a:ln>
                <a:solidFill>
                  <a:schemeClr val="tx1"/>
                </a:solidFill>
                <a:effectLst/>
                <a:uLnTx/>
                <a:uFillTx/>
                <a:latin typeface="Calibri" panose="020F0502020204030204" charset="0"/>
                <a:cs typeface="Calibri" panose="020F0502020204030204" charset="0"/>
                <a:sym typeface="+mn-ea"/>
              </a:rPr>
              <a:t>-hal </a:t>
            </a:r>
            <a:r>
              <a:rPr lang="en-US" b="1" noProof="0" smtClean="0">
                <a:ln>
                  <a:noFill/>
                </a:ln>
                <a:solidFill>
                  <a:schemeClr val="tx1"/>
                </a:solidFill>
                <a:effectLst/>
                <a:uLnTx/>
                <a:uFillTx/>
                <a:latin typeface="Calibri" panose="020F0502020204030204" charset="0"/>
                <a:cs typeface="Calibri" panose="020F0502020204030204" charset="0"/>
                <a:sym typeface="+mn-ea"/>
              </a:rPr>
              <a:t>tersebut.</a:t>
            </a:r>
            <a:endParaRPr kumimoji="0" lang="en-US" b="1"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ID" altLang="en-US" noProof="0" smtClean="0">
                <a:ln>
                  <a:noFill/>
                </a:ln>
                <a:solidFill>
                  <a:schemeClr val="tx1"/>
                </a:solidFill>
                <a:effectLst/>
                <a:uLnTx/>
                <a:uFillTx/>
                <a:latin typeface="Calibri" panose="020F0502020204030204" charset="0"/>
                <a:cs typeface="Calibri" panose="020F0502020204030204" charset="0"/>
                <a:sym typeface="+mn-ea"/>
              </a:rPr>
              <a:t>Contoh</a:t>
            </a:r>
            <a:r>
              <a:rPr lang="en-US"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Tomat dibentuk sejak masih menempel di pohonnya menjadi menyerupai apel, jeruk, atau bahkan berbentuk kotak, hati, jantung, dll. (Terjadi di Jepang)</a:t>
            </a:r>
            <a:endParaRPr kumimoji="0" lang="en-US"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endParaRPr kumimoji="0" lang="en-US"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920750"/>
            <a:ext cx="10908030" cy="5256530"/>
          </a:xfrm>
          <a:solidFill>
            <a:schemeClr val="accent6">
              <a:lumMod val="20000"/>
              <a:lumOff val="80000"/>
            </a:schemeClr>
          </a:solidFill>
        </p:spPr>
        <p:txBody>
          <a:bodyPr>
            <a:noAutofit/>
          </a:bodyPr>
          <a:p>
            <a:pPr marR="0" lvl="0" algn="l" defTabSz="914400" rtl="0" eaLnBrk="0" fontAlgn="base" latinLnBrk="0" hangingPunct="0">
              <a:lnSpc>
                <a:spcPct val="100000"/>
              </a:lnSpc>
              <a:spcBef>
                <a:spcPct val="0"/>
              </a:spcBef>
              <a:spcAft>
                <a:spcPct val="0"/>
              </a:spcAft>
              <a:buClrTx/>
              <a:buSzTx/>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Definisi 3: </a:t>
            </a:r>
            <a:endParaRPr kumimoji="0" lang="en-US" sz="2000" b="1"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Kreatifitas adalah sebuah proses.</a:t>
            </a:r>
            <a:r>
              <a:rPr lang="en-US" sz="2000" noProof="0" smtClean="0">
                <a:ln>
                  <a:noFill/>
                </a:ln>
                <a:solidFill>
                  <a:schemeClr val="tx1"/>
                </a:solidFill>
                <a:effectLst/>
                <a:uLnTx/>
                <a:uFillTx/>
                <a:latin typeface="Calibri" panose="020F0502020204030204" charset="0"/>
                <a:cs typeface="Calibri" panose="020F0502020204030204" charset="0"/>
                <a:sym typeface="+mn-ea"/>
              </a:rPr>
              <a:t> Orang yang kreatif akan selalu bekerja keras, dan secara kontinyu memperbaiki ide-ide dan solusi-solusi dengan membuat perubahan-perubahan gradual dan perbaikan-perbaikan pekerjaan mereka.   </a:t>
            </a:r>
            <a:endParaRPr kumimoji="0" lang="en-US" sz="20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buFont typeface="Wingdings" panose="05000000000000000000" charset="0"/>
              <a:buChar char="o"/>
              <a:defRPr/>
            </a:pPr>
            <a:r>
              <a:rPr lang="en-US" sz="2000" b="1" noProof="0" smtClean="0">
                <a:ln>
                  <a:noFill/>
                </a:ln>
                <a:solidFill>
                  <a:schemeClr val="tx1"/>
                </a:solidFill>
                <a:effectLst/>
                <a:uLnTx/>
                <a:uFillTx/>
                <a:latin typeface="Calibri" panose="020F0502020204030204" charset="0"/>
                <a:cs typeface="Calibri" panose="020F0502020204030204" charset="0"/>
                <a:sym typeface="+mn-ea"/>
              </a:rPr>
              <a:t>Mitos</a:t>
            </a:r>
            <a:r>
              <a:rPr lang="en-US" sz="2000"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sz="20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Proses kreatif haruslah sesuatu yang sedemikian menakjubkan sehingga dalam sekejap bisa menghasilkan sebuah benda hebat. </a:t>
            </a:r>
            <a:endParaRPr kumimoji="0" lang="en-US" sz="20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buFont typeface="Wingdings" panose="05000000000000000000" charset="0"/>
              <a:buChar char="o"/>
              <a:defRPr/>
            </a:pPr>
            <a:r>
              <a:rPr lang="en-ID" altLang="en-US" sz="2000" b="1" noProof="0" smtClean="0">
                <a:ln>
                  <a:noFill/>
                </a:ln>
                <a:solidFill>
                  <a:schemeClr val="tx1"/>
                </a:solidFill>
                <a:effectLst/>
                <a:uLnTx/>
                <a:uFillTx/>
                <a:latin typeface="Calibri" panose="020F0502020204030204" charset="0"/>
                <a:cs typeface="Calibri" panose="020F0502020204030204" charset="0"/>
                <a:sym typeface="+mn-ea"/>
              </a:rPr>
              <a:t>Realita</a:t>
            </a:r>
            <a:r>
              <a:rPr lang="en-US" sz="2000"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sz="20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000" noProof="0" smtClean="0">
                <a:ln>
                  <a:noFill/>
                </a:ln>
                <a:solidFill>
                  <a:schemeClr val="tx1"/>
                </a:solidFill>
                <a:effectLst/>
                <a:uLnTx/>
                <a:uFillTx/>
                <a:latin typeface="Calibri" panose="020F0502020204030204" charset="0"/>
                <a:cs typeface="Calibri" panose="020F0502020204030204" charset="0"/>
                <a:sym typeface="+mn-ea"/>
              </a:rPr>
              <a:t>Untuk me</a:t>
            </a:r>
            <a:r>
              <a:rPr lang="en-ID" altLang="en-US" sz="2000" noProof="0" smtClean="0">
                <a:ln>
                  <a:noFill/>
                </a:ln>
                <a:solidFill>
                  <a:schemeClr val="tx1"/>
                </a:solidFill>
                <a:effectLst/>
                <a:uLnTx/>
                <a:uFillTx/>
                <a:latin typeface="Calibri" panose="020F0502020204030204" charset="0"/>
                <a:cs typeface="Calibri" panose="020F0502020204030204" charset="0"/>
                <a:sym typeface="+mn-ea"/>
              </a:rPr>
              <a:t>nghasilkan</a:t>
            </a:r>
            <a:r>
              <a:rPr lang="en-US" sz="2000" noProof="0" smtClean="0">
                <a:ln>
                  <a:noFill/>
                </a:ln>
                <a:solidFill>
                  <a:schemeClr val="tx1"/>
                </a:solidFill>
                <a:effectLst/>
                <a:uLnTx/>
                <a:uFillTx/>
                <a:latin typeface="Calibri" panose="020F0502020204030204" charset="0"/>
                <a:cs typeface="Calibri" panose="020F0502020204030204" charset="0"/>
                <a:sym typeface="+mn-ea"/>
              </a:rPr>
              <a:t> </a:t>
            </a:r>
            <a:r>
              <a:rPr lang="en-ID" altLang="en-US" sz="2000" noProof="0" smtClean="0">
                <a:ln>
                  <a:noFill/>
                </a:ln>
                <a:solidFill>
                  <a:schemeClr val="tx1"/>
                </a:solidFill>
                <a:effectLst/>
                <a:uLnTx/>
                <a:uFillTx/>
                <a:latin typeface="Calibri" panose="020F0502020204030204" charset="0"/>
                <a:cs typeface="Calibri" panose="020F0502020204030204" charset="0"/>
                <a:sym typeface="+mn-ea"/>
              </a:rPr>
              <a:t>inovasi</a:t>
            </a:r>
            <a:r>
              <a:rPr lang="en-US" sz="2000" noProof="0" smtClean="0">
                <a:ln>
                  <a:noFill/>
                </a:ln>
                <a:solidFill>
                  <a:schemeClr val="tx1"/>
                </a:solidFill>
                <a:effectLst/>
                <a:uLnTx/>
                <a:uFillTx/>
                <a:latin typeface="Calibri" panose="020F0502020204030204" charset="0"/>
                <a:cs typeface="Calibri" panose="020F0502020204030204" charset="0"/>
                <a:sym typeface="+mn-ea"/>
              </a:rPr>
              <a:t> (hasil dari berpikir kreatif) masih diperlukan perbaikan-perbaikan secara gradual.</a:t>
            </a:r>
            <a:endParaRPr kumimoji="0" lang="en-US" sz="200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lang="en-US" sz="2000"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b="1" noProof="0" smtClean="0">
                <a:ln>
                  <a:noFill/>
                </a:ln>
                <a:solidFill>
                  <a:srgbClr val="00B0F0"/>
                </a:solidFill>
                <a:effectLst/>
                <a:uLnTx/>
                <a:uFillTx/>
                <a:latin typeface="Calibri" panose="020F0502020204030204" charset="0"/>
                <a:cs typeface="Calibri" panose="020F0502020204030204" charset="0"/>
                <a:sym typeface="+mn-ea"/>
              </a:rPr>
              <a:t>“The innovative/creative person knows that there is always room for improvement”</a:t>
            </a:r>
            <a:endParaRPr kumimoji="0" lang="en-US" sz="2400" b="1" u="none" strike="noStrike" kern="1200" cap="none" spc="0" normalizeH="0" baseline="0" noProof="0" smtClean="0">
              <a:ln>
                <a:noFill/>
              </a:ln>
              <a:solidFill>
                <a:srgbClr val="00B0F0"/>
              </a:solidFill>
              <a:effectLst/>
              <a:uLnTx/>
              <a:uFillTx/>
              <a:latin typeface="Calibri" panose="020F0502020204030204" charset="0"/>
              <a:ea typeface="+mn-ea"/>
              <a:cs typeface="Calibri" panose="020F0502020204030204" charset="0"/>
            </a:endParaRPr>
          </a:p>
          <a:p>
            <a:endParaRPr kumimoji="0" lang="en-US" sz="2400" b="1" u="none" strike="noStrike" kern="1200" cap="none" spc="0" normalizeH="0" baseline="0" noProof="0" smtClean="0">
              <a:ln>
                <a:noFill/>
              </a:ln>
              <a:solidFill>
                <a:srgbClr val="00B0F0"/>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1">
              <a:lumMod val="20000"/>
              <a:lumOff val="80000"/>
            </a:schemeClr>
          </a:solidFill>
        </p:spPr>
        <p:txBody>
          <a:bodyPr/>
          <a:p>
            <a:pPr algn="ctr"/>
            <a:r>
              <a:rPr lang="en-ID" altLang="en-US" b="1"/>
              <a:t>SUMBER KREATIFITAS</a:t>
            </a:r>
            <a:endParaRPr lang="en-ID" altLang="en-US" b="1"/>
          </a:p>
        </p:txBody>
      </p:sp>
      <p:sp>
        <p:nvSpPr>
          <p:cNvPr id="3" name="Content Placeholder 2"/>
          <p:cNvSpPr>
            <a:spLocks noGrp="1"/>
          </p:cNvSpPr>
          <p:nvPr>
            <p:ph idx="1"/>
          </p:nvPr>
        </p:nvSpPr>
        <p:spPr>
          <a:solidFill>
            <a:schemeClr val="accent6">
              <a:lumMod val="20000"/>
              <a:lumOff val="80000"/>
            </a:schemeClr>
          </a:solidFill>
        </p:spPr>
        <p:txBody>
          <a:bodyPr>
            <a:noAutofit/>
          </a:bodyPr>
          <a:p>
            <a:pPr marL="0" marR="0" lvl="0" indent="0" algn="l" defTabSz="914400" rtl="0" eaLnBrk="0" fontAlgn="base" latinLnBrk="0" hangingPunct="0">
              <a:lnSpc>
                <a:spcPct val="100000"/>
              </a:lnSpc>
              <a:spcBef>
                <a:spcPct val="0"/>
              </a:spcBef>
              <a:spcAft>
                <a:spcPct val="0"/>
              </a:spcAft>
              <a:buClrTx/>
              <a:buSzTx/>
              <a:buFontTx/>
              <a:buNone/>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Menurut </a:t>
            </a:r>
            <a:r>
              <a:rPr lang="en-US" sz="2400" b="1" noProof="0" smtClean="0">
                <a:ln>
                  <a:noFill/>
                </a:ln>
                <a:solidFill>
                  <a:schemeClr val="tx1"/>
                </a:solidFill>
                <a:effectLst/>
                <a:uLnTx/>
                <a:uFillTx/>
                <a:latin typeface="Calibri" panose="020F0502020204030204" charset="0"/>
                <a:cs typeface="Calibri" panose="020F0502020204030204" charset="0"/>
                <a:sym typeface="+mn-ea"/>
              </a:rPr>
              <a:t>Hetherington dan Parke</a:t>
            </a:r>
            <a:r>
              <a:rPr lang="en-US" sz="2400" noProof="0" smtClean="0">
                <a:ln>
                  <a:noFill/>
                </a:ln>
                <a:solidFill>
                  <a:schemeClr val="tx1"/>
                </a:solidFill>
                <a:effectLst/>
                <a:uLnTx/>
                <a:uFillTx/>
                <a:latin typeface="Calibri" panose="020F0502020204030204" charset="0"/>
                <a:cs typeface="Calibri" panose="020F0502020204030204" charset="0"/>
                <a:sym typeface="+mn-ea"/>
              </a:rPr>
              <a:t>, 1999, ada beberapa sumber yang esensial dalam membangkitkan kreatifitas, antara lain :</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Ilmu pengetahuan</a:t>
            </a:r>
            <a:endParaRPr lang="en-US" sz="2400" noProof="0" smtClean="0">
              <a:ln>
                <a:noFill/>
              </a:ln>
              <a:solidFill>
                <a:schemeClr val="tx1"/>
              </a:solidFill>
              <a:effectLst/>
              <a:uLnTx/>
              <a:uFillTx/>
              <a:latin typeface="Calibri" panose="020F0502020204030204" charset="0"/>
              <a:cs typeface="Calibri" panose="020F0502020204030204" charset="0"/>
              <a:sym typeface="+mn-ea"/>
            </a:endParaRP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Intelijensi</a:t>
            </a:r>
            <a:r>
              <a:rPr lang="en-ID" altLang="en-US" sz="2400" noProof="0" smtClean="0">
                <a:ln>
                  <a:noFill/>
                </a:ln>
                <a:solidFill>
                  <a:schemeClr val="tx1"/>
                </a:solidFill>
                <a:effectLst/>
                <a:uLnTx/>
                <a:uFillTx/>
                <a:latin typeface="Calibri" panose="020F0502020204030204" charset="0"/>
                <a:cs typeface="Calibri" panose="020F0502020204030204" charset="0"/>
                <a:sym typeface="+mn-ea"/>
              </a:rPr>
              <a:t>: IQ, EQ, SQ</a:t>
            </a:r>
            <a:endParaRPr lang="en-US" sz="2400" noProof="0" smtClean="0">
              <a:ln>
                <a:noFill/>
              </a:ln>
              <a:solidFill>
                <a:schemeClr val="tx1"/>
              </a:solidFill>
              <a:effectLst/>
              <a:uLnTx/>
              <a:uFillTx/>
              <a:latin typeface="Calibri" panose="020F0502020204030204" charset="0"/>
              <a:cs typeface="Calibri" panose="020F0502020204030204" charset="0"/>
              <a:sym typeface="+mn-ea"/>
            </a:endParaRP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Gaya berpikir (</a:t>
            </a:r>
            <a:r>
              <a:rPr lang="en-US" sz="2400" i="1" noProof="0" smtClean="0">
                <a:ln>
                  <a:noFill/>
                </a:ln>
                <a:solidFill>
                  <a:schemeClr val="tx1"/>
                </a:solidFill>
                <a:effectLst/>
                <a:uLnTx/>
                <a:uFillTx/>
                <a:latin typeface="Calibri" panose="020F0502020204030204" charset="0"/>
                <a:cs typeface="Calibri" panose="020F0502020204030204" charset="0"/>
                <a:sym typeface="+mn-ea"/>
              </a:rPr>
              <a:t>thinking styles</a:t>
            </a:r>
            <a:r>
              <a:rPr lang="en-US" sz="2400" noProof="0" smtClean="0">
                <a:ln>
                  <a:noFill/>
                </a:ln>
                <a:solidFill>
                  <a:schemeClr val="tx1"/>
                </a:solidFill>
                <a:effectLst/>
                <a:uLnTx/>
                <a:uFillTx/>
                <a:latin typeface="Calibri" panose="020F0502020204030204" charset="0"/>
                <a:cs typeface="Calibri" panose="020F0502020204030204" charset="0"/>
                <a:sym typeface="+mn-ea"/>
              </a:rPr>
              <a:t>)</a:t>
            </a:r>
            <a:r>
              <a:rPr lang="en-ID" altLang="en-US" sz="2400" noProof="0" smtClean="0">
                <a:ln>
                  <a:noFill/>
                </a:ln>
                <a:solidFill>
                  <a:schemeClr val="tx1"/>
                </a:solidFill>
                <a:effectLst/>
                <a:uLnTx/>
                <a:uFillTx/>
                <a:latin typeface="Calibri" panose="020F0502020204030204" charset="0"/>
                <a:cs typeface="Calibri" panose="020F0502020204030204" charset="0"/>
                <a:sym typeface="+mn-ea"/>
              </a:rPr>
              <a:t>: Divergent vs Convergent</a:t>
            </a:r>
            <a:endParaRPr lang="en-US" sz="2400" noProof="0" smtClean="0">
              <a:ln>
                <a:noFill/>
              </a:ln>
              <a:solidFill>
                <a:schemeClr val="tx1"/>
              </a:solidFill>
              <a:effectLst/>
              <a:uLnTx/>
              <a:uFillTx/>
              <a:latin typeface="Calibri" panose="020F0502020204030204" charset="0"/>
              <a:cs typeface="Calibri" panose="020F0502020204030204" charset="0"/>
              <a:sym typeface="+mn-ea"/>
            </a:endParaRP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Karakteristik kepribadian</a:t>
            </a:r>
            <a:endParaRPr lang="en-US" sz="2400" noProof="0" smtClean="0">
              <a:ln>
                <a:noFill/>
              </a:ln>
              <a:solidFill>
                <a:schemeClr val="tx1"/>
              </a:solidFill>
              <a:effectLst/>
              <a:uLnTx/>
              <a:uFillTx/>
              <a:latin typeface="Calibri" panose="020F0502020204030204" charset="0"/>
              <a:cs typeface="Calibri" panose="020F0502020204030204" charset="0"/>
              <a:sym typeface="+mn-ea"/>
            </a:endParaRP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Motivasi</a:t>
            </a:r>
            <a:endParaRPr lang="en-US" sz="2400" noProof="0" smtClean="0">
              <a:ln>
                <a:noFill/>
              </a:ln>
              <a:solidFill>
                <a:schemeClr val="tx1"/>
              </a:solidFill>
              <a:effectLst/>
              <a:uLnTx/>
              <a:uFillTx/>
              <a:latin typeface="Calibri" panose="020F0502020204030204" charset="0"/>
              <a:cs typeface="Calibri" panose="020F0502020204030204" charset="0"/>
              <a:sym typeface="+mn-ea"/>
            </a:endParaRP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lang="en-US" sz="2400" noProof="0" smtClean="0">
                <a:ln>
                  <a:noFill/>
                </a:ln>
                <a:solidFill>
                  <a:schemeClr val="tx1"/>
                </a:solidFill>
                <a:effectLst/>
                <a:uLnTx/>
                <a:uFillTx/>
                <a:latin typeface="Calibri" panose="020F0502020204030204" charset="0"/>
                <a:cs typeface="Calibri" panose="020F0502020204030204" charset="0"/>
                <a:sym typeface="+mn-ea"/>
              </a:rPr>
              <a:t>Lingkungan yang mendukung</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sz="2400" b="1" noProof="0" smtClean="0">
                <a:ln>
                  <a:noFill/>
                </a:ln>
                <a:solidFill>
                  <a:schemeClr val="tx1"/>
                </a:solidFill>
                <a:effectLst/>
                <a:uLnTx/>
                <a:uFillTx/>
                <a:latin typeface="Calibri" panose="020F0502020204030204" charset="0"/>
                <a:cs typeface="Calibri" panose="020F0502020204030204" charset="0"/>
                <a:sym typeface="+mn-ea"/>
              </a:rPr>
              <a:t>Dalam kerangka </a:t>
            </a:r>
            <a:r>
              <a:rPr lang="en-US" sz="2400" b="1" i="1" noProof="0" smtClean="0">
                <a:ln>
                  <a:noFill/>
                </a:ln>
                <a:solidFill>
                  <a:schemeClr val="tx1"/>
                </a:solidFill>
                <a:effectLst/>
                <a:uLnTx/>
                <a:uFillTx/>
                <a:latin typeface="Calibri" panose="020F0502020204030204" charset="0"/>
                <a:cs typeface="Calibri" panose="020F0502020204030204" charset="0"/>
                <a:sym typeface="+mn-ea"/>
              </a:rPr>
              <a:t>problem solving</a:t>
            </a:r>
            <a:r>
              <a:rPr lang="en-US" sz="2400" b="1" noProof="0" smtClean="0">
                <a:ln>
                  <a:noFill/>
                </a:ln>
                <a:solidFill>
                  <a:schemeClr val="tx1"/>
                </a:solidFill>
                <a:effectLst/>
                <a:uLnTx/>
                <a:uFillTx/>
                <a:latin typeface="Calibri" panose="020F0502020204030204" charset="0"/>
                <a:cs typeface="Calibri" panose="020F0502020204030204" charset="0"/>
                <a:sym typeface="+mn-ea"/>
              </a:rPr>
              <a:t>, motivasi terkuat yang bisa  menjadi sumber pembangkitan kreatifitas adalah adanya faktor </a:t>
            </a:r>
            <a:r>
              <a:rPr lang="en-US" sz="2400" b="1" i="1" u="sng" noProof="0" smtClean="0">
                <a:ln>
                  <a:noFill/>
                </a:ln>
                <a:solidFill>
                  <a:srgbClr val="00B0F0"/>
                </a:solidFill>
                <a:effectLst/>
                <a:uLnTx/>
                <a:uFillTx/>
                <a:latin typeface="Calibri" panose="020F0502020204030204" charset="0"/>
                <a:cs typeface="Calibri" panose="020F0502020204030204" charset="0"/>
                <a:sym typeface="+mn-ea"/>
              </a:rPr>
              <a:t>masalah</a:t>
            </a:r>
            <a:r>
              <a:rPr lang="en-US" sz="2400" b="1" noProof="0" smtClean="0">
                <a:ln>
                  <a:noFill/>
                </a:ln>
                <a:solidFill>
                  <a:schemeClr val="tx1"/>
                </a:solidFill>
                <a:effectLst/>
                <a:uLnTx/>
                <a:uFillTx/>
                <a:latin typeface="Calibri" panose="020F0502020204030204" charset="0"/>
                <a:cs typeface="Calibri" panose="020F0502020204030204" charset="0"/>
                <a:sym typeface="+mn-ea"/>
              </a:rPr>
              <a:t>.</a:t>
            </a:r>
            <a:endParaRPr kumimoji="0" lang="en-US" sz="2400"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50545" y="365125"/>
            <a:ext cx="11044555" cy="1325880"/>
          </a:xfrm>
          <a:solidFill>
            <a:schemeClr val="accent1">
              <a:lumMod val="20000"/>
              <a:lumOff val="80000"/>
            </a:schemeClr>
          </a:solidFill>
        </p:spPr>
        <p:txBody>
          <a:bodyPr/>
          <a:p>
            <a:pPr algn="ctr"/>
            <a:r>
              <a:rPr lang="en-ID" altLang="en-US" b="1"/>
              <a:t>BERPIKIR KREATIF</a:t>
            </a:r>
            <a:endParaRPr lang="en-ID" altLang="en-US" b="1"/>
          </a:p>
        </p:txBody>
      </p:sp>
      <p:sp>
        <p:nvSpPr>
          <p:cNvPr id="3" name="Content Placeholder 2"/>
          <p:cNvSpPr>
            <a:spLocks noGrp="1"/>
          </p:cNvSpPr>
          <p:nvPr>
            <p:ph idx="1"/>
          </p:nvPr>
        </p:nvSpPr>
        <p:spPr>
          <a:xfrm>
            <a:off x="551180" y="1825625"/>
            <a:ext cx="11043920" cy="4659630"/>
          </a:xfrm>
          <a:solidFill>
            <a:schemeClr val="accent6">
              <a:lumMod val="20000"/>
              <a:lumOff val="80000"/>
            </a:schemeClr>
          </a:solidFill>
        </p:spPr>
        <p:txBody>
          <a:bodyPr/>
          <a:p>
            <a:pPr marL="0" marR="0" lvl="0" indent="0" algn="l" defTabSz="914400" rtl="0" eaLnBrk="0" fontAlgn="base" latinLnBrk="0" hangingPunct="0">
              <a:lnSpc>
                <a:spcPct val="100000"/>
              </a:lnSpc>
              <a:spcBef>
                <a:spcPct val="0"/>
              </a:spcBef>
              <a:spcAft>
                <a:spcPct val="0"/>
              </a:spcAft>
              <a:buClrTx/>
              <a:buSzTx/>
              <a:buFontTx/>
              <a:buNone/>
              <a:defRPr/>
            </a:pPr>
            <a:r>
              <a:rPr lang="en-US" b="1" noProof="0" smtClean="0">
                <a:ln>
                  <a:noFill/>
                </a:ln>
                <a:solidFill>
                  <a:schemeClr val="tx1"/>
                </a:solidFill>
                <a:effectLst/>
                <a:uLnTx/>
                <a:uFillTx/>
                <a:latin typeface="Calibri" panose="020F0502020204030204" charset="0"/>
                <a:cs typeface="Calibri" panose="020F0502020204030204" charset="0"/>
                <a:sym typeface="+mn-ea"/>
              </a:rPr>
              <a:t>McCarthy, 1998,  membuat   pembagian  fungsi kerja otak menjadi dua belahan hemisfir</a:t>
            </a:r>
            <a:r>
              <a:rPr lang="en-ID" altLang="en-US" b="1" noProof="0" smtClean="0">
                <a:ln>
                  <a:noFill/>
                </a:ln>
                <a:solidFill>
                  <a:schemeClr val="tx1"/>
                </a:solidFill>
                <a:effectLst/>
                <a:uLnTx/>
                <a:uFillTx/>
                <a:latin typeface="Calibri" panose="020F0502020204030204" charset="0"/>
                <a:cs typeface="Calibri" panose="020F0502020204030204" charset="0"/>
                <a:sym typeface="+mn-ea"/>
              </a:rPr>
              <a:t>:</a:t>
            </a:r>
            <a:r>
              <a:rPr lang="en-US" b="1" noProof="0" smtClean="0">
                <a:ln>
                  <a:noFill/>
                </a:ln>
                <a:solidFill>
                  <a:schemeClr val="tx1"/>
                </a:solidFill>
                <a:effectLst/>
                <a:uLnTx/>
                <a:uFillTx/>
                <a:latin typeface="Calibri" panose="020F0502020204030204" charset="0"/>
                <a:cs typeface="Calibri" panose="020F0502020204030204" charset="0"/>
                <a:sym typeface="+mn-ea"/>
              </a:rPr>
              <a:t> otak kiri dan otak kanan. </a:t>
            </a:r>
            <a:endParaRPr kumimoji="0" lang="en-US"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b="1" noProof="0" smtClean="0">
                <a:ln>
                  <a:noFill/>
                </a:ln>
                <a:solidFill>
                  <a:schemeClr val="tx1"/>
                </a:solidFill>
                <a:effectLst/>
                <a:uLnTx/>
                <a:uFillTx/>
                <a:latin typeface="Calibri" panose="020F0502020204030204" charset="0"/>
                <a:cs typeface="Calibri" panose="020F0502020204030204" charset="0"/>
                <a:sym typeface="+mn-ea"/>
              </a:rPr>
              <a:t>Karakteristik kedua belahan ini</a:t>
            </a:r>
            <a:r>
              <a:rPr lang="en-ID" altLang="en-US" b="1" noProof="0" smtClean="0">
                <a:ln>
                  <a:noFill/>
                </a:ln>
                <a:solidFill>
                  <a:schemeClr val="tx1"/>
                </a:solidFill>
                <a:effectLst/>
                <a:uLnTx/>
                <a:uFillTx/>
                <a:latin typeface="Calibri" panose="020F0502020204030204" charset="0"/>
                <a:cs typeface="Calibri" panose="020F0502020204030204" charset="0"/>
                <a:sym typeface="+mn-ea"/>
              </a:rPr>
              <a:t>:</a:t>
            </a:r>
            <a:endParaRPr lang="en-ID" altLang="en-US" b="1"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endParaRPr lang="en-ID" altLang="en-US" b="1"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endParaRPr lang="en-ID" altLang="en-US" b="1" noProof="0" smtClean="0">
              <a:ln>
                <a:noFill/>
              </a:ln>
              <a:solidFill>
                <a:schemeClr val="tx1"/>
              </a:solidFill>
              <a:effectLst/>
              <a:uLnTx/>
              <a:uFillTx/>
              <a:latin typeface="Calibri" panose="020F0502020204030204" charset="0"/>
              <a:cs typeface="Calibri" panose="020F0502020204030204" charset="0"/>
              <a:sym typeface="+mn-ea"/>
            </a:endParaRPr>
          </a:p>
        </p:txBody>
      </p:sp>
      <p:sp>
        <p:nvSpPr>
          <p:cNvPr id="17411" name="Rectangle 3"/>
          <p:cNvSpPr>
            <a:spLocks noChangeArrowheads="1"/>
          </p:cNvSpPr>
          <p:nvPr/>
        </p:nvSpPr>
        <p:spPr bwMode="auto">
          <a:xfrm>
            <a:off x="838200" y="3256915"/>
            <a:ext cx="4795520" cy="2920365"/>
          </a:xfrm>
          <a:prstGeom prst="rect">
            <a:avLst/>
          </a:prstGeom>
          <a:noFill/>
          <a:ln w="12700">
            <a:noFill/>
            <a:miter lim="800000"/>
          </a:ln>
          <a:effectLst>
            <a:outerShdw dist="107763" dir="2700000" algn="ctr" rotWithShape="0">
              <a:schemeClr val="bg2"/>
            </a:outerShdw>
          </a:effectLst>
        </p:spPr>
        <p:txBody>
          <a:bodyPr wrap="square" lIns="90488" tIns="44450" rIns="90488" bIns="44450">
            <a:spAutoFit/>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OTAK KIRI</a:t>
            </a: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logis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berurutan/sekuensial</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rasional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analitis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obyektif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Pola berpikir kritis 	</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Mengamati sesuatu sebagai bagian-bagian</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
        <p:nvSpPr>
          <p:cNvPr id="17413" name="Rectangle 5"/>
          <p:cNvSpPr>
            <a:spLocks noChangeArrowheads="1"/>
          </p:cNvSpPr>
          <p:nvPr/>
        </p:nvSpPr>
        <p:spPr bwMode="auto">
          <a:xfrm>
            <a:off x="6547485" y="3256915"/>
            <a:ext cx="4569460" cy="3227705"/>
          </a:xfrm>
          <a:prstGeom prst="rect">
            <a:avLst/>
          </a:prstGeom>
          <a:noFill/>
          <a:ln w="12700">
            <a:noFill/>
            <a:miter lim="800000"/>
          </a:ln>
          <a:effectLst>
            <a:outerShdw dist="107763" dir="2700000" algn="ctr" rotWithShape="0">
              <a:schemeClr val="bg2"/>
            </a:outerShdw>
          </a:effectLst>
        </p:spPr>
        <p:txBody>
          <a:bodyPr wrap="square" lIns="90488" tIns="44450" rIns="90488" bIns="44450">
            <a:spAutoFit/>
          </a:bodyPr>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OTAK KANAN</a:t>
            </a:r>
            <a:endParaRPr kumimoji="0" lang="en-US" sz="24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acak</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intuitif/naluriah</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holistik/menyeluruh</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sintesis</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Berpikir subyektif</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Pola berpikir kreatif</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rPr>
              <a:t>Mengamati sesuatu sebagai keutuhan yang bulat</a:t>
            </a:r>
            <a:endParaRPr kumimoji="0" lang="en-US" sz="2000"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1">
                                            <p:txEl>
                                              <p:charRg st="4294967295" end="4294967295"/>
                                            </p:txEl>
                                          </p:spTgt>
                                        </p:tgtEl>
                                        <p:attrNameLst>
                                          <p:attrName>style.visibility</p:attrName>
                                        </p:attrNameLst>
                                      </p:cBhvr>
                                      <p:to>
                                        <p:strVal val="visible"/>
                                      </p:to>
                                    </p:set>
                                    <p:anim calcmode="lin" valueType="num">
                                      <p:cBhvr additive="base">
                                        <p:cTn id="7" dur="500" fill="hold"/>
                                        <p:tgtEl>
                                          <p:spTgt spid="17411">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1">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1">
                                            <p:txEl>
                                              <p:charRg st="0" end="11"/>
                                            </p:txEl>
                                          </p:spTgt>
                                        </p:tgtEl>
                                        <p:attrNameLst>
                                          <p:attrName>style.visibility</p:attrName>
                                        </p:attrNameLst>
                                      </p:cBhvr>
                                      <p:to>
                                        <p:strVal val="visible"/>
                                      </p:to>
                                    </p:set>
                                    <p:anim calcmode="lin" valueType="num">
                                      <p:cBhvr additive="base">
                                        <p:cTn id="13" dur="500" fill="hold"/>
                                        <p:tgtEl>
                                          <p:spTgt spid="17411">
                                            <p:txEl>
                                              <p:charRg st="0" end="1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charRg st="0" end="1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1">
                                            <p:txEl>
                                              <p:charRg st="12" end="28"/>
                                            </p:txEl>
                                          </p:spTgt>
                                        </p:tgtEl>
                                        <p:attrNameLst>
                                          <p:attrName>style.visibility</p:attrName>
                                        </p:attrNameLst>
                                      </p:cBhvr>
                                      <p:to>
                                        <p:strVal val="visible"/>
                                      </p:to>
                                    </p:set>
                                    <p:anim calcmode="lin" valueType="num">
                                      <p:cBhvr additive="base">
                                        <p:cTn id="19" dur="500" fill="hold"/>
                                        <p:tgtEl>
                                          <p:spTgt spid="17411">
                                            <p:txEl>
                                              <p:charRg st="12" end="28"/>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1">
                                            <p:txEl>
                                              <p:charRg st="12" end="28"/>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1">
                                            <p:txEl>
                                              <p:charRg st="28" end="58"/>
                                            </p:txEl>
                                          </p:spTgt>
                                        </p:tgtEl>
                                        <p:attrNameLst>
                                          <p:attrName>style.visibility</p:attrName>
                                        </p:attrNameLst>
                                      </p:cBhvr>
                                      <p:to>
                                        <p:strVal val="visible"/>
                                      </p:to>
                                    </p:set>
                                    <p:anim calcmode="lin" valueType="num">
                                      <p:cBhvr additive="base">
                                        <p:cTn id="25" dur="500" fill="hold"/>
                                        <p:tgtEl>
                                          <p:spTgt spid="17411">
                                            <p:txEl>
                                              <p:charRg st="28" end="58"/>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1">
                                            <p:txEl>
                                              <p:charRg st="28" end="5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411">
                                            <p:txEl>
                                              <p:charRg st="58" end="77"/>
                                            </p:txEl>
                                          </p:spTgt>
                                        </p:tgtEl>
                                        <p:attrNameLst>
                                          <p:attrName>style.visibility</p:attrName>
                                        </p:attrNameLst>
                                      </p:cBhvr>
                                      <p:to>
                                        <p:strVal val="visible"/>
                                      </p:to>
                                    </p:set>
                                    <p:anim calcmode="lin" valueType="num">
                                      <p:cBhvr additive="base">
                                        <p:cTn id="31" dur="500" fill="hold"/>
                                        <p:tgtEl>
                                          <p:spTgt spid="17411">
                                            <p:txEl>
                                              <p:charRg st="58" end="7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1">
                                            <p:txEl>
                                              <p:charRg st="58" end="7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411">
                                            <p:txEl>
                                              <p:charRg st="77" end="96"/>
                                            </p:txEl>
                                          </p:spTgt>
                                        </p:tgtEl>
                                        <p:attrNameLst>
                                          <p:attrName>style.visibility</p:attrName>
                                        </p:attrNameLst>
                                      </p:cBhvr>
                                      <p:to>
                                        <p:strVal val="visible"/>
                                      </p:to>
                                    </p:set>
                                    <p:anim calcmode="lin" valueType="num">
                                      <p:cBhvr additive="base">
                                        <p:cTn id="37" dur="500" fill="hold"/>
                                        <p:tgtEl>
                                          <p:spTgt spid="17411">
                                            <p:txEl>
                                              <p:charRg st="77" end="9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411">
                                            <p:txEl>
                                              <p:charRg st="77" end="9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411">
                                            <p:txEl>
                                              <p:charRg st="96" end="115"/>
                                            </p:txEl>
                                          </p:spTgt>
                                        </p:tgtEl>
                                        <p:attrNameLst>
                                          <p:attrName>style.visibility</p:attrName>
                                        </p:attrNameLst>
                                      </p:cBhvr>
                                      <p:to>
                                        <p:strVal val="visible"/>
                                      </p:to>
                                    </p:set>
                                    <p:anim calcmode="lin" valueType="num">
                                      <p:cBhvr additive="base">
                                        <p:cTn id="43" dur="500" fill="hold"/>
                                        <p:tgtEl>
                                          <p:spTgt spid="17411">
                                            <p:txEl>
                                              <p:charRg st="96" end="11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411">
                                            <p:txEl>
                                              <p:charRg st="96" end="11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7411">
                                            <p:txEl>
                                              <p:charRg st="115" end="138"/>
                                            </p:txEl>
                                          </p:spTgt>
                                        </p:tgtEl>
                                        <p:attrNameLst>
                                          <p:attrName>style.visibility</p:attrName>
                                        </p:attrNameLst>
                                      </p:cBhvr>
                                      <p:to>
                                        <p:strVal val="visible"/>
                                      </p:to>
                                    </p:set>
                                    <p:anim calcmode="lin" valueType="num">
                                      <p:cBhvr additive="base">
                                        <p:cTn id="49" dur="500" fill="hold"/>
                                        <p:tgtEl>
                                          <p:spTgt spid="17411">
                                            <p:txEl>
                                              <p:charRg st="115" end="13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7411">
                                            <p:txEl>
                                              <p:charRg st="115" end="13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7411">
                                            <p:txEl>
                                              <p:charRg st="138" end="179"/>
                                            </p:txEl>
                                          </p:spTgt>
                                        </p:tgtEl>
                                        <p:attrNameLst>
                                          <p:attrName>style.visibility</p:attrName>
                                        </p:attrNameLst>
                                      </p:cBhvr>
                                      <p:to>
                                        <p:strVal val="visible"/>
                                      </p:to>
                                    </p:set>
                                    <p:anim calcmode="lin" valueType="num">
                                      <p:cBhvr additive="base">
                                        <p:cTn id="55" dur="500" fill="hold"/>
                                        <p:tgtEl>
                                          <p:spTgt spid="17411">
                                            <p:txEl>
                                              <p:charRg st="138" end="17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7411">
                                            <p:txEl>
                                              <p:charRg st="138" end="17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7413">
                                            <p:txEl>
                                              <p:charRg st="4294967295" end="4294967295"/>
                                            </p:txEl>
                                          </p:spTgt>
                                        </p:tgtEl>
                                        <p:attrNameLst>
                                          <p:attrName>style.visibility</p:attrName>
                                        </p:attrNameLst>
                                      </p:cBhvr>
                                      <p:to>
                                        <p:strVal val="visible"/>
                                      </p:to>
                                    </p:set>
                                    <p:anim calcmode="lin" valueType="num">
                                      <p:cBhvr additive="base">
                                        <p:cTn id="61" dur="500" fill="hold"/>
                                        <p:tgtEl>
                                          <p:spTgt spid="17413">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7413">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7413">
                                            <p:txEl>
                                              <p:charRg st="0" end="11"/>
                                            </p:txEl>
                                          </p:spTgt>
                                        </p:tgtEl>
                                        <p:attrNameLst>
                                          <p:attrName>style.visibility</p:attrName>
                                        </p:attrNameLst>
                                      </p:cBhvr>
                                      <p:to>
                                        <p:strVal val="visible"/>
                                      </p:to>
                                    </p:set>
                                    <p:anim calcmode="lin" valueType="num">
                                      <p:cBhvr additive="base">
                                        <p:cTn id="67" dur="500" fill="hold"/>
                                        <p:tgtEl>
                                          <p:spTgt spid="17413">
                                            <p:txEl>
                                              <p:charRg st="0" end="11"/>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7413">
                                            <p:txEl>
                                              <p:charRg st="0" end="11"/>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7413">
                                            <p:txEl>
                                              <p:charRg st="12" end="26"/>
                                            </p:txEl>
                                          </p:spTgt>
                                        </p:tgtEl>
                                        <p:attrNameLst>
                                          <p:attrName>style.visibility</p:attrName>
                                        </p:attrNameLst>
                                      </p:cBhvr>
                                      <p:to>
                                        <p:strVal val="visible"/>
                                      </p:to>
                                    </p:set>
                                    <p:anim calcmode="lin" valueType="num">
                                      <p:cBhvr additive="base">
                                        <p:cTn id="73" dur="500" fill="hold"/>
                                        <p:tgtEl>
                                          <p:spTgt spid="17413">
                                            <p:txEl>
                                              <p:charRg st="12" end="26"/>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17413">
                                            <p:txEl>
                                              <p:charRg st="12" end="26"/>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17413">
                                            <p:txEl>
                                              <p:charRg st="26" end="53"/>
                                            </p:txEl>
                                          </p:spTgt>
                                        </p:tgtEl>
                                        <p:attrNameLst>
                                          <p:attrName>style.visibility</p:attrName>
                                        </p:attrNameLst>
                                      </p:cBhvr>
                                      <p:to>
                                        <p:strVal val="visible"/>
                                      </p:to>
                                    </p:set>
                                    <p:anim calcmode="lin" valueType="num">
                                      <p:cBhvr additive="base">
                                        <p:cTn id="79" dur="500" fill="hold"/>
                                        <p:tgtEl>
                                          <p:spTgt spid="17413">
                                            <p:txEl>
                                              <p:charRg st="26" end="53"/>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17413">
                                            <p:txEl>
                                              <p:charRg st="26" end="53"/>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17413">
                                            <p:txEl>
                                              <p:charRg st="53" end="82"/>
                                            </p:txEl>
                                          </p:spTgt>
                                        </p:tgtEl>
                                        <p:attrNameLst>
                                          <p:attrName>style.visibility</p:attrName>
                                        </p:attrNameLst>
                                      </p:cBhvr>
                                      <p:to>
                                        <p:strVal val="visible"/>
                                      </p:to>
                                    </p:set>
                                    <p:anim calcmode="lin" valueType="num">
                                      <p:cBhvr additive="base">
                                        <p:cTn id="85" dur="500" fill="hold"/>
                                        <p:tgtEl>
                                          <p:spTgt spid="17413">
                                            <p:txEl>
                                              <p:charRg st="53" end="82"/>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17413">
                                            <p:txEl>
                                              <p:charRg st="53" end="82"/>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17413">
                                            <p:txEl>
                                              <p:charRg st="82" end="100"/>
                                            </p:txEl>
                                          </p:spTgt>
                                        </p:tgtEl>
                                        <p:attrNameLst>
                                          <p:attrName>style.visibility</p:attrName>
                                        </p:attrNameLst>
                                      </p:cBhvr>
                                      <p:to>
                                        <p:strVal val="visible"/>
                                      </p:to>
                                    </p:set>
                                    <p:anim calcmode="lin" valueType="num">
                                      <p:cBhvr additive="base">
                                        <p:cTn id="91" dur="500" fill="hold"/>
                                        <p:tgtEl>
                                          <p:spTgt spid="17413">
                                            <p:txEl>
                                              <p:charRg st="82" end="100"/>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17413">
                                            <p:txEl>
                                              <p:charRg st="82" end="100"/>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17413">
                                            <p:txEl>
                                              <p:charRg st="100" end="119"/>
                                            </p:txEl>
                                          </p:spTgt>
                                        </p:tgtEl>
                                        <p:attrNameLst>
                                          <p:attrName>style.visibility</p:attrName>
                                        </p:attrNameLst>
                                      </p:cBhvr>
                                      <p:to>
                                        <p:strVal val="visible"/>
                                      </p:to>
                                    </p:set>
                                    <p:anim calcmode="lin" valueType="num">
                                      <p:cBhvr additive="base">
                                        <p:cTn id="97" dur="500" fill="hold"/>
                                        <p:tgtEl>
                                          <p:spTgt spid="17413">
                                            <p:txEl>
                                              <p:charRg st="100" end="119"/>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17413">
                                            <p:txEl>
                                              <p:charRg st="100" end="119"/>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2" fill="hold" grpId="0" nodeType="clickEffect">
                                  <p:stCondLst>
                                    <p:cond delay="0"/>
                                  </p:stCondLst>
                                  <p:childTnLst>
                                    <p:set>
                                      <p:cBhvr>
                                        <p:cTn id="102" dur="1" fill="hold">
                                          <p:stCondLst>
                                            <p:cond delay="0"/>
                                          </p:stCondLst>
                                        </p:cTn>
                                        <p:tgtEl>
                                          <p:spTgt spid="17413">
                                            <p:txEl>
                                              <p:charRg st="119" end="141"/>
                                            </p:txEl>
                                          </p:spTgt>
                                        </p:tgtEl>
                                        <p:attrNameLst>
                                          <p:attrName>style.visibility</p:attrName>
                                        </p:attrNameLst>
                                      </p:cBhvr>
                                      <p:to>
                                        <p:strVal val="visible"/>
                                      </p:to>
                                    </p:set>
                                    <p:anim calcmode="lin" valueType="num">
                                      <p:cBhvr additive="base">
                                        <p:cTn id="103" dur="500" fill="hold"/>
                                        <p:tgtEl>
                                          <p:spTgt spid="17413">
                                            <p:txEl>
                                              <p:charRg st="119" end="141"/>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17413">
                                            <p:txEl>
                                              <p:charRg st="119" end="141"/>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17413">
                                            <p:txEl>
                                              <p:charRg st="141" end="188"/>
                                            </p:txEl>
                                          </p:spTgt>
                                        </p:tgtEl>
                                        <p:attrNameLst>
                                          <p:attrName>style.visibility</p:attrName>
                                        </p:attrNameLst>
                                      </p:cBhvr>
                                      <p:to>
                                        <p:strVal val="visible"/>
                                      </p:to>
                                    </p:set>
                                    <p:anim calcmode="lin" valueType="num">
                                      <p:cBhvr additive="base">
                                        <p:cTn id="109" dur="500" fill="hold"/>
                                        <p:tgtEl>
                                          <p:spTgt spid="17413">
                                            <p:txEl>
                                              <p:charRg st="141" end="188"/>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17413">
                                            <p:txEl>
                                              <p:charRg st="141" end="18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solidFill>
            <a:schemeClr val="accent1">
              <a:lumMod val="20000"/>
              <a:lumOff val="80000"/>
            </a:schemeClr>
          </a:solidFill>
        </p:spPr>
        <p:txBody>
          <a:bodyPr>
            <a:normAutofit/>
          </a:bodyPr>
          <a:p>
            <a:r>
              <a:rPr lang="en-US" b="1" kern="0" noProof="0" smtClean="0">
                <a:ln>
                  <a:noFill/>
                </a:ln>
                <a:solidFill>
                  <a:schemeClr val="tx1"/>
                </a:solidFill>
                <a:effectLst/>
                <a:uLnTx/>
                <a:uFillTx/>
                <a:latin typeface="Times New Roman" panose="02020603050405020304" pitchFamily="18" charset="0"/>
                <a:sym typeface="+mn-ea"/>
              </a:rPr>
              <a:t>Sayangnya...</a:t>
            </a:r>
            <a:endParaRPr lang="en-US" b="1" kern="0" noProof="0" smtClean="0">
              <a:ln>
                <a:noFill/>
              </a:ln>
              <a:solidFill>
                <a:schemeClr val="tx1"/>
              </a:solidFill>
              <a:effectLst/>
              <a:uLnTx/>
              <a:uFillTx/>
              <a:latin typeface="Times New Roman" panose="02020603050405020304" pitchFamily="18" charset="0"/>
              <a:sym typeface="+mn-ea"/>
            </a:endParaRPr>
          </a:p>
        </p:txBody>
      </p:sp>
      <p:sp>
        <p:nvSpPr>
          <p:cNvPr id="3" name="Content Placeholder 2"/>
          <p:cNvSpPr>
            <a:spLocks noGrp="1"/>
          </p:cNvSpPr>
          <p:nvPr>
            <p:ph idx="1"/>
          </p:nvPr>
        </p:nvSpPr>
        <p:spPr>
          <a:xfrm>
            <a:off x="838200" y="1975485"/>
            <a:ext cx="10515600" cy="4201795"/>
          </a:xfrm>
          <a:solidFill>
            <a:schemeClr val="accent6">
              <a:lumMod val="20000"/>
              <a:lumOff val="80000"/>
            </a:schemeClr>
          </a:solidFill>
        </p:spPr>
        <p:txBody>
          <a:bodyPr>
            <a:normAutofit fontScale="80000"/>
          </a:bodyPr>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Kebanyakan orang (</a:t>
            </a:r>
            <a:r>
              <a:rPr lang="en-US" u="sng" noProof="0" smtClean="0">
                <a:ln>
                  <a:noFill/>
                </a:ln>
                <a:solidFill>
                  <a:schemeClr val="tx1"/>
                </a:solidFill>
                <a:effectLst/>
                <a:uLnTx/>
                <a:uFillTx/>
                <a:latin typeface="Calibri" panose="020F0502020204030204" charset="0"/>
                <a:cs typeface="Calibri" panose="020F0502020204030204" charset="0"/>
                <a:sym typeface="+mn-ea"/>
              </a:rPr>
              <a:t>&gt;</a:t>
            </a:r>
            <a:r>
              <a:rPr lang="en-US" noProof="0" smtClean="0">
                <a:ln>
                  <a:noFill/>
                </a:ln>
                <a:solidFill>
                  <a:schemeClr val="tx1"/>
                </a:solidFill>
                <a:effectLst/>
                <a:uLnTx/>
                <a:uFillTx/>
                <a:latin typeface="Calibri" panose="020F0502020204030204" charset="0"/>
                <a:cs typeface="Calibri" panose="020F0502020204030204" charset="0"/>
                <a:sym typeface="+mn-ea"/>
              </a:rPr>
              <a:t> 80%) cenderung memilih salah satu gaya berpikir di atas. Hanya sebagian kecil (</a:t>
            </a:r>
            <a:r>
              <a:rPr lang="en-US" u="sng" noProof="0" smtClean="0">
                <a:ln>
                  <a:noFill/>
                </a:ln>
                <a:solidFill>
                  <a:schemeClr val="tx1"/>
                </a:solidFill>
                <a:effectLst/>
                <a:uLnTx/>
                <a:uFillTx/>
                <a:latin typeface="Calibri" panose="020F0502020204030204" charset="0"/>
                <a:cs typeface="Calibri" panose="020F0502020204030204" charset="0"/>
                <a:sym typeface="+mn-ea"/>
              </a:rPr>
              <a:t>&lt;</a:t>
            </a:r>
            <a:r>
              <a:rPr lang="en-US" noProof="0" smtClean="0">
                <a:ln>
                  <a:noFill/>
                </a:ln>
                <a:solidFill>
                  <a:schemeClr val="tx1"/>
                </a:solidFill>
                <a:effectLst/>
                <a:uLnTx/>
                <a:uFillTx/>
                <a:latin typeface="Calibri" panose="020F0502020204030204" charset="0"/>
                <a:cs typeface="Calibri" panose="020F0502020204030204" charset="0"/>
                <a:sym typeface="+mn-ea"/>
              </a:rPr>
              <a:t> 20%) yang mampu mengintegrasikan kedua gaya.</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lang="en-US" noProof="0" smtClean="0">
              <a:ln>
                <a:noFill/>
              </a:ln>
              <a:solidFill>
                <a:schemeClr val="tx1"/>
              </a:solidFill>
              <a:effectLst/>
              <a:uLnTx/>
              <a:uFillTx/>
              <a:latin typeface="Calibri" panose="020F0502020204030204" charset="0"/>
              <a:cs typeface="Calibri" panose="020F0502020204030204" charset="0"/>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r>
              <a:rPr lang="en-ID" altLang="en-US" noProof="0" smtClean="0">
                <a:ln>
                  <a:noFill/>
                </a:ln>
                <a:solidFill>
                  <a:schemeClr val="tx1"/>
                </a:solidFill>
                <a:effectLst/>
                <a:uLnTx/>
                <a:uFillTx/>
                <a:latin typeface="Calibri" panose="020F0502020204030204" charset="0"/>
                <a:cs typeface="Calibri" panose="020F0502020204030204" charset="0"/>
                <a:sym typeface="+mn-ea"/>
              </a:rPr>
              <a:t>Realitas</a:t>
            </a:r>
            <a:r>
              <a:rPr lang="en-US" noProof="0" smtClean="0">
                <a:ln>
                  <a:noFill/>
                </a:ln>
                <a:solidFill>
                  <a:schemeClr val="tx1"/>
                </a:solidFill>
                <a:effectLst/>
                <a:uLnTx/>
                <a:uFillTx/>
                <a:latin typeface="Calibri" panose="020F0502020204030204" charset="0"/>
                <a:cs typeface="Calibri" panose="020F0502020204030204" charset="0"/>
                <a:sym typeface="+mn-ea"/>
              </a:rPr>
              <a:t>: </a:t>
            </a:r>
            <a:r>
              <a:rPr lang="en-ID" altLang="en-US" noProof="0" smtClean="0">
                <a:ln>
                  <a:noFill/>
                </a:ln>
                <a:solidFill>
                  <a:schemeClr val="tx1"/>
                </a:solidFill>
                <a:effectLst/>
                <a:uLnTx/>
                <a:uFillTx/>
                <a:latin typeface="Calibri" panose="020F0502020204030204" charset="0"/>
                <a:cs typeface="Calibri" panose="020F0502020204030204" charset="0"/>
                <a:sym typeface="+mn-ea"/>
              </a:rPr>
              <a:t>ada </a:t>
            </a:r>
            <a:r>
              <a:rPr lang="en-US" noProof="0" smtClean="0">
                <a:ln>
                  <a:noFill/>
                </a:ln>
                <a:solidFill>
                  <a:schemeClr val="tx1"/>
                </a:solidFill>
                <a:effectLst/>
                <a:uLnTx/>
                <a:uFillTx/>
                <a:latin typeface="Calibri" panose="020F0502020204030204" charset="0"/>
                <a:cs typeface="Calibri" panose="020F0502020204030204" charset="0"/>
                <a:sym typeface="+mn-ea"/>
              </a:rPr>
              <a:t>sistem pendidikan </a:t>
            </a:r>
            <a:r>
              <a:rPr lang="en-ID" altLang="en-US" noProof="0" smtClean="0">
                <a:ln>
                  <a:noFill/>
                </a:ln>
                <a:solidFill>
                  <a:schemeClr val="tx1"/>
                </a:solidFill>
                <a:effectLst/>
                <a:uLnTx/>
                <a:uFillTx/>
                <a:latin typeface="Calibri" panose="020F0502020204030204" charset="0"/>
                <a:cs typeface="Calibri" panose="020F0502020204030204" charset="0"/>
                <a:sym typeface="+mn-ea"/>
              </a:rPr>
              <a:t>yang</a:t>
            </a:r>
            <a:r>
              <a:rPr lang="en-US" noProof="0" smtClean="0">
                <a:ln>
                  <a:noFill/>
                </a:ln>
                <a:solidFill>
                  <a:schemeClr val="tx1"/>
                </a:solidFill>
                <a:effectLst/>
                <a:uLnTx/>
                <a:uFillTx/>
                <a:latin typeface="Calibri" panose="020F0502020204030204" charset="0"/>
                <a:cs typeface="Calibri" panose="020F0502020204030204" charset="0"/>
                <a:sym typeface="+mn-ea"/>
              </a:rPr>
              <a:t> cenderung menekankan proses belajar mengajar (PBM) yang menuntut penggunaan gaya berpikir otak kiri saja!</a:t>
            </a: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noProof="0" smtClean="0">
                <a:ln>
                  <a:noFill/>
                </a:ln>
                <a:solidFill>
                  <a:schemeClr val="tx1"/>
                </a:solidFill>
                <a:effectLst/>
                <a:uLnTx/>
                <a:uFillTx/>
                <a:latin typeface="Calibri" panose="020F0502020204030204" charset="0"/>
                <a:cs typeface="Calibri" panose="020F0502020204030204" charset="0"/>
                <a:sym typeface="+mn-ea"/>
              </a:rPr>
              <a:t>Penyebabnya : mata pelajaran/kuliah lebih banyak terfokus pada hal-hal yang menuntut berpikir logis, analitis, dan akurat. Padahal, </a:t>
            </a:r>
            <a:r>
              <a:rPr lang="en-US" b="1" i="1" u="sng" noProof="0" smtClean="0">
                <a:ln>
                  <a:noFill/>
                </a:ln>
                <a:solidFill>
                  <a:schemeClr val="tx1"/>
                </a:solidFill>
                <a:effectLst/>
                <a:uLnTx/>
                <a:uFillTx/>
                <a:latin typeface="Calibri" panose="020F0502020204030204" charset="0"/>
                <a:cs typeface="Calibri" panose="020F0502020204030204" charset="0"/>
                <a:sym typeface="+mn-ea"/>
              </a:rPr>
              <a:t>kreatifitas justru terletak pada otak kanan</a:t>
            </a:r>
            <a:r>
              <a:rPr lang="en-US" b="1" noProof="0" smtClean="0">
                <a:ln>
                  <a:noFill/>
                </a:ln>
                <a:solidFill>
                  <a:schemeClr val="tx1"/>
                </a:solidFill>
                <a:effectLst/>
                <a:uLnTx/>
                <a:uFillTx/>
                <a:latin typeface="Calibri" panose="020F0502020204030204" charset="0"/>
                <a:cs typeface="Calibri" panose="020F0502020204030204" charset="0"/>
                <a:sym typeface="+mn-ea"/>
              </a:rPr>
              <a:t>!</a:t>
            </a:r>
            <a:endParaRPr kumimoji="0" lang="en-US"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b="1" noProof="0" smtClean="0">
                <a:ln>
                  <a:noFill/>
                </a:ln>
                <a:solidFill>
                  <a:schemeClr val="tx1"/>
                </a:solidFill>
                <a:effectLst/>
                <a:uLnTx/>
                <a:uFillTx/>
                <a:latin typeface="Calibri" panose="020F0502020204030204" charset="0"/>
                <a:cs typeface="Calibri" panose="020F0502020204030204" charset="0"/>
                <a:sym typeface="+mn-ea"/>
              </a:rPr>
              <a:t> </a:t>
            </a:r>
            <a:endParaRPr kumimoji="0" lang="en-US"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pPr marL="0" marR="0" lvl="0" indent="0" algn="l" defTabSz="914400" rtl="0" eaLnBrk="0" fontAlgn="base" latinLnBrk="0" hangingPunct="0">
              <a:lnSpc>
                <a:spcPct val="100000"/>
              </a:lnSpc>
              <a:spcBef>
                <a:spcPct val="0"/>
              </a:spcBef>
              <a:spcAft>
                <a:spcPct val="0"/>
              </a:spcAft>
              <a:buClrTx/>
              <a:buSzTx/>
              <a:buFontTx/>
              <a:buNone/>
              <a:defRPr/>
            </a:pPr>
            <a:r>
              <a:rPr lang="en-US" b="1" noProof="0" smtClean="0">
                <a:ln>
                  <a:noFill/>
                </a:ln>
                <a:solidFill>
                  <a:schemeClr val="tx1"/>
                </a:solidFill>
                <a:effectLst/>
                <a:uLnTx/>
                <a:uFillTx/>
                <a:latin typeface="Calibri" panose="020F0502020204030204" charset="0"/>
                <a:cs typeface="Calibri" panose="020F0502020204030204" charset="0"/>
                <a:sym typeface="+mn-ea"/>
              </a:rPr>
              <a:t>Seorang </a:t>
            </a:r>
            <a:r>
              <a:rPr lang="en-US" b="1" i="1" noProof="0" smtClean="0">
                <a:ln>
                  <a:noFill/>
                </a:ln>
                <a:solidFill>
                  <a:schemeClr val="tx1"/>
                </a:solidFill>
                <a:effectLst/>
                <a:uLnTx/>
                <a:uFillTx/>
                <a:latin typeface="Calibri" panose="020F0502020204030204" charset="0"/>
                <a:cs typeface="Calibri" panose="020F0502020204030204" charset="0"/>
                <a:sym typeface="+mn-ea"/>
              </a:rPr>
              <a:t>problem solver</a:t>
            </a:r>
            <a:r>
              <a:rPr lang="en-US" b="1" noProof="0" smtClean="0">
                <a:ln>
                  <a:noFill/>
                </a:ln>
                <a:solidFill>
                  <a:schemeClr val="tx1"/>
                </a:solidFill>
                <a:effectLst/>
                <a:uLnTx/>
                <a:uFillTx/>
                <a:latin typeface="Calibri" panose="020F0502020204030204" charset="0"/>
                <a:cs typeface="Calibri" panose="020F0502020204030204" charset="0"/>
                <a:sym typeface="+mn-ea"/>
              </a:rPr>
              <a:t>, terlebih lagi seorang pemimpin, harus bisa mengintegrasikan kedua gaya berpikir ini dengan baik.</a:t>
            </a:r>
            <a:endParaRPr kumimoji="0" lang="en-US"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a:p>
            <a:endParaRPr kumimoji="0" lang="en-US" b="1" i="0" u="none" strike="noStrike" kern="1200" cap="none" spc="0" normalizeH="0" baseline="0" noProof="0" smtClean="0">
              <a:ln>
                <a:noFill/>
              </a:ln>
              <a:solidFill>
                <a:schemeClr val="tx1"/>
              </a:solidFill>
              <a:effectLst/>
              <a:uLnTx/>
              <a:uFillTx/>
              <a:latin typeface="Calibri" panose="020F0502020204030204" charset="0"/>
              <a:ea typeface="+mn-ea"/>
              <a:cs typeface="Calibri" panose="020F05020202040302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13037</Words>
  <Application>WPS Presentation</Application>
  <PresentationFormat>Widescreen</PresentationFormat>
  <Paragraphs>298</Paragraphs>
  <Slides>24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Arial</vt:lpstr>
      <vt:lpstr>SimSun</vt:lpstr>
      <vt:lpstr>Wingdings</vt:lpstr>
      <vt:lpstr>Calibri</vt:lpstr>
      <vt:lpstr>Wingdings</vt:lpstr>
      <vt:lpstr>Times New Roman</vt:lpstr>
      <vt:lpstr>Calibri Light</vt:lpstr>
      <vt:lpstr>Microsoft YaHei</vt:lpstr>
      <vt:lpstr>Arial Unicode MS</vt:lpstr>
      <vt:lpstr>Monotype Sorts</vt:lpstr>
      <vt:lpstr>Office Theme</vt:lpstr>
      <vt:lpstr>PowerPoint 演示文稿</vt:lpstr>
      <vt:lpstr>CHAPTER-4  KREATIFITAS</vt:lpstr>
      <vt:lpstr>DEFINISI KREATIFITAS</vt:lpstr>
      <vt:lpstr>Tiga definisi kreatifitas dari Robert Harris,  1998:</vt:lpstr>
      <vt:lpstr>PowerPoint 演示文稿</vt:lpstr>
      <vt:lpstr>PowerPoint 演示文稿</vt:lpstr>
      <vt:lpstr>SUMBER KREATIFITAS</vt:lpstr>
      <vt:lpstr>BERPIKIR KREATIF</vt:lpstr>
      <vt:lpstr>Sayangnya...</vt:lpstr>
      <vt:lpstr>Lebih jauh lagi... </vt:lpstr>
      <vt:lpstr>Perbandingan antara dua jenis cara berpikir  (Robert Harris, 1998 ):</vt:lpstr>
      <vt:lpstr>PowerPoint 演示文稿</vt:lpstr>
      <vt:lpstr>PowerPoint 演示文稿</vt:lpstr>
      <vt:lpstr>Sikap Negatif yang Menahan Kreatifitas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Mitos Tentang Berpikir Kreatif dan Problem Solving</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irsyad</cp:lastModifiedBy>
  <cp:revision>43</cp:revision>
  <dcterms:created xsi:type="dcterms:W3CDTF">2020-09-23T13:10:00Z</dcterms:created>
  <dcterms:modified xsi:type="dcterms:W3CDTF">2021-03-14T14:07:22Z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1033-11.2.0.10017</vt:lpwstr>
  </property>
</Properties>
</file>