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1"/>
  </p:notesMasterIdLst>
  <p:sldIdLst>
    <p:sldId id="256" r:id="rId2"/>
    <p:sldId id="366" r:id="rId3"/>
    <p:sldId id="384" r:id="rId4"/>
    <p:sldId id="367" r:id="rId5"/>
    <p:sldId id="368" r:id="rId6"/>
    <p:sldId id="385" r:id="rId7"/>
    <p:sldId id="369" r:id="rId8"/>
    <p:sldId id="398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80" r:id="rId18"/>
    <p:sldId id="378" r:id="rId19"/>
    <p:sldId id="379" r:id="rId20"/>
    <p:sldId id="386" r:id="rId21"/>
    <p:sldId id="388" r:id="rId22"/>
    <p:sldId id="405" r:id="rId23"/>
    <p:sldId id="404" r:id="rId24"/>
    <p:sldId id="406" r:id="rId25"/>
    <p:sldId id="389" r:id="rId26"/>
    <p:sldId id="399" r:id="rId27"/>
    <p:sldId id="381" r:id="rId28"/>
    <p:sldId id="390" r:id="rId29"/>
    <p:sldId id="391" r:id="rId30"/>
    <p:sldId id="392" r:id="rId31"/>
    <p:sldId id="395" r:id="rId32"/>
    <p:sldId id="396" r:id="rId33"/>
    <p:sldId id="394" r:id="rId34"/>
    <p:sldId id="410" r:id="rId35"/>
    <p:sldId id="411" r:id="rId36"/>
    <p:sldId id="407" r:id="rId37"/>
    <p:sldId id="408" r:id="rId38"/>
    <p:sldId id="402" r:id="rId39"/>
    <p:sldId id="4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49D"/>
    <a:srgbClr val="ED7D31"/>
    <a:srgbClr val="006666"/>
    <a:srgbClr val="FFC000"/>
    <a:srgbClr val="008080"/>
    <a:srgbClr val="FFD966"/>
    <a:srgbClr val="657676"/>
    <a:srgbClr val="FF9999"/>
    <a:srgbClr val="FFCCFF"/>
    <a:srgbClr val="CBC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BB49-4BA9-4CF1-AC52-D34CFF08F7D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7FE1-1263-4215-AB43-C52B9D50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8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1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7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4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9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1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8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1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08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5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1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90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12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1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49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5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4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5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0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2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0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4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41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0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9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8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9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1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7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81A8-420B-4824-943B-D7F676B84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5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4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D4BF-C3EA-435E-9AE1-1BACD461D47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F372-1316-45BF-9B08-B68BB4C4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812" y="3251357"/>
            <a:ext cx="66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Aida </a:t>
            </a:r>
            <a:r>
              <a:rPr lang="en-US" sz="2000" b="1" dirty="0">
                <a:latin typeface="Corbel" panose="020B0503020204020204" pitchFamily="34" charset="0"/>
              </a:rPr>
              <a:t>Nur Ramadhani</a:t>
            </a:r>
            <a:r>
              <a:rPr lang="en-US" sz="2000" b="1" dirty="0" smtClean="0">
                <a:latin typeface="Corbel" panose="020B0503020204020204" pitchFamily="34" charset="0"/>
              </a:rPr>
              <a:t>, M.T. </a:t>
            </a:r>
          </a:p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Dr</a:t>
            </a:r>
            <a:r>
              <a:rPr lang="en-US" sz="2000" b="1" dirty="0">
                <a:latin typeface="Corbel" panose="020B0503020204020204" pitchFamily="34" charset="0"/>
              </a:rPr>
              <a:t>. Ari Diana </a:t>
            </a:r>
            <a:r>
              <a:rPr lang="en-US" sz="2000" b="1" dirty="0" err="1" smtClean="0">
                <a:latin typeface="Corbel" panose="020B0503020204020204" pitchFamily="34" charset="0"/>
              </a:rPr>
              <a:t>Susanti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812" y="5965087"/>
            <a:ext cx="668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800" dirty="0"/>
              <a:t>Program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Kimia</a:t>
            </a:r>
          </a:p>
          <a:p>
            <a:r>
              <a:rPr lang="en-US" sz="1800" dirty="0" err="1"/>
              <a:t>Fakultas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Universitas</a:t>
            </a:r>
            <a:r>
              <a:rPr lang="en-US" sz="1800" dirty="0"/>
              <a:t> </a:t>
            </a:r>
            <a:r>
              <a:rPr lang="en-US" sz="1800" dirty="0" err="1"/>
              <a:t>Sebelas</a:t>
            </a:r>
            <a:r>
              <a:rPr lang="en-US" sz="1800" dirty="0"/>
              <a:t> </a:t>
            </a:r>
            <a:r>
              <a:rPr lang="en-US" sz="1800" dirty="0" err="1"/>
              <a:t>Maret</a:t>
            </a:r>
            <a:r>
              <a:rPr lang="en-US" sz="1800" dirty="0"/>
              <a:t>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06" y="4507329"/>
            <a:ext cx="1235200" cy="1199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0812" y="448942"/>
            <a:ext cx="6683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TK2523</a:t>
            </a:r>
          </a:p>
          <a:p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Kimia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Fisika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761565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0782" y="1159700"/>
            <a:ext cx="2393576" cy="2802796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81068" y="2673693"/>
            <a:ext cx="3593004" cy="1772607"/>
          </a:xfrm>
          <a:prstGeom prst="triangle">
            <a:avLst>
              <a:gd name="adj" fmla="val 25249"/>
            </a:avLst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1577906">
            <a:off x="569529" y="285802"/>
            <a:ext cx="2097938" cy="2809826"/>
          </a:xfrm>
          <a:prstGeom prst="rtTriangl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4" y="4630026"/>
            <a:ext cx="2153931" cy="21539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78102" y="907135"/>
            <a:ext cx="2202002" cy="2133018"/>
          </a:xfrm>
          <a:prstGeom prst="ellipse">
            <a:avLst/>
          </a:prstGeom>
          <a:noFill/>
          <a:ln w="57150">
            <a:solidFill>
              <a:srgbClr val="EAC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15D8966D-363D-44B1-A5C1-5D76818961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6017" y="1189784"/>
            <a:ext cx="8771965" cy="4685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Penjelasan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gambar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endParaRPr lang="en-US" sz="1800" b="1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anoda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berupa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batang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logam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Zn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dicelupkan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ZnSO</a:t>
            </a:r>
            <a:r>
              <a:rPr lang="en-US" sz="1800" baseline="-250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4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reduksi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katoda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berupa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batang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logam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Cu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dicelupkan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CuSO</a:t>
            </a:r>
            <a:r>
              <a:rPr lang="en-US" sz="1800" baseline="-250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4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Terbentuk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muatan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anoda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bermuatan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negatif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katoda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bermuatan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positif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Kedua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juga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dihubungkan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oleh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jembatan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garam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yaitu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tabung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berbentuk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U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terbalik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berisi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pasta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elektrolit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tidak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bereaksi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redoks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;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gunanya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menyeimbangkan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muatan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ion 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kation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anion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);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atau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inaktif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misalnya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grafit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platinum.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Notasi</a:t>
            </a:r>
            <a:r>
              <a:rPr lang="en-AU" alt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AU" alt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AU" alt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Volta</a:t>
            </a:r>
            <a:endParaRPr lang="en-US" sz="2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4B9B95E8-69F2-48CE-9CC9-A28A0D983D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575" y="1521767"/>
            <a:ext cx="8588189" cy="4718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Volta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dinotasikan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cara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telah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disepakati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Zn/Cu</a:t>
            </a:r>
            <a:r>
              <a:rPr lang="en-US" sz="1800" b="1" baseline="300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</a:t>
            </a:r>
            <a:r>
              <a:rPr lang="en-US" sz="1800" b="1" baseline="300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</a:t>
            </a:r>
            <a:endParaRPr lang="en-US" sz="18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577850" indent="-295275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Zn(s) | Zn</a:t>
            </a:r>
            <a:r>
              <a:rPr lang="en-US" sz="1800" baseline="300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</a:t>
            </a:r>
            <a:r>
              <a:rPr lang="en-US" sz="1800" baseline="300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aq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║ Cu</a:t>
            </a:r>
            <a:r>
              <a:rPr lang="en-US" sz="1800" baseline="300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</a:t>
            </a:r>
            <a:r>
              <a:rPr lang="en-US" sz="1800" baseline="300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aq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| Cu(s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</a:t>
            </a:r>
          </a:p>
          <a:p>
            <a:pPr marL="577850" indent="-295275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Bagian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anoda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dituliskan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sebelah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kiri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bagian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katoda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577850" indent="-295275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Garis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lurus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menunjukkan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batas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fasa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yaitu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adanya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fasa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berbeda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sz="1800" i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aqueous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vs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i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solid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jika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fasanya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sama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maka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digunakan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tanda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koma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577850" indent="-295275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tidak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bereaksi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ditulis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notasi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diujung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kiri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ujung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kanan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AU" alt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Volta </a:t>
            </a:r>
            <a:r>
              <a:rPr lang="en-AU" alt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AU" alt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AU" alt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AU" alt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AU" alt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Inaktif</a:t>
            </a:r>
            <a:endParaRPr lang="en-US" sz="2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11" name="Picture 4" descr="Gb 21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27" y="1841666"/>
            <a:ext cx="2821948" cy="48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51212" y="1308266"/>
            <a:ext cx="5795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Grafit</a:t>
            </a:r>
            <a:r>
              <a:rPr lang="en-US" alt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I</a:t>
            </a:r>
            <a:r>
              <a:rPr lang="en-US" altLang="en-US" baseline="30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| I</a:t>
            </a:r>
            <a:r>
              <a:rPr lang="en-US" altLang="en-US" baseline="-25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</a:t>
            </a:r>
            <a:r>
              <a: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)║H</a:t>
            </a:r>
            <a:r>
              <a:rPr lang="en-US" altLang="en-US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en-US" alt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MnO</a:t>
            </a:r>
            <a:r>
              <a:rPr lang="en-US" altLang="en-US" baseline="-25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en-US" baseline="30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alt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Mn</a:t>
            </a:r>
            <a:r>
              <a:rPr lang="en-US" altLang="en-US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| </a:t>
            </a:r>
            <a:r>
              <a:rPr lang="en-US" alt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Grafit</a:t>
            </a:r>
            <a:endParaRPr lang="en-US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POTENSIAL SEL.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4D9BF27F-56B5-4F9C-A2A0-3DE894C73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2" y="1600200"/>
            <a:ext cx="876363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Energi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listrik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dari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volta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berbanding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lurus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beda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potensial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antara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kedua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voltase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</a:t>
            </a:r>
            <a:r>
              <a:rPr lang="en-US" sz="1800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atau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disebut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juga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potensial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</a:t>
            </a:r>
            <a:r>
              <a:rPr lang="en-US" sz="1800" b="1" baseline="-25000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atau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gaya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electromotive 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emf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proses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spontan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Esel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&gt; 0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semakin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positif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semakin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banyak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kerja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bisa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dilakukan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oleh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Satuan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digunakan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 V = 1 J/C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Potensial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sangat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dipengaruhi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oleh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suhu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konsentrasi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oleh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karena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itu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potensial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standar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diukur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pada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keadaan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standar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(298 K, 1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atm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gas, 1 M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larutan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padatan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murni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solid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alt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alt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alt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2400" b="1" baseline="300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2400" b="1" baseline="-250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setengah-sel</a:t>
            </a:r>
            <a:r>
              <a:rPr lang="en-US" altLang="en-US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F28C8293-B166-4BAA-947E-51C7B19E21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2" y="1752599"/>
            <a:ext cx="8763630" cy="3679167"/>
          </a:xfrm>
        </p:spPr>
        <p:txBody>
          <a:bodyPr rtlCol="0">
            <a:normAutofit/>
          </a:bodyPr>
          <a:lstStyle/>
          <a:p>
            <a:pPr marL="228600" indent="-228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terkait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setengah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wadah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Menurut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kesepakatan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selalu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ditulis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setengah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teroksidasi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+ ne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bentuk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tereduksi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28600" indent="-228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28600" indent="-228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Potensial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elektroda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standar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seperti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halnya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besaran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termodinamika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dapat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dibalik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dengan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mengubah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tandanya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9894" y="5270824"/>
                <a:ext cx="2691121" cy="321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𝑠𝑒𝑙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𝑘𝑎𝑡𝑜𝑑𝑎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𝑎𝑛𝑜𝑑𝑎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94" y="5270824"/>
                <a:ext cx="2691121" cy="321883"/>
              </a:xfrm>
              <a:prstGeom prst="rect">
                <a:avLst/>
              </a:prstGeom>
              <a:blipFill rotWithShape="0">
                <a:blip r:embed="rId3"/>
                <a:stretch>
                  <a:fillRect l="-1814" t="-1923" r="-68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89532" y="3460958"/>
                <a:ext cx="1009122" cy="457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𝑠𝑒𝑙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532" y="3460958"/>
                <a:ext cx="1009122" cy="457882"/>
              </a:xfrm>
              <a:prstGeom prst="rect">
                <a:avLst/>
              </a:prstGeom>
              <a:blipFill rotWithShape="0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Potensial</a:t>
            </a:r>
            <a:r>
              <a:rPr lang="en-AU" altLang="en-US" sz="20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AU" altLang="en-US" sz="20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AU" altLang="en-US" sz="20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AU" altLang="en-US" sz="20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Standar</a:t>
            </a:r>
            <a:endParaRPr lang="en-US" sz="2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BEC893C6-55A6-4131-AD36-E0B3C30C33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6860" y="1506704"/>
            <a:ext cx="8404412" cy="4792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rujukan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nilai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0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	2H</a:t>
            </a:r>
            <a:r>
              <a:rPr lang="en-US" sz="1800" baseline="300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aq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1 M) + 2e 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 H</a:t>
            </a:r>
            <a:r>
              <a:rPr lang="en-US" sz="1800" baseline="-250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(g, 1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atm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) 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E</a:t>
            </a:r>
            <a:r>
              <a:rPr lang="en-US" sz="1800" baseline="300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o</a:t>
            </a:r>
            <a:r>
              <a:rPr lang="en-US" sz="1800" baseline="-250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rujukan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= 0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	H</a:t>
            </a:r>
            <a:r>
              <a:rPr lang="en-US" sz="1800" baseline="-250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(g, 1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atm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)  2H</a:t>
            </a:r>
            <a:r>
              <a:rPr lang="en-US" sz="1800" baseline="300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+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aq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, 1 M) +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2e 		–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E</a:t>
            </a:r>
            <a:r>
              <a:rPr lang="en-US" sz="1800" baseline="300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o</a:t>
            </a:r>
            <a:r>
              <a:rPr lang="en-US" sz="1800" baseline="-250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rujukan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=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0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nilai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rujukan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tersebut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kita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bisa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</a:t>
            </a:r>
          </a:p>
          <a:p>
            <a:pPr marL="631825" lvl="1" indent="-288925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menyusun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volta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menggunakan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hidrogen</a:t>
            </a:r>
            <a:r>
              <a:rPr lang="en-US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standar</a:t>
            </a:r>
            <a:r>
              <a:rPr lang="en-US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(EHS) </a:t>
            </a:r>
            <a:r>
              <a:rPr lang="en-US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sebagai</a:t>
            </a:r>
            <a:r>
              <a:rPr lang="en-US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salah</a:t>
            </a:r>
            <a:r>
              <a:rPr lang="en-US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satu</a:t>
            </a:r>
            <a:r>
              <a:rPr lang="en-US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elektrodanya</a:t>
            </a:r>
            <a:r>
              <a:rPr lang="en-US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631825" lvl="1" indent="-288925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mengukur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potensial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alat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ukur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kemudian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kita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dapat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menentukan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potensial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standar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banyak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941" y="456858"/>
            <a:ext cx="5662293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v-SE" alt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Kekuatan Relatif Oksidator dan Reduktor</a:t>
            </a:r>
            <a:endParaRPr lang="en-US" sz="20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913DBDE3-79D2-450D-B146-D20CA3989D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899" y="1506704"/>
            <a:ext cx="8733865" cy="50829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Semua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relatif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hidrogen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referensi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2H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1 M) + 2e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 H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(g, 1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atm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Semua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setengah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reaksi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ditulis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sebagai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reaksi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reduksi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semua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reaktan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adalah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pengoksidasi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semua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produk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adalah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pereduksi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Nilai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</a:t>
            </a:r>
            <a:r>
              <a:rPr 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0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=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setengah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reaksi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tertulis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.</a:t>
            </a:r>
          </a:p>
          <a:p>
            <a:pPr marL="635000" indent="-28575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emakin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positif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nilainya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semakin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besar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kecenderungan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reaksi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tersebut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terjadi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sangat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spontan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.</a:t>
            </a:r>
          </a:p>
          <a:p>
            <a:pPr marL="635000" indent="-28575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Nilai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0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memiliki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nilai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sama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tapi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berubah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tanda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jika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reaksinya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dibalik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.</a:t>
            </a:r>
          </a:p>
          <a:p>
            <a:pPr marL="635000" indent="-28575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Berdasarkan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tabel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semakin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keatas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semakin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oksidator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semakin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kebawah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semakin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reduktor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55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941" y="456858"/>
            <a:ext cx="5662293" cy="5795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v-SE" alt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 Redoks Spontan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/>
              </p:cNvSpPr>
              <p:nvPr/>
            </p:nvSpPr>
            <p:spPr>
              <a:xfrm>
                <a:off x="551328" y="1524000"/>
                <a:ext cx="8440903" cy="451802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defTabSz="685800">
                  <a:lnSpc>
                    <a:spcPct val="150000"/>
                  </a:lnSpc>
                  <a:spcBef>
                    <a:spcPct val="0"/>
                  </a:spcBef>
                  <a:buClr>
                    <a:srgbClr val="006666"/>
                  </a:buClr>
                  <a:buFont typeface="Wingdings" panose="05000000000000000000" pitchFamily="2" charset="2"/>
                  <a:buChar char="§"/>
                  <a:defRPr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  <a:lvl2pPr marL="5143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</a:lvl2pPr>
                <a:lvl3pPr marL="8572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/>
                </a:lvl3pPr>
                <a:lvl4pPr marL="12001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4pPr>
                <a:lvl5pPr marL="15430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5pPr>
                <a:lvl6pPr marL="18859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6pPr>
                <a:lvl7pPr marL="22288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7pPr>
                <a:lvl8pPr marL="25717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8pPr>
                <a:lvl9pPr marL="29146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9pPr>
              </a:lstStyle>
              <a:p>
                <a:r>
                  <a:rPr lang="en-US" altLang="en-US" b="1" dirty="0" smtClean="0"/>
                  <a:t>Setiap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reaksi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redoks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adalah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jumlah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dari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kedua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setengah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reaksi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sehingga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ada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reduktor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oksidator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ditiap-tiap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sisi</a:t>
                </a:r>
                <a:r>
                  <a:rPr lang="en-US" altLang="en-US" dirty="0"/>
                  <a:t> </a:t>
                </a:r>
                <a:r>
                  <a:rPr lang="en-US" altLang="en-US" dirty="0" err="1" smtClean="0"/>
                  <a:t>reaksi</a:t>
                </a:r>
                <a:r>
                  <a:rPr lang="en-US" altLang="en-US" dirty="0" smtClean="0"/>
                  <a:t>.</a:t>
                </a:r>
              </a:p>
              <a:p>
                <a:endParaRPr lang="en-US" altLang="en-US" dirty="0"/>
              </a:p>
              <a:p>
                <a:r>
                  <a:rPr lang="en-US" altLang="en-US" dirty="0" err="1"/>
                  <a:t>Berdasarkan</a:t>
                </a:r>
                <a:r>
                  <a:rPr lang="en-US" altLang="en-US" dirty="0"/>
                  <a:t> </a:t>
                </a:r>
                <a:r>
                  <a:rPr lang="en-US" altLang="en-US" dirty="0" err="1" smtClean="0"/>
                  <a:t>tabel</a:t>
                </a:r>
                <a:r>
                  <a:rPr lang="en-US" altLang="en-US" dirty="0" smtClean="0"/>
                  <a:t>, </a:t>
                </a:r>
                <a:r>
                  <a:rPr lang="en-US" altLang="en-US" dirty="0" err="1"/>
                  <a:t>maka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reaksi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spontan</a:t>
                </a:r>
                <a:r>
                  <a:rPr lang="en-US" altLang="en-US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dirty="0"/>
                  <a:t>) </a:t>
                </a:r>
                <a:r>
                  <a:rPr lang="en-US" altLang="en-US" dirty="0" err="1"/>
                  <a:t>akan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terjadi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antara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oksidator</a:t>
                </a:r>
                <a:r>
                  <a:rPr lang="en-US" altLang="en-US" dirty="0"/>
                  <a:t> (</a:t>
                </a:r>
                <a:r>
                  <a:rPr lang="en-US" altLang="en-US" dirty="0" err="1"/>
                  <a:t>sisi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reaktan</a:t>
                </a:r>
                <a:r>
                  <a:rPr lang="en-US" altLang="en-US" dirty="0"/>
                  <a:t>) </a:t>
                </a:r>
                <a:r>
                  <a:rPr lang="en-US" altLang="en-US" dirty="0" err="1"/>
                  <a:t>dan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reduktor</a:t>
                </a:r>
                <a:r>
                  <a:rPr lang="en-US" altLang="en-US" dirty="0"/>
                  <a:t> (</a:t>
                </a:r>
                <a:r>
                  <a:rPr lang="en-US" altLang="en-US" dirty="0" err="1"/>
                  <a:t>sisi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produk</a:t>
                </a:r>
                <a:r>
                  <a:rPr lang="en-US" altLang="en-US" dirty="0"/>
                  <a:t>) yang </a:t>
                </a:r>
                <a:r>
                  <a:rPr lang="en-US" altLang="en-US" dirty="0" err="1"/>
                  <a:t>terletak</a:t>
                </a:r>
                <a:r>
                  <a:rPr lang="en-US" altLang="en-US" dirty="0"/>
                  <a:t> </a:t>
                </a:r>
                <a:r>
                  <a:rPr lang="en-US" altLang="en-US" dirty="0" err="1" smtClean="0"/>
                  <a:t>dibawahnya</a:t>
                </a:r>
                <a:r>
                  <a:rPr lang="en-US" altLang="en-US" dirty="0" smtClean="0"/>
                  <a:t>.</a:t>
                </a:r>
              </a:p>
              <a:p>
                <a:endParaRPr lang="en-US" altLang="en-US" dirty="0"/>
              </a:p>
              <a:p>
                <a:r>
                  <a:rPr lang="en-US" altLang="en-US" dirty="0" err="1"/>
                  <a:t>Misal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Cu</a:t>
                </a:r>
                <a:r>
                  <a:rPr lang="en-US" altLang="en-US" baseline="30000" dirty="0" smtClean="0"/>
                  <a:t>2+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(</a:t>
                </a:r>
                <a:r>
                  <a:rPr lang="en-US" altLang="en-US" dirty="0" err="1"/>
                  <a:t>kiri</a:t>
                </a:r>
                <a:r>
                  <a:rPr lang="en-US" altLang="en-US" dirty="0"/>
                  <a:t>) </a:t>
                </a:r>
                <a:r>
                  <a:rPr lang="en-US" altLang="en-US" dirty="0" err="1"/>
                  <a:t>dan</a:t>
                </a:r>
                <a:r>
                  <a:rPr lang="en-US" altLang="en-US" dirty="0"/>
                  <a:t> Zn (</a:t>
                </a:r>
                <a:r>
                  <a:rPr lang="en-US" altLang="en-US" dirty="0" err="1"/>
                  <a:t>kanan</a:t>
                </a:r>
                <a:r>
                  <a:rPr lang="en-US" altLang="en-US" dirty="0"/>
                  <a:t>) </a:t>
                </a:r>
                <a:r>
                  <a:rPr lang="en-US" altLang="en-US" dirty="0" err="1"/>
                  <a:t>bereaksi</a:t>
                </a:r>
                <a:r>
                  <a:rPr lang="en-US" altLang="en-US" dirty="0"/>
                  <a:t> </a:t>
                </a:r>
                <a:r>
                  <a:rPr lang="en-US" altLang="en-US" dirty="0" err="1" smtClean="0"/>
                  <a:t>spontan</a:t>
                </a:r>
                <a:r>
                  <a:rPr lang="en-US" altLang="en-US" dirty="0" smtClean="0"/>
                  <a:t>, Zn </a:t>
                </a:r>
                <a:r>
                  <a:rPr lang="en-US" altLang="en-US" dirty="0" err="1"/>
                  <a:t>terletak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dibawah</a:t>
                </a:r>
                <a:r>
                  <a:rPr lang="en-US" altLang="en-US" dirty="0"/>
                  <a:t> Cu</a:t>
                </a:r>
                <a:r>
                  <a:rPr lang="en-US" altLang="en-US" baseline="30000" dirty="0"/>
                  <a:t>2+</a:t>
                </a:r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8" y="1524000"/>
                <a:ext cx="8440903" cy="4518025"/>
              </a:xfrm>
              <a:prstGeom prst="rect">
                <a:avLst/>
              </a:prstGeom>
              <a:blipFill rotWithShape="0">
                <a:blip r:embed="rId5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6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18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-13447"/>
            <a:ext cx="9144000" cy="1556792"/>
          </a:xfrm>
          <a:prstGeom prst="rect">
            <a:avLst/>
          </a:prstGeom>
        </p:spPr>
      </p:pic>
      <p:pic>
        <p:nvPicPr>
          <p:cNvPr id="12" name="Picture 4" descr="Tabel potensial stand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82" y="0"/>
            <a:ext cx="52631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8459" y="833718"/>
            <a:ext cx="5674659" cy="134470"/>
          </a:xfrm>
          <a:prstGeom prst="rect">
            <a:avLst/>
          </a:prstGeom>
          <a:solidFill>
            <a:srgbClr val="ED7D31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10871" y="3827003"/>
            <a:ext cx="5674659" cy="134470"/>
          </a:xfrm>
          <a:prstGeom prst="rect">
            <a:avLst/>
          </a:prstGeom>
          <a:solidFill>
            <a:srgbClr val="ED7D31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Reaktifitas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Relatif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228602" y="1371600"/>
                <a:ext cx="8763630" cy="525780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228600" indent="-228600">
                  <a:lnSpc>
                    <a:spcPct val="150000"/>
                  </a:lnSpc>
                  <a:spcBef>
                    <a:spcPct val="0"/>
                  </a:spcBef>
                  <a:buClr>
                    <a:srgbClr val="006666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Logam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dapat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menggantikan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H</a:t>
                </a:r>
                <a:r>
                  <a:rPr lang="en-US" altLang="en-US" sz="18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asam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𝑠𝑒𝑙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bernilai positif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maka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H</a:t>
                </a:r>
                <a:r>
                  <a:rPr lang="en-US" altLang="en-US" sz="18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akan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terlepas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alt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28600" indent="-228600">
                  <a:lnSpc>
                    <a:spcPct val="150000"/>
                  </a:lnSpc>
                  <a:spcBef>
                    <a:spcPct val="0"/>
                  </a:spcBef>
                  <a:buClr>
                    <a:srgbClr val="006666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Logam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yang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dapat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menggantikan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H</a:t>
                </a:r>
                <a:r>
                  <a:rPr lang="en-US" altLang="en-US" sz="18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air 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logam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terletak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dibawah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reduksi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air.</a:t>
                </a:r>
                <a:endParaRPr lang="en-US" alt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28600" indent="-228600">
                  <a:lnSpc>
                    <a:spcPct val="150000"/>
                  </a:lnSpc>
                  <a:spcBef>
                    <a:spcPct val="0"/>
                  </a:spcBef>
                  <a:buClr>
                    <a:srgbClr val="006666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Logam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dapat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menggantikan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logam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lain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larutannya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logam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yang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terletak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 </a:t>
                </a:r>
                <a:r>
                  <a:rPr lang="en-US" alt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bagian</a:t>
                </a:r>
                <a:r>
                  <a:rPr lang="en-US" alt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bawah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dapat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mereduksi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logam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terletak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dibagian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atas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alt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2" y="1371600"/>
                <a:ext cx="8763630" cy="5257800"/>
              </a:xfrm>
              <a:blipFill rotWithShape="0">
                <a:blip r:embed="rId3"/>
                <a:stretch>
                  <a:fillRect l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6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1504" y="4928783"/>
            <a:ext cx="5970494" cy="941294"/>
          </a:xfrm>
          <a:prstGeom prst="rect">
            <a:avLst/>
          </a:prstGeom>
          <a:solidFill>
            <a:srgbClr val="3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 ELEKTROKIMIA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16" y="941294"/>
            <a:ext cx="6891671" cy="3790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0916" y="4651784"/>
            <a:ext cx="4572000" cy="27699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https://images.app.goo.gl/mP7m3qS6hWprXMei7</a:t>
            </a:r>
          </a:p>
        </p:txBody>
      </p:sp>
    </p:spTree>
    <p:extLst>
      <p:ext uri="{BB962C8B-B14F-4D97-AF65-F5344CB8AC3E}">
        <p14:creationId xmlns:p14="http://schemas.microsoft.com/office/powerpoint/2010/main" val="9715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Potensial Sel Standar dan Konstanta Kesetimbangan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20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5" descr="Copy of Gb 21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2" y="2046337"/>
            <a:ext cx="4648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Gb 21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14" y="2046337"/>
            <a:ext cx="3863318" cy="172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3935" y="4069149"/>
            <a:ext cx="241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konstanta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Faraday =96.485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21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Pengaruh Konsentrasi terhadap Potensial Sel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22611F7-68CC-40F3-93C9-B6E77A1C2289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160588"/>
            <a:ext cx="8763000" cy="3881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Sejauh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diukur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setengah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juga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keadaan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sementara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kebanyakan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volta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beroperasi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keadaan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standarnya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Berdasarkan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diketahui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∆G = ∆G</a:t>
            </a:r>
            <a:r>
              <a:rPr 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RT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sedangkan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∆G = -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nFE</a:t>
            </a:r>
            <a:r>
              <a:rPr 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juga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∆G</a:t>
            </a:r>
            <a:r>
              <a:rPr 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-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nFE</a:t>
            </a:r>
            <a:r>
              <a:rPr 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-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nFE</a:t>
            </a:r>
            <a:r>
              <a:rPr 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-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nFE</a:t>
            </a:r>
            <a:r>
              <a:rPr 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RT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</a:t>
            </a: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(RT/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nF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	(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Nernst)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4455" y="802224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2286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Oxidant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 ne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reductant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02317" y="1464292"/>
                <a:ext cx="5361276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𝑠𝑒𝑙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𝑠𝑒𝑙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𝑠𝑒𝑙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𝑜𝑥𝑖𝑑𝑎𝑛𝑡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𝑟𝑒𝑑𝑢𝑐𝑡𝑎𝑛𝑡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17" y="1464292"/>
                <a:ext cx="5361276" cy="642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178556BD-576D-46FB-9EC5-005BD3023E73}"/>
              </a:ext>
            </a:extLst>
          </p:cNvPr>
          <p:cNvSpPr txBox="1">
            <a:spLocks noChangeArrowheads="1"/>
          </p:cNvSpPr>
          <p:nvPr/>
        </p:nvSpPr>
        <p:spPr>
          <a:xfrm>
            <a:off x="444455" y="4447790"/>
            <a:ext cx="8632310" cy="126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Zn(s) + Cu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Zn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2+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aq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) + Cu(s)  </a:t>
            </a:r>
          </a:p>
          <a:p>
            <a:pPr marL="403225" indent="0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Q = [Zn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2+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]/[Cu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2+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]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629" y="2190276"/>
            <a:ext cx="8122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E=PE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volt 			R=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tetapan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gas (8,314J/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Kmol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=PES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volt 		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T=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suhu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K)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 =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tetapan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Faraday (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96.500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304" y="5805021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kanan-E</a:t>
            </a:r>
            <a:r>
              <a:rPr lang="en-US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kiri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1181" y="5021979"/>
            <a:ext cx="2560547" cy="769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1556" y="623563"/>
            <a:ext cx="8480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redoks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umum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aA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bB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cC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dD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Nernst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19518" y="2562555"/>
            <a:ext cx="4020671" cy="1631212"/>
            <a:chOff x="1143000" y="4572000"/>
            <a:chExt cx="5362575" cy="20859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4572000"/>
              <a:ext cx="4343400" cy="1019175"/>
            </a:xfrm>
            <a:prstGeom prst="rect">
              <a:avLst/>
            </a:prstGeom>
            <a:noFill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5638800"/>
              <a:ext cx="5362575" cy="1019175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519518" y="4707496"/>
            <a:ext cx="5673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+ 2e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	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0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-0,277 volt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+ 2e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		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0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-0,25 volt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556" y="4231009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2286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260" y="778396"/>
            <a:ext cx="8341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 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M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||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M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|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Co + Ni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Ni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0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0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(Ni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Ni)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0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(Co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Co)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    = -0,250 +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0,277   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+ 0,027 volt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0260" y="2987081"/>
            <a:ext cx="6348194" cy="684766"/>
            <a:chOff x="304800" y="391976"/>
            <a:chExt cx="7445322" cy="948616"/>
          </a:xfrm>
        </p:grpSpPr>
        <p:sp>
          <p:nvSpPr>
            <p:cNvPr id="20" name="TextBox 19"/>
            <p:cNvSpPr txBox="1"/>
            <p:nvPr/>
          </p:nvSpPr>
          <p:spPr>
            <a:xfrm>
              <a:off x="304800" y="391976"/>
              <a:ext cx="1784235" cy="554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Pada</a:t>
              </a:r>
              <a:r>
                <a:rPr lang="en-US" sz="2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298</a:t>
              </a:r>
              <a:r>
                <a:rPr lang="en-US" sz="2000" baseline="30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US" sz="2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K:</a:t>
              </a: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9616" y="473115"/>
              <a:ext cx="5480506" cy="867477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560260" y="3953427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97662" y="4353537"/>
            <a:ext cx="3640820" cy="1418481"/>
            <a:chOff x="533400" y="4267200"/>
            <a:chExt cx="4819650" cy="2057400"/>
          </a:xfrm>
        </p:grpSpPr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267200"/>
              <a:ext cx="4819650" cy="990600"/>
            </a:xfrm>
            <a:prstGeom prst="rect">
              <a:avLst/>
            </a:prstGeom>
            <a:noFill/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5334000"/>
              <a:ext cx="4114800" cy="990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054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313765" y="1556793"/>
            <a:ext cx="6348413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Aplikasi</a:t>
            </a:r>
            <a:r>
              <a:rPr lang="en-US" alt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alt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Nernst</a:t>
            </a:r>
          </a:p>
        </p:txBody>
      </p:sp>
      <p:sp>
        <p:nvSpPr>
          <p:cNvPr id="11" name="Rectangle 3"/>
          <p:cNvSpPr>
            <a:spLocks noGrp="1"/>
          </p:cNvSpPr>
          <p:nvPr>
            <p:ph idx="1"/>
          </p:nvPr>
        </p:nvSpPr>
        <p:spPr>
          <a:xfrm>
            <a:off x="313765" y="2577556"/>
            <a:ext cx="8763000" cy="273939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 &lt; 1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] &gt; [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produk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]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 = 1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] = [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produk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]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 &gt; 1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reaktan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] &lt; [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produk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]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&lt;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kita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memasukkan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298</a:t>
            </a:r>
          </a:p>
          <a:p>
            <a:pPr marL="0" indent="0" eaLnBrk="1" hangingPunct="1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(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0,0591 / 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log Q 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25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C)</a:t>
            </a:r>
            <a:endParaRPr lang="en-US" altLang="en-US" sz="1800" baseline="-25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1504" y="4928783"/>
            <a:ext cx="5970494" cy="941294"/>
          </a:xfrm>
          <a:prstGeom prst="rect">
            <a:avLst/>
          </a:prstGeom>
          <a:solidFill>
            <a:srgbClr val="3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 </a:t>
            </a:r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ELEKTROLISA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13" y="2066211"/>
            <a:ext cx="5204676" cy="2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 Elektrolisa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6E1C3E44-FD98-4D05-A815-5B968EA87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2" y="1424952"/>
            <a:ext cx="8848163" cy="5158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Prinsip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kerja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elektrolisa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energi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listrik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sumber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eksternal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mendorong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berlangsungnya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spontan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reaksi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elektrolisis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Volta: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(s)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Sn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2+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+ 2e			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anoda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;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oksidasi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Cu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2+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+ 2e  Cu(s)		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katoda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;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reduksi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(s) + Cu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2+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Sn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2+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Cu(s) 	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Eo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= 0,48 V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Sel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Elektrolisa</a:t>
            </a:r>
            <a:r>
              <a:rPr lang="en-US" sz="1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Cu(s)  Cu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2+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+ 2e		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anoda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;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oksidasi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Sn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2+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+ 2e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(s)			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katoda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;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reduksi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Oksidasi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terjadi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di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anoda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reduksi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terjadi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di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katoda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tapi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arah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aliran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elektron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tanda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elektroda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kebalikan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sel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volta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</a:t>
            </a:r>
            <a:endParaRPr lang="en-US" sz="18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2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28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Memperkirakan Produk Elektrolisa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01943775-C636-4EBD-970C-F75F78394F8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2" y="1404406"/>
            <a:ext cx="8848163" cy="5453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en-US" b="1" dirty="0" err="1"/>
              <a:t>Elektrolisis</a:t>
            </a:r>
            <a:r>
              <a:rPr lang="en-US" b="1" dirty="0"/>
              <a:t> </a:t>
            </a:r>
            <a:r>
              <a:rPr lang="en-US" b="1" dirty="0" err="1"/>
              <a:t>lelehan</a:t>
            </a:r>
            <a:r>
              <a:rPr lang="en-US" b="1" dirty="0"/>
              <a:t> </a:t>
            </a:r>
            <a:r>
              <a:rPr lang="en-US" b="1" dirty="0" err="1"/>
              <a:t>garam</a:t>
            </a:r>
            <a:r>
              <a:rPr lang="en-US" b="1" dirty="0"/>
              <a:t> </a:t>
            </a:r>
            <a:r>
              <a:rPr lang="en-US" b="1" dirty="0" err="1"/>
              <a:t>murni</a:t>
            </a:r>
            <a:r>
              <a:rPr lang="en-US" b="1" dirty="0"/>
              <a:t>: </a:t>
            </a:r>
            <a:endParaRPr lang="en-US" b="1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r>
              <a:rPr lang="en-US" dirty="0" smtClean="0"/>
              <a:t>CaCl</a:t>
            </a:r>
            <a:r>
              <a:rPr lang="en-US" baseline="-25000" dirty="0" smtClean="0"/>
              <a:t>2</a:t>
            </a:r>
            <a:r>
              <a:rPr lang="en-US" dirty="0" smtClean="0"/>
              <a:t>(l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kation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tereduksi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anion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teroksidasi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2Cl</a:t>
            </a:r>
            <a:r>
              <a:rPr lang="en-US" baseline="30000" dirty="0"/>
              <a:t>-</a:t>
            </a:r>
            <a:r>
              <a:rPr lang="en-US" dirty="0"/>
              <a:t>(l) </a:t>
            </a:r>
            <a:r>
              <a:rPr lang="en-US" dirty="0">
                <a:sym typeface="Wingdings" panose="05000000000000000000" pitchFamily="2" charset="2"/>
              </a:rPr>
              <a:t> 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(g) + 2e			(</a:t>
            </a:r>
            <a:r>
              <a:rPr lang="en-US" dirty="0" err="1">
                <a:sym typeface="Wingdings" panose="05000000000000000000" pitchFamily="2" charset="2"/>
              </a:rPr>
              <a:t>anoda</a:t>
            </a:r>
            <a:r>
              <a:rPr lang="en-US" dirty="0">
                <a:sym typeface="Wingdings" panose="05000000000000000000" pitchFamily="2" charset="2"/>
              </a:rPr>
              <a:t>; </a:t>
            </a:r>
            <a:r>
              <a:rPr lang="en-US" dirty="0" err="1">
                <a:sym typeface="Wingdings" panose="05000000000000000000" pitchFamily="2" charset="2"/>
              </a:rPr>
              <a:t>oksidasi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Ca</a:t>
            </a:r>
            <a:r>
              <a:rPr lang="en-US" baseline="30000" dirty="0">
                <a:sym typeface="Wingdings" panose="05000000000000000000" pitchFamily="2" charset="2"/>
              </a:rPr>
              <a:t>2+</a:t>
            </a:r>
            <a:r>
              <a:rPr lang="en-US" dirty="0">
                <a:sym typeface="Wingdings" panose="05000000000000000000" pitchFamily="2" charset="2"/>
              </a:rPr>
              <a:t>(l) + 2e  </a:t>
            </a:r>
            <a:r>
              <a:rPr lang="en-US" dirty="0" err="1">
                <a:sym typeface="Wingdings" panose="05000000000000000000" pitchFamily="2" charset="2"/>
              </a:rPr>
              <a:t>Ca</a:t>
            </a:r>
            <a:r>
              <a:rPr lang="en-US" dirty="0">
                <a:sym typeface="Wingdings" panose="05000000000000000000" pitchFamily="2" charset="2"/>
              </a:rPr>
              <a:t>(s)			(</a:t>
            </a:r>
            <a:r>
              <a:rPr lang="en-US" dirty="0" err="1">
                <a:sym typeface="Wingdings" panose="05000000000000000000" pitchFamily="2" charset="2"/>
              </a:rPr>
              <a:t>katoda</a:t>
            </a:r>
            <a:r>
              <a:rPr lang="en-US" dirty="0">
                <a:sym typeface="Wingdings" panose="05000000000000000000" pitchFamily="2" charset="2"/>
              </a:rPr>
              <a:t>; </a:t>
            </a:r>
            <a:r>
              <a:rPr lang="en-US" dirty="0" err="1">
                <a:sym typeface="Wingdings" panose="05000000000000000000" pitchFamily="2" charset="2"/>
              </a:rPr>
              <a:t>reduksi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Ca</a:t>
            </a:r>
            <a:r>
              <a:rPr lang="en-US" baseline="30000" dirty="0">
                <a:sym typeface="Wingdings" panose="05000000000000000000" pitchFamily="2" charset="2"/>
              </a:rPr>
              <a:t>2+</a:t>
            </a:r>
            <a:r>
              <a:rPr lang="en-US" dirty="0">
                <a:sym typeface="Wingdings" panose="05000000000000000000" pitchFamily="2" charset="2"/>
              </a:rPr>
              <a:t> + 2Cl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Ca</a:t>
            </a:r>
            <a:r>
              <a:rPr lang="en-US" dirty="0">
                <a:sym typeface="Wingdings" panose="05000000000000000000" pitchFamily="2" charset="2"/>
              </a:rPr>
              <a:t>(s) + 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(g)	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>
                <a:sym typeface="Wingdings" panose="05000000000000000000" pitchFamily="2" charset="2"/>
              </a:rPr>
              <a:t>overall)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err="1" smtClean="0">
                <a:sym typeface="Wingdings" panose="05000000000000000000" pitchFamily="2" charset="2"/>
              </a:rPr>
              <a:t>Elektrolisis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Lelehan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campuran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garam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err="1" smtClean="0">
                <a:solidFill>
                  <a:srgbClr val="008080"/>
                </a:solidFill>
                <a:sym typeface="Wingdings" panose="05000000000000000000" pitchFamily="2" charset="2"/>
              </a:rPr>
              <a:t>Zat</a:t>
            </a:r>
            <a:r>
              <a:rPr lang="en-US" b="1" dirty="0" smtClean="0">
                <a:solidFill>
                  <a:srgbClr val="008080"/>
                </a:solidFill>
                <a:sym typeface="Wingdings" panose="05000000000000000000" pitchFamily="2" charset="2"/>
              </a:rPr>
              <a:t> yang 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lebih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mudah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teroksidasi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 (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reduktor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kuat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) 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akan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bereaksi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 di </a:t>
            </a:r>
            <a:r>
              <a:rPr lang="en-US" b="1" dirty="0" err="1">
                <a:solidFill>
                  <a:srgbClr val="008080"/>
                </a:solidFill>
                <a:sym typeface="Wingdings" panose="05000000000000000000" pitchFamily="2" charset="2"/>
              </a:rPr>
              <a:t>anoda</a:t>
            </a:r>
            <a:r>
              <a:rPr lang="en-US" b="1" dirty="0">
                <a:solidFill>
                  <a:srgbClr val="00808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006666"/>
                </a:solidFill>
                <a:sym typeface="Wingdings" panose="05000000000000000000" pitchFamily="2" charset="2"/>
              </a:rPr>
              <a:t>zat</a:t>
            </a:r>
            <a:r>
              <a:rPr lang="en-US" b="1" dirty="0" smtClean="0">
                <a:solidFill>
                  <a:srgbClr val="006666"/>
                </a:solidFill>
                <a:sym typeface="Wingdings" panose="05000000000000000000" pitchFamily="2" charset="2"/>
              </a:rPr>
              <a:t> yang </a:t>
            </a:r>
            <a:r>
              <a:rPr lang="en-US" b="1" dirty="0" err="1">
                <a:solidFill>
                  <a:srgbClr val="006666"/>
                </a:solidFill>
                <a:sym typeface="Wingdings" panose="05000000000000000000" pitchFamily="2" charset="2"/>
              </a:rPr>
              <a:t>lebih</a:t>
            </a: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6666"/>
                </a:solidFill>
                <a:sym typeface="Wingdings" panose="05000000000000000000" pitchFamily="2" charset="2"/>
              </a:rPr>
              <a:t>mudah</a:t>
            </a: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6666"/>
                </a:solidFill>
                <a:sym typeface="Wingdings" panose="05000000000000000000" pitchFamily="2" charset="2"/>
              </a:rPr>
              <a:t>tereduksi</a:t>
            </a: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 (</a:t>
            </a:r>
            <a:r>
              <a:rPr lang="en-US" b="1" dirty="0" err="1">
                <a:solidFill>
                  <a:srgbClr val="006666"/>
                </a:solidFill>
                <a:sym typeface="Wingdings" panose="05000000000000000000" pitchFamily="2" charset="2"/>
              </a:rPr>
              <a:t>oksidator</a:t>
            </a: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6666"/>
                </a:solidFill>
                <a:sym typeface="Wingdings" panose="05000000000000000000" pitchFamily="2" charset="2"/>
              </a:rPr>
              <a:t>kuat</a:t>
            </a: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) </a:t>
            </a:r>
            <a:r>
              <a:rPr lang="en-US" b="1" dirty="0" err="1">
                <a:solidFill>
                  <a:srgbClr val="006666"/>
                </a:solidFill>
                <a:sym typeface="Wingdings" panose="05000000000000000000" pitchFamily="2" charset="2"/>
              </a:rPr>
              <a:t>akan</a:t>
            </a: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6666"/>
                </a:solidFill>
                <a:sym typeface="Wingdings" panose="05000000000000000000" pitchFamily="2" charset="2"/>
              </a:rPr>
              <a:t>bereaksi</a:t>
            </a:r>
            <a:r>
              <a:rPr lang="en-US" b="1" dirty="0">
                <a:solidFill>
                  <a:srgbClr val="006666"/>
                </a:solidFill>
                <a:sym typeface="Wingdings" panose="05000000000000000000" pitchFamily="2" charset="2"/>
              </a:rPr>
              <a:t> di </a:t>
            </a:r>
            <a:r>
              <a:rPr lang="en-US" b="1" dirty="0" err="1" smtClean="0">
                <a:solidFill>
                  <a:srgbClr val="006666"/>
                </a:solidFill>
                <a:sym typeface="Wingdings" panose="05000000000000000000" pitchFamily="2" charset="2"/>
              </a:rPr>
              <a:t>katoda</a:t>
            </a:r>
            <a:r>
              <a:rPr lang="en-US" b="1" dirty="0" smtClean="0">
                <a:solidFill>
                  <a:srgbClr val="006666"/>
                </a:solidFill>
                <a:sym typeface="Wingdings" panose="05000000000000000000" pitchFamily="2" charset="2"/>
              </a:rPr>
              <a:t>.</a:t>
            </a:r>
            <a:endParaRPr lang="en-US" b="1" dirty="0">
              <a:solidFill>
                <a:srgbClr val="006666"/>
              </a:solidFill>
              <a:sym typeface="Wingdings" panose="05000000000000000000" pitchFamily="2" charset="2"/>
            </a:endParaRPr>
          </a:p>
          <a:p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MgBr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dilelehkan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dielektrolisis</a:t>
            </a:r>
            <a:r>
              <a:rPr lang="en-US" dirty="0"/>
              <a:t>, </a:t>
            </a:r>
            <a:r>
              <a:rPr lang="en-US" dirty="0" err="1"/>
              <a:t>prediksikan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di </a:t>
            </a:r>
            <a:r>
              <a:rPr lang="en-US" dirty="0" err="1"/>
              <a:t>anoda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katoda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67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01943775-C636-4EBD-970C-F75F78394F87}"/>
              </a:ext>
            </a:extLst>
          </p:cNvPr>
          <p:cNvSpPr txBox="1">
            <a:spLocks noChangeArrowheads="1"/>
          </p:cNvSpPr>
          <p:nvPr/>
        </p:nvSpPr>
        <p:spPr>
          <a:xfrm>
            <a:off x="364434" y="812736"/>
            <a:ext cx="8594035" cy="553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defTabSz="6858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en-US" b="1" dirty="0" err="1"/>
              <a:t>Elektrolisis</a:t>
            </a:r>
            <a:r>
              <a:rPr lang="en-US" b="1" dirty="0"/>
              <a:t> </a:t>
            </a:r>
            <a:r>
              <a:rPr lang="en-US" b="1" dirty="0" smtClean="0"/>
              <a:t>Air: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14" name="Rectangle 3"/>
          <p:cNvSpPr>
            <a:spLocks noGrp="1"/>
          </p:cNvSpPr>
          <p:nvPr>
            <p:ph idx="1"/>
          </p:nvPr>
        </p:nvSpPr>
        <p:spPr>
          <a:xfrm>
            <a:off x="364434" y="1641125"/>
            <a:ext cx="7391400" cy="4518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mengalami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maupun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keduanya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spontan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2H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O(l)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(g) + 4H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+ 4e	E = -0,82 V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2H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O(l) + 2e  H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(g) + 2OH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E = -0,42 V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2H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O(l)  2H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(g) + 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(g)		E = -1,24V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006666"/>
              </a:buClr>
              <a:buNone/>
            </a:pP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Pembentukan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memerlukan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voltase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tambahan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terkait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kinetik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perlu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tambahan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0,4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sd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0,6 V</a:t>
            </a:r>
          </a:p>
        </p:txBody>
      </p:sp>
    </p:spTree>
    <p:extLst>
      <p:ext uri="{BB962C8B-B14F-4D97-AF65-F5344CB8AC3E}">
        <p14:creationId xmlns:p14="http://schemas.microsoft.com/office/powerpoint/2010/main" val="15890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Definisi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F44AE02-509E-4082-969D-CEB9B7A7E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2" y="1818125"/>
            <a:ext cx="8763630" cy="4765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Mempelajari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mengenai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di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suatu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larutan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berkaitan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pengukuran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listriknya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Menggunakan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alat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dasar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=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elektrokimia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terdiri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atas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dua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;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konduktor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logam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dicelupkan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elektrolit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konduktor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ion (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dapat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berupa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larutan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padat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atau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cairan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);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membentuk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kompartemen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Jika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elektrolitnya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berbeda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maka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kedua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kompartemen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dihubungkan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jembatan</a:t>
            </a:r>
            <a:r>
              <a:rPr lang="en-US" sz="18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garam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;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larutan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elektrolit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melengkapi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sirkuit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listrik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memungkinkan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itu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berfungsi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30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81535" y="511696"/>
            <a:ext cx="6348413" cy="53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Elektrolisis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Ion: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C02AE9CB-5D93-428E-962F-CA728B9E82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1535" y="1231721"/>
            <a:ext cx="8895230" cy="5526741"/>
          </a:xfrm>
        </p:spPr>
        <p:txBody>
          <a:bodyPr rtlCol="0">
            <a:noAutofit/>
          </a:bodyPr>
          <a:lstStyle/>
          <a:p>
            <a:pPr marL="228600" indent="-2286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dua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½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mungkin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salah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potensial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positif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kurang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negatif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sz="1800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Apa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KI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dielektrolisis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228600" indent="-228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Kemungkinan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K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) + e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K(s)				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</a:t>
            </a:r>
            <a:r>
              <a:rPr lang="en-US" sz="1800" baseline="300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= -2,93 V</a:t>
            </a: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2H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O(l) + 2e  H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(g) + 2OH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	E = -0,42 V</a:t>
            </a: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Maka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H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terbentuk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di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katoda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28600" indent="-228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Kemungkinan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oksidasi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2I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aq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  I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(s) + 2e				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</a:t>
            </a:r>
            <a:r>
              <a:rPr lang="en-US" sz="1800" baseline="300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= -0,53 V</a:t>
            </a: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	2H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O(l)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O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(g) + 4H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+ 4e		E = -0,82 V</a:t>
            </a:r>
          </a:p>
          <a:p>
            <a:pPr marL="0" indent="0">
              <a:lnSpc>
                <a:spcPct val="150000"/>
              </a:lnSpc>
              <a:buClr>
                <a:srgbClr val="008080"/>
              </a:buClr>
              <a:buNone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Maka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I</a:t>
            </a:r>
            <a:r>
              <a:rPr lang="en-US" sz="1800" baseline="-25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terbentuk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di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anoda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85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31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454F2D79-6D25-4A41-98F4-AB076E4D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35" y="1351204"/>
            <a:ext cx="8895230" cy="545355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1" indent="-285750">
              <a:lnSpc>
                <a:spcPct val="150000"/>
              </a:lnSpc>
              <a:buClr>
                <a:srgbClr val="006666"/>
              </a:buClr>
              <a:buFont typeface="Segoe UI" panose="020B0502040204020203" pitchFamily="34" charset="0"/>
              <a:buChar char="→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penurunan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lvl="1" indent="-285750">
              <a:lnSpc>
                <a:spcPct val="150000"/>
              </a:lnSpc>
              <a:buClr>
                <a:srgbClr val="006666"/>
              </a:buClr>
              <a:buFont typeface="Segoe UI" panose="020B0502040204020203" pitchFamily="34" charset="0"/>
              <a:buChar char="→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bermuatan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negatif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(−), ion yang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ditarik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bermuatan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positif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(+) 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kation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lvl="1" indent="-285750">
              <a:lnSpc>
                <a:spcPct val="150000"/>
              </a:lnSpc>
              <a:buClr>
                <a:srgbClr val="006666"/>
              </a:buClr>
              <a:buFont typeface="Segoe UI" panose="020B0502040204020203" pitchFamily="34" charset="0"/>
              <a:buChar char="→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Selain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menentukan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kation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bereaksi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perhatikan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dulu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ketentuan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628650" lvl="2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75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175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endParaRPr lang="en-US" sz="1750" b="1" dirty="0" smtClean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3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ion-ion yang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berasal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alkali, alkali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tanah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Al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Mn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jangan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ditulis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direaksinya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gantinya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air yang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direduksi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628650" lvl="2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75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175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b="1" dirty="0" err="1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Lelehan</a:t>
            </a:r>
            <a:endParaRPr lang="en-US" sz="1750" b="1" dirty="0" smtClean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3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inert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kation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direduksi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anion di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  <a:endParaRPr lang="en-US"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35" y="741718"/>
            <a:ext cx="3238387" cy="456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8080"/>
              </a:buClr>
            </a:pP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elektrolisis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berlaku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093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32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454F2D79-6D25-4A41-98F4-AB076E4D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35" y="1351204"/>
            <a:ext cx="8895230" cy="50361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</a:p>
          <a:p>
            <a:pPr marL="349250" indent="-349250">
              <a:lnSpc>
                <a:spcPct val="150000"/>
              </a:lnSpc>
              <a:buClr>
                <a:srgbClr val="008080"/>
              </a:buClr>
              <a:buFont typeface="Segoe UI" panose="020B0502040204020203" pitchFamily="34" charset="0"/>
              <a:buChar char="→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kenaikan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bilangan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349250" indent="-349250">
              <a:lnSpc>
                <a:spcPct val="150000"/>
              </a:lnSpc>
              <a:buClr>
                <a:srgbClr val="008080"/>
              </a:buClr>
              <a:buFont typeface="Segoe UI" panose="020B0502040204020203" pitchFamily="34" charset="0"/>
              <a:buChar char="→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bermuatan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positif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ion yang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ditarik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situ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bermuatan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negatif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(−)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anion.</a:t>
            </a:r>
          </a:p>
          <a:p>
            <a:pPr marL="349250" indent="-349250">
              <a:lnSpc>
                <a:spcPct val="150000"/>
              </a:lnSpc>
              <a:buClr>
                <a:srgbClr val="008080"/>
              </a:buClr>
              <a:buFont typeface="Segoe UI" panose="020B0502040204020203" pitchFamily="34" charset="0"/>
              <a:buChar char="→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menentukan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mana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bereaksi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perhatikan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ketentuan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685800" lvl="1" indent="-2286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dibuat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inert,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teroksidasi</a:t>
            </a:r>
            <a:endParaRPr lang="en-US" sz="17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inert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elektrodanya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semisal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Pt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Au,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grafit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C),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jangan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ditulis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685800" lvl="1" indent="-2286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sisa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asam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oksidator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elektrodanya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semisal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SO</a:t>
            </a:r>
            <a:r>
              <a:rPr lang="en-US" altLang="en-US" sz="17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en-US" sz="17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2−</a:t>
            </a:r>
            <a:r>
              <a:rPr lang="en-US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NO</a:t>
            </a:r>
            <a:r>
              <a:rPr lang="en-US" altLang="en-US" sz="17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en-US" sz="17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−</a:t>
            </a:r>
            <a:r>
              <a:rPr lang="en-US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ClO</a:t>
            </a:r>
            <a:r>
              <a:rPr lang="en-US" altLang="en-US" sz="17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en-US" sz="17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−</a:t>
            </a:r>
            <a:r>
              <a:rPr lang="en-US" alt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PO</a:t>
            </a:r>
            <a:r>
              <a:rPr lang="en-US" altLang="en-US" sz="17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en-US" sz="17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3−</a:t>
            </a:r>
            <a:r>
              <a:rPr lang="en-US" altLang="en-US" sz="1600" dirty="0"/>
              <a:t> </a:t>
            </a:r>
            <a:r>
              <a:rPr lang="en-US" altLang="en-US" sz="1600" dirty="0" smtClean="0"/>
              <a:t>,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ganti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air. </a:t>
            </a:r>
          </a:p>
          <a:p>
            <a:pPr marL="685800" lvl="1" indent="-2286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menemukan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ion-ion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halida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elektrodanya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misal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Br</a:t>
            </a:r>
            <a:r>
              <a:rPr lang="en-US" sz="17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−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sz="17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−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, I</a:t>
            </a:r>
            <a:r>
              <a:rPr lang="en-US" sz="17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−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7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0" dirty="0" err="1">
                <a:latin typeface="Segoe UI" panose="020B0502040204020203" pitchFamily="34" charset="0"/>
                <a:cs typeface="Segoe UI" panose="020B0502040204020203" pitchFamily="34" charset="0"/>
              </a:rPr>
              <a:t>tulis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7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reaksinya</a:t>
            </a:r>
            <a:r>
              <a:rPr lang="en-US" sz="175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535" y="741718"/>
            <a:ext cx="3238387" cy="456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8080"/>
              </a:buClr>
            </a:pP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elektrolisis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berlaku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666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Konklusi.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228602" y="1600200"/>
            <a:ext cx="8763630" cy="4724400"/>
          </a:xfrm>
        </p:spPr>
        <p:txBody>
          <a:bodyPr>
            <a:normAutofit/>
          </a:bodyPr>
          <a:lstStyle/>
          <a:p>
            <a:pPr marL="228600" indent="-228600" eaLnBrk="1" hangingPunct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Kation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kurang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aktif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tereduksi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0" eaLnBrk="1" hangingPunct="1">
              <a:lnSpc>
                <a:spcPct val="150000"/>
              </a:lnSpc>
              <a:buClr>
                <a:srgbClr val="006666"/>
              </a:buClr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termasuk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Emas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Perak,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Tembaga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Kromium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Platinum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Kadmium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 eaLnBrk="1" hangingPunct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Kation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logam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aktif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tereduksi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228600" eaLnBrk="1" hangingPunct="1">
              <a:lnSpc>
                <a:spcPct val="150000"/>
              </a:lnSpc>
              <a:buClr>
                <a:srgbClr val="006666"/>
              </a:buClr>
              <a:buNone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termasuk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gol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1A, 2A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Alumunium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mengalami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air 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gas H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28600" indent="-228600" eaLnBrk="1" hangingPunct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Semua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anion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teroksidasi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termasuk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halida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kecuali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anion F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(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</a:t>
            </a:r>
            <a:r>
              <a:rPr lang="en-US" altLang="en-US" sz="1800" baseline="300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= -2,87 V)</a:t>
            </a:r>
          </a:p>
          <a:p>
            <a:pPr marL="228600" indent="-228600" eaLnBrk="1" hangingPunct="1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Anion yang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tidak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teroksidasi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mencakup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F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oksoanoin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SO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4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CO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NO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PO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4</a:t>
            </a:r>
            <a:r>
              <a:rPr lang="en-US" alt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3-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,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karena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bilangan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oksidasinya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sudah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tertinggi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air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akan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teroksidasi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membentuk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gas O</a:t>
            </a:r>
            <a:r>
              <a:rPr lang="en-US" altLang="en-US" sz="1800" baseline="-25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3"/>
            <a:ext cx="8633010" cy="655241"/>
          </a:xfrm>
          <a:prstGeom prst="rect">
            <a:avLst/>
          </a:prstGeom>
          <a:solidFill>
            <a:srgbClr val="34A49D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 Soal.</a:t>
            </a:r>
            <a:endParaRPr lang="en-US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2" y="1577606"/>
            <a:ext cx="863301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66"/>
              </a:buClr>
            </a:pPr>
            <a:r>
              <a:rPr lang="en-US" altLang="en-US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Tuliskan</a:t>
            </a:r>
            <a:r>
              <a:rPr lang="en-US" altLang="en-US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elektrolisis</a:t>
            </a:r>
            <a:r>
              <a:rPr lang="en-US" altLang="en-US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NaCl</a:t>
            </a:r>
            <a:r>
              <a:rPr lang="en-US" altLang="en-US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air, </a:t>
            </a:r>
            <a:r>
              <a:rPr lang="en-US" altLang="en-US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menggunakan</a:t>
            </a:r>
            <a:r>
              <a:rPr lang="en-US" altLang="en-US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elektroda</a:t>
            </a:r>
            <a:r>
              <a:rPr lang="en-US" altLang="en-US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inert </a:t>
            </a:r>
            <a:r>
              <a:rPr lang="en-US" altLang="en-US" b="1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Karbon</a:t>
            </a:r>
            <a:r>
              <a:rPr lang="en-US" altLang="en-US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(C)</a:t>
            </a:r>
          </a:p>
          <a:p>
            <a:pPr marL="228600" indent="-22860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NaCl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terdapat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ion Na</a:t>
            </a:r>
            <a:r>
              <a:rPr lang="en-US" altLang="en-US" baseline="30000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ion </a:t>
            </a:r>
            <a:r>
              <a:rPr lang="en-US" altLang="en-US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altLang="en-US" baseline="30000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altLang="en-US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air</a:t>
            </a:r>
            <a:r>
              <a:rPr lang="en-US" altLang="en-US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idx="1"/>
          </p:nvPr>
        </p:nvSpPr>
        <p:spPr>
          <a:xfrm>
            <a:off x="179854" y="591671"/>
            <a:ext cx="8784292" cy="5991691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50000"/>
              </a:lnSpc>
              <a:buClr>
                <a:srgbClr val="006666"/>
              </a:buClr>
              <a:buNone/>
            </a:pPr>
            <a:r>
              <a:rPr lang="en-US" altLang="en-US" sz="1800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r>
              <a:rPr lang="en-US" altLang="en-US" sz="1800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en-US" sz="1800" b="1" dirty="0" smtClean="0">
              <a:solidFill>
                <a:srgbClr val="3232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NaCl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terdapat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ion Na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ion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air.</a:t>
            </a:r>
          </a:p>
          <a:p>
            <a:pPr marL="228600" indent="-228600" defTabSz="91440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sz="1800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altLang="en-US" sz="1800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altLang="en-US" sz="1800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11175" indent="-282575" defTabSz="91440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Karena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(E⁰ Na</a:t>
            </a:r>
            <a:r>
              <a:rPr lang="en-US" altLang="en-US" sz="1800" b="1" baseline="30000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alt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 &lt; (E⁰ H</a:t>
            </a:r>
            <a:r>
              <a:rPr lang="en-US" altLang="en-US" sz="1800" b="1" baseline="-25000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 ,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reduksi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ion H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en-US" altLang="en-US" sz="1800" baseline="-25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gas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hidrogen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   2 H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(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  + 2e 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H</a:t>
            </a:r>
            <a:r>
              <a:rPr lang="en-US" altLang="en-US" sz="1800" baseline="-25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(g)   </a:t>
            </a:r>
            <a:r>
              <a:rPr lang="en-US" altLang="en-US" sz="1800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   2H</a:t>
            </a:r>
            <a:r>
              <a:rPr lang="en-US" altLang="en-US" sz="1800" baseline="-25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(l) + 2e 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H</a:t>
            </a:r>
            <a:r>
              <a:rPr lang="en-US" altLang="en-US" sz="1800" baseline="-25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(g) + 2OH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(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         </a:t>
            </a:r>
            <a: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kelebihan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ion OH- 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larutan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sekitar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bersifat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basa</a:t>
            </a:r>
            <a:endParaRPr lang="en-US" altLang="en-US" sz="1800" dirty="0" smtClean="0">
              <a:solidFill>
                <a:srgbClr val="32323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defTabSz="91440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altLang="en-US" sz="1800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altLang="en-US" sz="1800" b="1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  <a:r>
              <a:rPr lang="en-US" altLang="en-US" sz="1800" b="1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1175" indent="-282575" defTabSz="91440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anoda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terdapat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molekul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air,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karena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(E⁰ </a:t>
            </a:r>
            <a:r>
              <a:rPr lang="en-US" altLang="en-US" sz="1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altLang="en-US" sz="1800" b="1" baseline="300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&lt; (E⁰ H</a:t>
            </a:r>
            <a:r>
              <a:rPr lang="en-US" altLang="en-US" sz="1800" b="1" baseline="-25000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O),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ion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mengalami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gas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klorin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(Cl</a:t>
            </a:r>
            <a:r>
              <a:rPr lang="en-US" altLang="en-US" sz="1800" baseline="-25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katoda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  2 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altLang="en-US" sz="1800" baseline="30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(</a:t>
            </a:r>
            <a:r>
              <a:rPr lang="en-US" altLang="en-US" sz="1800" dirty="0" err="1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 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altLang="en-US" sz="1800" baseline="-250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en-US" sz="1800" dirty="0" smtClean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(g) + 2e </a:t>
            </a:r>
            <a:endParaRPr lang="en-US" alt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Stoikiometri Elektrolisa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228602" y="1719513"/>
            <a:ext cx="8763630" cy="388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685800">
              <a:lnSpc>
                <a:spcPct val="150000"/>
              </a:lnSpc>
              <a:spcBef>
                <a:spcPts val="750"/>
              </a:spcBef>
              <a:buClr>
                <a:srgbClr val="006666"/>
              </a:buClr>
              <a:buFont typeface="Arial" panose="020B0604020202020204" pitchFamily="34" charset="0"/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altLang="en-US" dirty="0" err="1"/>
              <a:t>Hukum</a:t>
            </a:r>
            <a:r>
              <a:rPr lang="en-US" altLang="en-US" dirty="0"/>
              <a:t> </a:t>
            </a:r>
            <a:r>
              <a:rPr lang="en-US" altLang="en-US" dirty="0" err="1"/>
              <a:t>Elektrolisis</a:t>
            </a:r>
            <a:r>
              <a:rPr lang="en-US" altLang="en-US" dirty="0"/>
              <a:t> Faraday: </a:t>
            </a:r>
            <a:endParaRPr lang="en-US" alt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err="1"/>
              <a:t>J</a:t>
            </a:r>
            <a:r>
              <a:rPr lang="en-US" altLang="en-US" dirty="0" err="1" smtClean="0"/>
              <a:t>umlah</a:t>
            </a:r>
            <a:r>
              <a:rPr lang="en-US" altLang="en-US" dirty="0" smtClean="0"/>
              <a:t> </a:t>
            </a:r>
            <a:r>
              <a:rPr lang="en-US" altLang="en-US" dirty="0" err="1"/>
              <a:t>zat</a:t>
            </a:r>
            <a:r>
              <a:rPr lang="en-US" altLang="en-US" dirty="0"/>
              <a:t> yang </a:t>
            </a:r>
            <a:r>
              <a:rPr lang="en-US" altLang="en-US" dirty="0" err="1"/>
              <a:t>dihasilkan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masing-masing</a:t>
            </a:r>
            <a:r>
              <a:rPr lang="en-US" altLang="en-US" dirty="0"/>
              <a:t> </a:t>
            </a:r>
            <a:r>
              <a:rPr lang="en-US" altLang="en-US" dirty="0" err="1"/>
              <a:t>elektroda</a:t>
            </a:r>
            <a:r>
              <a:rPr lang="en-US" altLang="en-US" dirty="0"/>
              <a:t> </a:t>
            </a:r>
            <a:r>
              <a:rPr lang="en-US" altLang="en-US" dirty="0" err="1"/>
              <a:t>berbanding</a:t>
            </a:r>
            <a:r>
              <a:rPr lang="en-US" altLang="en-US" dirty="0"/>
              <a:t> </a:t>
            </a:r>
            <a:r>
              <a:rPr lang="en-US" altLang="en-US" dirty="0" err="1"/>
              <a:t>lurus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</a:t>
            </a:r>
            <a:r>
              <a:rPr lang="en-US" altLang="en-US" dirty="0" err="1"/>
              <a:t>muatan</a:t>
            </a:r>
            <a:r>
              <a:rPr lang="en-US" altLang="en-US" dirty="0"/>
              <a:t> yang </a:t>
            </a:r>
            <a:r>
              <a:rPr lang="en-US" altLang="en-US" dirty="0" err="1"/>
              <a:t>melewati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err="1"/>
              <a:t>Konstanta</a:t>
            </a:r>
            <a:r>
              <a:rPr lang="en-US" altLang="en-US" dirty="0"/>
              <a:t> Faraday (F) = 9,65 x 104 C/</a:t>
            </a:r>
            <a:r>
              <a:rPr lang="en-US" altLang="en-US" dirty="0" err="1"/>
              <a:t>mol</a:t>
            </a:r>
            <a:r>
              <a:rPr lang="en-US" altLang="en-US" dirty="0"/>
              <a:t> 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muatan</a:t>
            </a:r>
            <a:r>
              <a:rPr lang="en-US" altLang="en-US" dirty="0"/>
              <a:t> yang </a:t>
            </a:r>
            <a:r>
              <a:rPr lang="en-US" altLang="en-US" dirty="0" err="1"/>
              <a:t>mengalir</a:t>
            </a:r>
            <a:r>
              <a:rPr lang="en-US" altLang="en-US" dirty="0"/>
              <a:t> per </a:t>
            </a:r>
            <a:r>
              <a:rPr lang="en-US" altLang="en-US" dirty="0" err="1"/>
              <a:t>detik</a:t>
            </a:r>
            <a:r>
              <a:rPr lang="en-US" altLang="en-US" dirty="0"/>
              <a:t> = A</a:t>
            </a:r>
          </a:p>
          <a:p>
            <a:r>
              <a:rPr lang="en-US" altLang="en-US" dirty="0"/>
              <a:t>	1 Ampere (A) = 1 Coulomb/</a:t>
            </a:r>
            <a:r>
              <a:rPr lang="en-US" altLang="en-US" dirty="0" err="1"/>
              <a:t>detik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	1 A = 1 C/</a:t>
            </a:r>
            <a:r>
              <a:rPr lang="en-US" altLang="en-US" dirty="0" err="1"/>
              <a:t>det</a:t>
            </a:r>
            <a:r>
              <a:rPr lang="en-US" altLang="en-US" dirty="0"/>
              <a:t>		A x </a:t>
            </a:r>
            <a:r>
              <a:rPr lang="en-US" altLang="en-US" dirty="0" err="1"/>
              <a:t>det</a:t>
            </a:r>
            <a:r>
              <a:rPr lang="en-US" altLang="en-US" dirty="0"/>
              <a:t> = C</a:t>
            </a:r>
          </a:p>
        </p:txBody>
      </p:sp>
    </p:spTree>
    <p:extLst>
      <p:ext uri="{BB962C8B-B14F-4D97-AF65-F5344CB8AC3E}">
        <p14:creationId xmlns:p14="http://schemas.microsoft.com/office/powerpoint/2010/main" val="40481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7742" y="679630"/>
            <a:ext cx="376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Ag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+e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Cu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+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Cu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Al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+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2Cl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Cl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2e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2" y="2433956"/>
            <a:ext cx="88481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1mol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mereduksi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mengendapkan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mol Ag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0,5 mol Cu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0,33 mol Al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oksidasi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2 mol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mol Cl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melepaskan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2 mol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119" y="4006341"/>
            <a:ext cx="885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Jadi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besarnya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listrik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diperlukan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mereduksi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Ag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, Cu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Al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3+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berturut-turut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1, 2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3 Faraday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38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3"/>
            <a:ext cx="8633010" cy="655241"/>
          </a:xfrm>
          <a:prstGeom prst="rect">
            <a:avLst/>
          </a:prstGeom>
          <a:solidFill>
            <a:srgbClr val="34A49D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 Soal.</a:t>
            </a:r>
            <a:endParaRPr lang="en-US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212" y="1398449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Berapa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gram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klor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dihasilkan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elektrolisis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NaCl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arus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 ampere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selama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15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menit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ampere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selama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15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menit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1x 15 x 60 = 900 C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237466"/>
            <a:ext cx="4300257" cy="6758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212" y="5094430"/>
            <a:ext cx="5546134" cy="871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Faraday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menghasilkan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35,45 gram Cl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0,009333 Faraday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menghasilkan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0,331 gram Cl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3"/>
            <a:ext cx="8633010" cy="655241"/>
          </a:xfrm>
          <a:prstGeom prst="rect">
            <a:avLst/>
          </a:prstGeom>
          <a:solidFill>
            <a:srgbClr val="34A49D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 Soal.</a:t>
            </a:r>
            <a:endParaRPr lang="en-US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2" y="1288955"/>
            <a:ext cx="8848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industri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pengolahan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megnesium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elektrolisis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dihasilkan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50 kg magnesium per jam.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Hitung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arus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listrik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diperlukan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1" y="5320273"/>
            <a:ext cx="87588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mol Mg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memerlukan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2 Faraday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0,57 mol Mg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memerlukan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1,14 Faraday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1,4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x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96.500 C= 110.010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Coulomb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Jadi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arus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diperlukan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110.010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=  1,1 x 10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91351" y="3155513"/>
                <a:ext cx="4648708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50 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jam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50.000 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jam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24,3 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=2.057,6 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jam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1" y="3155513"/>
                <a:ext cx="4648708" cy="574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91351" y="3871471"/>
                <a:ext cx="7325723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Kapasitas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detik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=2.057,6 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jam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jam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3.600 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detik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=0,57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detik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1" y="3871471"/>
                <a:ext cx="7325723" cy="5740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0669" y="4685216"/>
            <a:ext cx="32688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Reaksi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:   Mg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aq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 +2e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rgbClr val="008080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elektrokimia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F44AE02-509E-4082-969D-CEB9B7A7E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2" y="1896035"/>
            <a:ext cx="8848163" cy="44896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Volta (</a:t>
            </a:r>
            <a:r>
              <a:rPr 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galvani</a:t>
            </a:r>
            <a:r>
              <a:rPr 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endParaRPr lang="en-US" sz="2000" b="1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Memanfaatkan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spontan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(∆G &lt; 0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),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membangkitkan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energi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listrik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selisih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energi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reaktan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tinggi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dengan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produk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rendah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diubah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menjadi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energi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listrik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 </a:t>
            </a:r>
            <a:endParaRPr lang="en-US" sz="18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Sistem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melakukan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kerja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terhadap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lingkungan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Elektrolisa</a:t>
            </a:r>
            <a:r>
              <a:rPr lang="en-US" sz="20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endParaRPr lang="en-US" sz="2000" b="1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Memanfaatkan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energi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listrik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sz="1800" b="1" dirty="0" err="1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untuk</a:t>
            </a:r>
            <a:r>
              <a:rPr lang="en-US" sz="1800" b="1" dirty="0" smtClean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menjalankan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non </a:t>
            </a:r>
            <a:r>
              <a:rPr lang="en-US" sz="1800" b="1" dirty="0" err="1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spontan</a:t>
            </a:r>
            <a:r>
              <a:rPr lang="en-US" sz="1800" b="1" dirty="0">
                <a:solidFill>
                  <a:srgbClr val="0066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(∆G &gt; 0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elektrolisis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ingkungan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melakukan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kerja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terhadap</a:t>
            </a:r>
            <a:r>
              <a:rPr 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sistem</a:t>
            </a:r>
            <a:r>
              <a:rPr 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8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3" name="Rectangle 3"/>
          <p:cNvSpPr>
            <a:spLocks noGrp="1"/>
          </p:cNvSpPr>
          <p:nvPr>
            <p:ph idx="1"/>
          </p:nvPr>
        </p:nvSpPr>
        <p:spPr>
          <a:xfrm>
            <a:off x="309281" y="1727940"/>
            <a:ext cx="8767483" cy="4746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Elektroda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terbagi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menjadi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dua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jenis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yaitu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anoda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katoda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alt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oksidasi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terjadi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di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anoda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 </a:t>
            </a:r>
            <a:endParaRPr lang="en-US" altLang="en-US" sz="18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511175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diberikan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oleh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senyawa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teroksidasi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pereduksi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meninggalkan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melalui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anoda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511175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endParaRPr lang="en-US" alt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reduksi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terjadi</a:t>
            </a:r>
            <a:r>
              <a:rPr lang="en-US" altLang="en-US" sz="1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di </a:t>
            </a:r>
            <a:r>
              <a:rPr lang="en-US" altLang="en-US" sz="1800" b="1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katoda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 </a:t>
            </a:r>
            <a:endParaRPr lang="en-US" altLang="en-US" sz="18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514350" indent="-28575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Symbol" panose="05050102010706020507" pitchFamily="18" charset="2"/>
              <a:buChar char="-"/>
            </a:pP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diambil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oleh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senyawa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tereduksi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(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pengoksidasi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)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masuk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sel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melalui</a:t>
            </a:r>
            <a:r>
              <a:rPr lang="en-US" altLang="en-US" sz="18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katoda</a:t>
            </a:r>
            <a:endParaRPr lang="en-US" alt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9942" y="456858"/>
            <a:ext cx="5218540" cy="579540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685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altLang="en-US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 REAKSI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3" name="Rectangle 3"/>
          <p:cNvSpPr>
            <a:spLocks noGrp="1"/>
          </p:cNvSpPr>
          <p:nvPr>
            <p:ph idx="1"/>
          </p:nvPr>
        </p:nvSpPr>
        <p:spPr>
          <a:xfrm>
            <a:off x="309281" y="1727940"/>
            <a:ext cx="8767483" cy="4746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Setiap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redoks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dapat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dinyatakan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sebagai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jumlah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dari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2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setengah-reaksi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Menyatakan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memperlihatkan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kehilangan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perolehan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elektron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n-US" altLang="en-US" sz="18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Zat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yang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tereduksi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teroksidasi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di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setengah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reaksi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membentuk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pasangan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redoks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,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dinyatakan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dalam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Oks / Red.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Misal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: Cu</a:t>
            </a:r>
            <a:r>
              <a:rPr lang="en-US" altLang="en-US" sz="1800" baseline="300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2+ 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/ Cu </a:t>
            </a:r>
            <a:r>
              <a:rPr lang="en-US" altLang="en-US" sz="1800" dirty="0" err="1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dan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Zn</a:t>
            </a:r>
            <a:r>
              <a:rPr lang="en-US" altLang="en-US" sz="1800" baseline="300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2+ </a:t>
            </a:r>
            <a:r>
              <a:rPr lang="en-US" altLang="en-US" sz="18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/ Zn</a:t>
            </a:r>
            <a:endParaRPr lang="en-US" altLang="en-US" sz="18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169"/>
          <a:stretch/>
        </p:blipFill>
        <p:spPr>
          <a:xfrm rot="10800000">
            <a:off x="0" y="0"/>
            <a:ext cx="9144000" cy="1556792"/>
          </a:xfrm>
          <a:prstGeom prst="rect">
            <a:avLst/>
          </a:prstGeom>
        </p:spPr>
      </p:pic>
      <p:pic>
        <p:nvPicPr>
          <p:cNvPr id="11" name="Picture 4" descr="Gb 2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-1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1504" y="4928783"/>
            <a:ext cx="5970494" cy="941294"/>
          </a:xfrm>
          <a:prstGeom prst="rect">
            <a:avLst/>
          </a:prstGeom>
          <a:solidFill>
            <a:srgbClr val="3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 </a:t>
            </a:r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VOLTA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13" y="2066211"/>
            <a:ext cx="5204676" cy="2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2" y="151582"/>
            <a:ext cx="8633010" cy="897289"/>
          </a:xfrm>
          <a:prstGeom prst="rect">
            <a:avLst/>
          </a:prstGeom>
          <a:solidFill>
            <a:schemeClr val="accent4"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 VOLTA</a:t>
            </a:r>
            <a:endPara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7518" y="5989687"/>
            <a:ext cx="699247" cy="868313"/>
          </a:xfrm>
          <a:prstGeom prst="rect">
            <a:avLst/>
          </a:prstGeom>
          <a:solidFill>
            <a:srgbClr val="00808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2" y="889461"/>
            <a:ext cx="8869680" cy="9217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7518" y="6218237"/>
            <a:ext cx="699247" cy="365125"/>
          </a:xfrm>
        </p:spPr>
        <p:txBody>
          <a:bodyPr/>
          <a:lstStyle/>
          <a:p>
            <a:pPr algn="ctr"/>
            <a:fld id="{3E6FA1D9-FFFD-49D4-90E8-6FB0953DAABD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4" descr="Gb 21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" y="1310115"/>
            <a:ext cx="7091082" cy="542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8083</TotalTime>
  <Words>1596</Words>
  <Application>Microsoft Office PowerPoint</Application>
  <PresentationFormat>On-screen Show (4:3)</PresentationFormat>
  <Paragraphs>315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Corbel</vt:lpstr>
      <vt:lpstr>Segoe UI</vt:lpstr>
      <vt:lpstr>Segoe UI Black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Persamaan Nernst</vt:lpstr>
      <vt:lpstr>PowerPoint Presentation</vt:lpstr>
      <vt:lpstr>PowerPoint Presentation</vt:lpstr>
      <vt:lpstr>PowerPoint Presentation</vt:lpstr>
      <vt:lpstr>PowerPoint Presentation</vt:lpstr>
      <vt:lpstr>Elektrolisis Larutan 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Ramadhani</dc:creator>
  <cp:lastModifiedBy>Aida Ramadhani</cp:lastModifiedBy>
  <cp:revision>305</cp:revision>
  <dcterms:created xsi:type="dcterms:W3CDTF">2020-04-15T11:40:03Z</dcterms:created>
  <dcterms:modified xsi:type="dcterms:W3CDTF">2020-05-12T00:25:54Z</dcterms:modified>
</cp:coreProperties>
</file>