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8" r:id="rId4"/>
  </p:sldMasterIdLst>
  <p:sldIdLst>
    <p:sldId id="256" r:id="rId5"/>
    <p:sldId id="265" r:id="rId6"/>
    <p:sldId id="258" r:id="rId7"/>
    <p:sldId id="268" r:id="rId8"/>
    <p:sldId id="273" r:id="rId9"/>
    <p:sldId id="266" r:id="rId10"/>
    <p:sldId id="270" r:id="rId11"/>
    <p:sldId id="271" r:id="rId12"/>
    <p:sldId id="261" r:id="rId13"/>
    <p:sldId id="274" r:id="rId14"/>
    <p:sldId id="262" r:id="rId15"/>
    <p:sldId id="276" r:id="rId16"/>
    <p:sldId id="263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703FB0D-FE8B-4B8E-8F93-55248B2C51AB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FDA16A-5BB3-4A77-80CD-78D4085E26C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PERENCANAAN</a:t>
            </a:r>
            <a:br>
              <a:rPr lang="id-ID" dirty="0" smtClean="0"/>
            </a:br>
            <a:r>
              <a:rPr lang="id-ID" dirty="0" smtClean="0"/>
              <a:t> SUMBER DAYA MANUSIA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64904"/>
            <a:ext cx="705678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PERENCANAAN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id-ID" dirty="0" smtClean="0"/>
              <a:t>1. TEKNIK NON ILMIAH</a:t>
            </a:r>
          </a:p>
          <a:p>
            <a:pPr marL="514350" indent="-514350">
              <a:buNone/>
            </a:pPr>
            <a:r>
              <a:rPr lang="id-ID" dirty="0" smtClean="0"/>
              <a:t>PERENCANAAN SDM HANYA DIDASARKAN ATAS PENGALAMAN, IMAJINASI DAN PERKIRAAN-PERKIRAAN.</a:t>
            </a:r>
          </a:p>
          <a:p>
            <a:pPr marL="514350" indent="-514350">
              <a:buNone/>
            </a:pPr>
            <a:r>
              <a:rPr lang="id-ID" dirty="0" smtClean="0"/>
              <a:t>RESIKONYA: KUALITAS DAN KUANTITAS SDM TIDAK SESUAI DGN KEBUTUHAN PERUSAHAAN.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2. TEKNIK ILMIAH</a:t>
            </a:r>
          </a:p>
          <a:p>
            <a:pPr marL="514350" indent="-514350">
              <a:buNone/>
            </a:pPr>
            <a:r>
              <a:rPr lang="id-ID" dirty="0" smtClean="0"/>
              <a:t>PERENCANAAN SDM DILAKUKAN BERDASARKAN HASIL ANALISIS DAN DATA, INFORMASI DAN PERAMALAN DAN PERENCANAAN YG BAIK</a:t>
            </a:r>
          </a:p>
          <a:p>
            <a:pPr marL="514350" indent="-514350">
              <a:buNone/>
            </a:pPr>
            <a:r>
              <a:rPr lang="id-ID" dirty="0" smtClean="0"/>
              <a:t>RESIKONYA:  SANGAT KECIL KARENA SEGALA SESUATU SUDAH DIPERHITUNGKAN DENGAN BAIK.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 PERUBAHAN PENYEBAB KEBUTUHAN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id-ID" dirty="0" smtClean="0">
                <a:latin typeface="Verdana" pitchFamily="34" charset="0"/>
              </a:rPr>
              <a:t>a.</a:t>
            </a:r>
            <a:r>
              <a:rPr lang="en-US" dirty="0" err="1" smtClean="0">
                <a:latin typeface="Verdana" pitchFamily="34" charset="0"/>
              </a:rPr>
              <a:t>Perubahan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dalam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lingkungan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eksternal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seperti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ekonomi</a:t>
            </a:r>
            <a:r>
              <a:rPr lang="en-US" dirty="0" smtClean="0">
                <a:latin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</a:rPr>
              <a:t>politik</a:t>
            </a:r>
            <a:r>
              <a:rPr lang="en-US" dirty="0" smtClean="0">
                <a:latin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</a:rPr>
              <a:t>teknologi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dan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persaingan</a:t>
            </a:r>
            <a:r>
              <a:rPr lang="en-US" dirty="0" smtClean="0">
                <a:latin typeface="Verdana" pitchFamily="34" charset="0"/>
              </a:rPr>
              <a:t>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>
                <a:latin typeface="Verdana" pitchFamily="34" charset="0"/>
              </a:rPr>
              <a:t>b.	</a:t>
            </a:r>
            <a:r>
              <a:rPr lang="en-US" dirty="0" err="1" smtClean="0">
                <a:latin typeface="Verdana" pitchFamily="34" charset="0"/>
              </a:rPr>
              <a:t>Perubahan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keputusan</a:t>
            </a:r>
            <a:r>
              <a:rPr lang="en-US" dirty="0" smtClean="0">
                <a:latin typeface="Verdana" pitchFamily="34" charset="0"/>
              </a:rPr>
              <a:t> internal </a:t>
            </a:r>
            <a:r>
              <a:rPr lang="en-US" dirty="0" err="1" smtClean="0">
                <a:latin typeface="Verdana" pitchFamily="34" charset="0"/>
              </a:rPr>
              <a:t>seperti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strategi</a:t>
            </a:r>
            <a:r>
              <a:rPr lang="en-US" dirty="0" smtClean="0">
                <a:latin typeface="Verdana" pitchFamily="34" charset="0"/>
              </a:rPr>
              <a:t>, budget, </a:t>
            </a:r>
            <a:r>
              <a:rPr lang="en-US" dirty="0" err="1" smtClean="0">
                <a:latin typeface="Verdana" pitchFamily="34" charset="0"/>
              </a:rPr>
              <a:t>ramalan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penjualan</a:t>
            </a:r>
            <a:r>
              <a:rPr lang="en-US" dirty="0" smtClean="0">
                <a:latin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</a:rPr>
              <a:t>ekspansi</a:t>
            </a:r>
            <a:r>
              <a:rPr lang="en-US" dirty="0" smtClean="0">
                <a:latin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</a:rPr>
              <a:t>rancangan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organisasi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dan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rancangan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pekerjaan</a:t>
            </a:r>
            <a:r>
              <a:rPr lang="en-US" dirty="0" smtClean="0">
                <a:latin typeface="Verdana" pitchFamily="34" charset="0"/>
              </a:rPr>
              <a:t>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>
                <a:latin typeface="Verdana" pitchFamily="34" charset="0"/>
              </a:rPr>
              <a:t>c.	</a:t>
            </a:r>
            <a:r>
              <a:rPr lang="en-US" dirty="0" err="1" smtClean="0">
                <a:latin typeface="Verdana" pitchFamily="34" charset="0"/>
              </a:rPr>
              <a:t>Perubahan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tenaga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kerja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organisasi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seperti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adanya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pegawai</a:t>
            </a:r>
            <a:r>
              <a:rPr lang="en-US" dirty="0" smtClean="0">
                <a:latin typeface="Verdana" pitchFamily="34" charset="0"/>
              </a:rPr>
              <a:t> yang </a:t>
            </a:r>
            <a:r>
              <a:rPr lang="en-US" dirty="0" err="1" smtClean="0">
                <a:latin typeface="Verdana" pitchFamily="34" charset="0"/>
              </a:rPr>
              <a:t>pensiun</a:t>
            </a:r>
            <a:r>
              <a:rPr lang="en-US" dirty="0" smtClean="0">
                <a:latin typeface="Verdana" pitchFamily="34" charset="0"/>
              </a:rPr>
              <a:t> (</a:t>
            </a:r>
            <a:r>
              <a:rPr lang="en-US" i="1" dirty="0" smtClean="0">
                <a:latin typeface="Verdana" pitchFamily="34" charset="0"/>
              </a:rPr>
              <a:t>retirement</a:t>
            </a:r>
            <a:r>
              <a:rPr lang="en-US" dirty="0" smtClean="0">
                <a:latin typeface="Verdana" pitchFamily="34" charset="0"/>
              </a:rPr>
              <a:t>), </a:t>
            </a:r>
            <a:r>
              <a:rPr lang="en-US" dirty="0" err="1" smtClean="0">
                <a:latin typeface="Verdana" pitchFamily="34" charset="0"/>
              </a:rPr>
              <a:t>mengundurkan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diri</a:t>
            </a:r>
            <a:r>
              <a:rPr lang="en-US" dirty="0" smtClean="0">
                <a:latin typeface="Verdana" pitchFamily="34" charset="0"/>
              </a:rPr>
              <a:t> (</a:t>
            </a:r>
            <a:r>
              <a:rPr lang="en-US" i="1" dirty="0" smtClean="0">
                <a:latin typeface="Verdana" pitchFamily="34" charset="0"/>
              </a:rPr>
              <a:t>resignation</a:t>
            </a:r>
            <a:r>
              <a:rPr lang="en-US" dirty="0" smtClean="0">
                <a:latin typeface="Verdana" pitchFamily="34" charset="0"/>
              </a:rPr>
              <a:t>), PHK (</a:t>
            </a:r>
            <a:r>
              <a:rPr lang="en-US" i="1" dirty="0" smtClean="0">
                <a:latin typeface="Verdana" pitchFamily="34" charset="0"/>
              </a:rPr>
              <a:t>termination</a:t>
            </a:r>
            <a:r>
              <a:rPr lang="en-US" dirty="0" smtClean="0">
                <a:latin typeface="Verdana" pitchFamily="34" charset="0"/>
              </a:rPr>
              <a:t>), </a:t>
            </a:r>
            <a:r>
              <a:rPr lang="en-US" dirty="0" err="1" smtClean="0">
                <a:latin typeface="Verdana" pitchFamily="34" charset="0"/>
              </a:rPr>
              <a:t>meninggal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dunia</a:t>
            </a:r>
            <a:r>
              <a:rPr lang="en-US" dirty="0" smtClean="0">
                <a:latin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</a:rPr>
              <a:t>pegawai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sakit</a:t>
            </a:r>
            <a:r>
              <a:rPr lang="en-US" dirty="0" smtClean="0">
                <a:latin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</a:rPr>
              <a:t>dll</a:t>
            </a:r>
            <a:r>
              <a:rPr lang="en-US" dirty="0" smtClean="0">
                <a:latin typeface="Verdana" pitchFamily="34" charset="0"/>
              </a:rPr>
              <a:t>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BAHAN DISKUSI: </a:t>
            </a:r>
            <a:r>
              <a:rPr lang="id-ID" sz="3200" dirty="0" smtClean="0"/>
              <a:t>RUANG </a:t>
            </a:r>
            <a:r>
              <a:rPr lang="id-ID" sz="3200" dirty="0" smtClean="0"/>
              <a:t>LINGKUP </a:t>
            </a:r>
            <a:r>
              <a:rPr lang="id-ID" sz="3200" dirty="0" smtClean="0"/>
              <a:t>PERENCANAAN </a:t>
            </a:r>
            <a:r>
              <a:rPr lang="id-ID" sz="3200" dirty="0" smtClean="0"/>
              <a:t>SDM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id-ID" dirty="0" smtClean="0"/>
              <a:t>ANALISIS JABATAN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DESKRIPSI JABATAN</a:t>
            </a:r>
          </a:p>
          <a:p>
            <a:pPr>
              <a:buFontTx/>
              <a:buChar char="-"/>
            </a:pPr>
            <a:r>
              <a:rPr lang="en-US" dirty="0" smtClean="0"/>
              <a:t>SPESIFIKASI JABATAN</a:t>
            </a:r>
          </a:p>
          <a:p>
            <a:pPr>
              <a:buFontTx/>
              <a:buChar char="-"/>
            </a:pPr>
            <a:r>
              <a:rPr lang="en-US" dirty="0" smtClean="0"/>
              <a:t>STANDAR KINERJA PEKERJAAN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id-ID" dirty="0" smtClean="0"/>
              <a:t>REKRUETMEN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-SUMBER</a:t>
            </a:r>
          </a:p>
          <a:p>
            <a:pPr marL="0" indent="0">
              <a:buNone/>
            </a:pPr>
            <a:r>
              <a:rPr lang="en-US" dirty="0" smtClean="0"/>
              <a:t>-PROSES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3.</a:t>
            </a:r>
            <a:r>
              <a:rPr lang="id-ID" dirty="0" smtClean="0"/>
              <a:t>PENEMPATAN </a:t>
            </a:r>
            <a:r>
              <a:rPr lang="id-ID" dirty="0" smtClean="0"/>
              <a:t>TENAGA </a:t>
            </a:r>
            <a:r>
              <a:rPr lang="id-ID" dirty="0" smtClean="0"/>
              <a:t>KERJA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-KOMPONEN ORIENTASI</a:t>
            </a:r>
          </a:p>
          <a:p>
            <a:pPr marL="0" indent="0">
              <a:buNone/>
            </a:pPr>
            <a:r>
              <a:rPr lang="en-US" dirty="0" smtClean="0"/>
              <a:t>-PROSEDUR ORIENTAS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8813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 algn="ctr">
              <a:buNone/>
            </a:pPr>
            <a:r>
              <a:rPr lang="id-ID" sz="4400" dirty="0" smtClean="0">
                <a:latin typeface="Algerian" pitchFamily="82" charset="0"/>
              </a:rPr>
              <a:t>TERIMAKASIH</a:t>
            </a:r>
            <a:endParaRPr lang="id-ID" sz="4400" dirty="0">
              <a:latin typeface="Algerian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01008"/>
            <a:ext cx="21431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Rivai dan sagala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5410944" cy="4047728"/>
          </a:xfrm>
        </p:spPr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PERENCANAAN SDM SBG PROSES MENGENAI PEMBUATAN KEBIJAKAN BARU, SISTEM, DAN PROGRAM YG MENJAMIN PENGOLAHAN SDM DI BAWAH KONDISI YANG TIDAK PASTI (CEPAT BERUBAH)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33056"/>
            <a:ext cx="21717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9" y="908720"/>
            <a:ext cx="7992887" cy="54006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latin typeface="Verdana" pitchFamily="34" charset="0"/>
              </a:rPr>
              <a:t>Perencanaan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sumber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daya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manusia</a:t>
            </a:r>
            <a:r>
              <a:rPr lang="en-US" dirty="0" smtClean="0">
                <a:latin typeface="Verdana" pitchFamily="34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latin typeface="Verdana" pitchFamily="34" charset="0"/>
              </a:rPr>
              <a:t>adalah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proses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sistematik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untuk</a:t>
            </a:r>
            <a:r>
              <a:rPr lang="en-US" dirty="0" smtClean="0">
                <a:latin typeface="Verdana" pitchFamily="34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latin typeface="Verdana" pitchFamily="34" charset="0"/>
              </a:rPr>
              <a:t>meramalkan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kebutuhan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pegawai</a:t>
            </a:r>
            <a:r>
              <a:rPr lang="en-US" dirty="0" smtClean="0">
                <a:latin typeface="Verdana" pitchFamily="34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</a:rPr>
              <a:t>demand</a:t>
            </a:r>
            <a:r>
              <a:rPr lang="en-US" dirty="0" smtClean="0">
                <a:latin typeface="Verdana" pitchFamily="34" charset="0"/>
              </a:rPr>
              <a:t>) </a:t>
            </a:r>
            <a:r>
              <a:rPr lang="en-US" dirty="0" err="1" smtClean="0">
                <a:latin typeface="Verdana" pitchFamily="34" charset="0"/>
              </a:rPr>
              <a:t>dan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ketersediaan</a:t>
            </a:r>
            <a:r>
              <a:rPr lang="en-US" dirty="0" smtClean="0">
                <a:latin typeface="Verdana" pitchFamily="34" charset="0"/>
              </a:rPr>
              <a:t> (</a:t>
            </a:r>
            <a:r>
              <a:rPr lang="en-US" i="1" dirty="0" smtClean="0">
                <a:latin typeface="Verdana" pitchFamily="34" charset="0"/>
              </a:rPr>
              <a:t>supply</a:t>
            </a:r>
            <a:r>
              <a:rPr lang="en-US" dirty="0" smtClean="0">
                <a:latin typeface="Verdana" pitchFamily="34" charset="0"/>
              </a:rPr>
              <a:t>)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latin typeface="Verdana" pitchFamily="34" charset="0"/>
              </a:rPr>
              <a:t>pada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masa</a:t>
            </a:r>
            <a:r>
              <a:rPr lang="en-US" dirty="0" smtClean="0">
                <a:latin typeface="Verdana" pitchFamily="34" charset="0"/>
              </a:rPr>
              <a:t> yang </a:t>
            </a:r>
            <a:r>
              <a:rPr lang="en-US" dirty="0" err="1" smtClean="0">
                <a:latin typeface="Verdana" pitchFamily="34" charset="0"/>
              </a:rPr>
              <a:t>akan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datang</a:t>
            </a:r>
            <a:r>
              <a:rPr lang="en-US" dirty="0" smtClean="0">
                <a:latin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</a:rPr>
              <a:t>baik</a:t>
            </a:r>
            <a:r>
              <a:rPr lang="en-US" dirty="0" smtClean="0">
                <a:latin typeface="Verdana" pitchFamily="34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latin typeface="Verdana" pitchFamily="34" charset="0"/>
              </a:rPr>
              <a:t>jumlah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maupun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jenisnya</a:t>
            </a:r>
            <a:r>
              <a:rPr lang="en-US" dirty="0" smtClean="0">
                <a:latin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</a:rPr>
              <a:t>sehingga</a:t>
            </a:r>
            <a:r>
              <a:rPr lang="en-US" dirty="0" smtClean="0">
                <a:latin typeface="Verdana" pitchFamily="34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latin typeface="Verdana" pitchFamily="34" charset="0"/>
              </a:rPr>
              <a:t>departemen</a:t>
            </a:r>
            <a:r>
              <a:rPr lang="en-US" dirty="0" smtClean="0">
                <a:latin typeface="Verdana" pitchFamily="34" charset="0"/>
              </a:rPr>
              <a:t> SDM </a:t>
            </a:r>
            <a:r>
              <a:rPr lang="en-US" dirty="0" err="1" smtClean="0">
                <a:latin typeface="Verdana" pitchFamily="34" charset="0"/>
              </a:rPr>
              <a:t>dapat</a:t>
            </a:r>
            <a:r>
              <a:rPr lang="id-ID" dirty="0">
                <a:latin typeface="Verdana" pitchFamily="34" charset="0"/>
              </a:rPr>
              <a:t> </a:t>
            </a:r>
            <a:r>
              <a:rPr lang="id-ID" dirty="0" smtClean="0">
                <a:latin typeface="Verdana" pitchFamily="34" charset="0"/>
              </a:rPr>
              <a:t>m</a:t>
            </a:r>
            <a:r>
              <a:rPr lang="en-US" dirty="0" err="1" smtClean="0">
                <a:latin typeface="Verdana" pitchFamily="34" charset="0"/>
              </a:rPr>
              <a:t>eren</a:t>
            </a:r>
            <a:r>
              <a:rPr lang="id-ID" dirty="0" smtClean="0">
                <a:latin typeface="Verdana" pitchFamily="34" charset="0"/>
              </a:rPr>
              <a:t>-</a:t>
            </a:r>
            <a:r>
              <a:rPr lang="en-US" dirty="0" err="1" smtClean="0">
                <a:latin typeface="Verdana" pitchFamily="34" charset="0"/>
              </a:rPr>
              <a:t>canakan</a:t>
            </a:r>
            <a:r>
              <a:rPr lang="id-ID" dirty="0" smtClean="0">
                <a:latin typeface="Verdana" pitchFamily="34" charset="0"/>
              </a:rPr>
              <a:t>, rekruetmen, seleksi, pelatihan dan aktivitas yang lain dengan baik.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Verdana" pitchFamily="34" charset="0"/>
              </a:rPr>
              <a:t> </a:t>
            </a:r>
            <a:endParaRPr lang="id-ID" dirty="0" smtClean="0">
              <a:latin typeface="Verdana" pitchFamily="34" charset="0"/>
            </a:endParaRPr>
          </a:p>
          <a:p>
            <a:pPr>
              <a:buNone/>
            </a:pP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437112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u="sng" dirty="0" smtClean="0"/>
              <a:t>TANTANGAN EKSTERNAL</a:t>
            </a:r>
          </a:p>
          <a:p>
            <a:r>
              <a:rPr lang="en-US" dirty="0" err="1" smtClean="0"/>
              <a:t>Kompetisi</a:t>
            </a:r>
            <a:r>
              <a:rPr lang="en-US" dirty="0" smtClean="0"/>
              <a:t> Global </a:t>
            </a:r>
            <a:endParaRPr lang="id-ID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r>
              <a:rPr lang="id-ID" dirty="0" smtClean="0"/>
              <a:t> (Ilmu pengetahuan dan Teknologi)</a:t>
            </a:r>
          </a:p>
          <a:p>
            <a:r>
              <a:rPr lang="id-ID" dirty="0" smtClean="0"/>
              <a:t>Perubahan peraturan-peraturan</a:t>
            </a:r>
          </a:p>
          <a:p>
            <a:pPr marL="109728" indent="0">
              <a:buNone/>
            </a:pPr>
            <a:endParaRPr lang="id-ID" dirty="0" smtClean="0"/>
          </a:p>
          <a:p>
            <a:pPr>
              <a:buNone/>
            </a:pPr>
            <a:r>
              <a:rPr lang="id-ID" u="sng" dirty="0" smtClean="0"/>
              <a:t>TANTANGAN INTERNAL</a:t>
            </a:r>
          </a:p>
          <a:p>
            <a:r>
              <a:rPr lang="id-ID" dirty="0" smtClean="0"/>
              <a:t>Re-organisasi perusahaan</a:t>
            </a:r>
          </a:p>
          <a:p>
            <a:r>
              <a:rPr lang="id-ID" dirty="0" smtClean="0"/>
              <a:t>Peningkatan produktifitas dan efektifitas kerja</a:t>
            </a:r>
          </a:p>
          <a:p>
            <a:r>
              <a:rPr lang="id-ID" dirty="0" smtClean="0"/>
              <a:t>Terbatasnya tenaga kerja yg berkualitas</a:t>
            </a:r>
          </a:p>
          <a:p>
            <a:r>
              <a:rPr lang="id-ID" dirty="0" smtClean="0"/>
              <a:t>Harapan  besar  karyawan pada organisasi</a:t>
            </a:r>
          </a:p>
          <a:p>
            <a:r>
              <a:rPr lang="id-ID" dirty="0" smtClean="0"/>
              <a:t>Kompleksitas aktifitas organisasi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TANTANGAN PERENCANAAN SDM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sz="3200" dirty="0" smtClean="0">
                <a:latin typeface="Agency FB" pitchFamily="34" charset="0"/>
              </a:rPr>
              <a:t>Untuk Menjamin Tersediannya Sdm Yang Berkualitas Di Masa Sekarang Dan Masa Yang Akan Datang</a:t>
            </a:r>
          </a:p>
          <a:p>
            <a:pPr marL="514350" indent="-514350">
              <a:buAutoNum type="arabicPeriod"/>
            </a:pPr>
            <a:r>
              <a:rPr lang="id-ID" sz="3200" dirty="0" smtClean="0">
                <a:latin typeface="Agency FB" pitchFamily="34" charset="0"/>
              </a:rPr>
              <a:t> Untuk Menentukan Jml Dan Karakteristik Tenaga Kerja Yg Akan Ditempatkan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Agency FB" pitchFamily="34" charset="0"/>
                <a:cs typeface="Calibri" pitchFamily="34" charset="0"/>
              </a:rPr>
              <a:t>Melengkapi</a:t>
            </a:r>
            <a:r>
              <a:rPr lang="en-US" sz="32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  <a:cs typeface="Calibri" pitchFamily="34" charset="0"/>
              </a:rPr>
              <a:t>Informasi</a:t>
            </a:r>
            <a:r>
              <a:rPr lang="en-US" sz="32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  <a:cs typeface="Calibri" pitchFamily="34" charset="0"/>
              </a:rPr>
              <a:t>Sumber</a:t>
            </a:r>
            <a:r>
              <a:rPr lang="en-US" sz="32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  <a:cs typeface="Calibri" pitchFamily="34" charset="0"/>
              </a:rPr>
              <a:t>Daya</a:t>
            </a:r>
            <a:r>
              <a:rPr lang="en-US" sz="32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  <a:cs typeface="Calibri" pitchFamily="34" charset="0"/>
              </a:rPr>
              <a:t>Manusia</a:t>
            </a:r>
            <a:r>
              <a:rPr lang="en-US" sz="3200" dirty="0" smtClean="0">
                <a:latin typeface="Agency FB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Agency FB" pitchFamily="34" charset="0"/>
                <a:cs typeface="Calibri" pitchFamily="34" charset="0"/>
              </a:rPr>
              <a:t>Dapat</a:t>
            </a:r>
            <a:r>
              <a:rPr lang="en-US" sz="32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  <a:cs typeface="Calibri" pitchFamily="34" charset="0"/>
              </a:rPr>
              <a:t>Membantu</a:t>
            </a:r>
            <a:r>
              <a:rPr lang="en-US" sz="32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  <a:cs typeface="Calibri" pitchFamily="34" charset="0"/>
              </a:rPr>
              <a:t>Kegiatan</a:t>
            </a:r>
            <a:r>
              <a:rPr lang="en-US" sz="32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  <a:cs typeface="Calibri" pitchFamily="34" charset="0"/>
              </a:rPr>
              <a:t>Sdm</a:t>
            </a:r>
            <a:r>
              <a:rPr lang="en-US" sz="3200" dirty="0" smtClean="0">
                <a:latin typeface="Agency FB" pitchFamily="34" charset="0"/>
                <a:cs typeface="Calibri" pitchFamily="34" charset="0"/>
              </a:rPr>
              <a:t> Dan Unit </a:t>
            </a:r>
            <a:r>
              <a:rPr lang="en-US" sz="3200" dirty="0" err="1" smtClean="0">
                <a:latin typeface="Agency FB" pitchFamily="34" charset="0"/>
                <a:cs typeface="Calibri" pitchFamily="34" charset="0"/>
              </a:rPr>
              <a:t>Organisasi</a:t>
            </a:r>
            <a:r>
              <a:rPr lang="en-US" sz="3200" dirty="0" smtClean="0">
                <a:latin typeface="Agency FB" pitchFamily="34" charset="0"/>
                <a:cs typeface="Calibri" pitchFamily="34" charset="0"/>
              </a:rPr>
              <a:t> Lain</a:t>
            </a:r>
            <a:r>
              <a:rPr lang="en-US" sz="3200" dirty="0" smtClean="0">
                <a:latin typeface="Agency FB" pitchFamily="34" charset="0"/>
              </a:rPr>
              <a:t>.</a:t>
            </a:r>
            <a:endParaRPr lang="id-ID" sz="3200" dirty="0" smtClean="0">
              <a:latin typeface="Agency FB" pitchFamily="34" charset="0"/>
            </a:endParaRPr>
          </a:p>
          <a:p>
            <a:pPr marL="514350" indent="-514350">
              <a:buAutoNum type="arabicPeriod"/>
            </a:pPr>
            <a:r>
              <a:rPr lang="id-ID" sz="3200" dirty="0" smtClean="0">
                <a:latin typeface="Agency FB" pitchFamily="34" charset="0"/>
              </a:rPr>
              <a:t>Untuk Mempermudah Koordinasi, Integrasi Dan Sinkronisasi.</a:t>
            </a:r>
          </a:p>
          <a:p>
            <a:pPr marL="514350" indent="-514350">
              <a:buAutoNum type="arabicPeriod"/>
            </a:pPr>
            <a:r>
              <a:rPr lang="id-ID" sz="3200" dirty="0" smtClean="0">
                <a:latin typeface="Agency FB" pitchFamily="34" charset="0"/>
              </a:rPr>
              <a:t>Menjadi Dasar Dalam Penilaian Tenaga Kerja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PERENCANAAN SDM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RUANG LINGKUP </a:t>
            </a:r>
            <a:br>
              <a:rPr lang="id-ID" dirty="0" smtClean="0"/>
            </a:br>
            <a:r>
              <a:rPr lang="id-ID" dirty="0" smtClean="0"/>
              <a:t>PERENCANAAN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ANALISIS JABATAN</a:t>
            </a:r>
          </a:p>
          <a:p>
            <a:pPr marL="514350" indent="-514350">
              <a:buAutoNum type="arabicPeriod"/>
            </a:pPr>
            <a:r>
              <a:rPr lang="id-ID" dirty="0" smtClean="0"/>
              <a:t>REKRUETMEN</a:t>
            </a:r>
          </a:p>
          <a:p>
            <a:pPr marL="514350" indent="-514350">
              <a:buAutoNum type="arabicPeriod"/>
            </a:pPr>
            <a:r>
              <a:rPr lang="id-ID" dirty="0" smtClean="0"/>
              <a:t>PENEMPATAN TENAGA KERJA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29000"/>
            <a:ext cx="3528392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KEUNTUNGAN PERENCANAAN SDM</a:t>
            </a:r>
            <a:br>
              <a:rPr lang="id-ID" dirty="0" smtClean="0"/>
            </a:br>
            <a:r>
              <a:rPr lang="id-ID" dirty="0" smtClean="0"/>
              <a:t>(RIVAI &amp; SAGALA)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INTEGRASI YG STRATEGIS ANTARA PERMINTAAN &amp; JML STAF YG ADA.</a:t>
            </a:r>
          </a:p>
          <a:p>
            <a:pPr marL="514350" indent="-514350">
              <a:buAutoNum type="arabicPeriod"/>
            </a:pPr>
            <a:r>
              <a:rPr lang="id-ID" dirty="0" smtClean="0"/>
              <a:t>PEMANFAATAN SDM YG TERSEDIA SECARA EFEKTIF.</a:t>
            </a:r>
          </a:p>
          <a:p>
            <a:pPr marL="514350" indent="-514350">
              <a:buAutoNum type="arabicPeriod"/>
            </a:pPr>
            <a:r>
              <a:rPr lang="id-ID" dirty="0" smtClean="0"/>
              <a:t>PERSAAINGAN SDM DAN SASARAN PERUSAHAAN MASA DEPAN SECARA TEPAT GUNA.</a:t>
            </a:r>
          </a:p>
          <a:p>
            <a:pPr marL="514350" indent="-514350">
              <a:buAutoNum type="arabicPeriod"/>
            </a:pPr>
            <a:r>
              <a:rPr lang="id-ID" dirty="0" smtClean="0"/>
              <a:t>HEMAT SECARA EKONOMI DLM PENERIMAAN PEGAWAI BARU.</a:t>
            </a:r>
          </a:p>
          <a:p>
            <a:pPr marL="514350" indent="-514350">
              <a:buAutoNum type="arabicPeriod"/>
            </a:pPr>
            <a:r>
              <a:rPr lang="id-ID" dirty="0" smtClean="0"/>
              <a:t>MEMPERLUAS INFORMASI SDM SESUAI DGN KEGIATAN SDM DAN UNIT ORGANISASI LAIN.</a:t>
            </a:r>
          </a:p>
          <a:p>
            <a:pPr marL="514350" indent="-514350">
              <a:buAutoNum type="arabicPeriod"/>
            </a:pPr>
            <a:r>
              <a:rPr lang="id-ID" dirty="0" smtClean="0"/>
              <a:t>PERMINTAAN DLM JML BESAR PD PASAR TENAGA KERJA LOKAL AKAN TERPENUHI.</a:t>
            </a:r>
          </a:p>
          <a:p>
            <a:pPr marL="514350" indent="-514350">
              <a:buAutoNum type="arabicPeriod"/>
            </a:pPr>
            <a:r>
              <a:rPr lang="id-ID" dirty="0" smtClean="0"/>
              <a:t>KOORDINASI PROGRAM DAN KEBUTUHAN YG TERSEDIA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400" dirty="0" smtClean="0"/>
              <a:t>FAKTOR-FAKTOR YG MEMPENGARUHI PERENCANAAN SDM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PERUBAHAN DEMOGRAFI</a:t>
            </a:r>
          </a:p>
          <a:p>
            <a:pPr marL="514350" indent="-514350">
              <a:buAutoNum type="arabicPeriod"/>
            </a:pPr>
            <a:r>
              <a:rPr lang="id-ID" dirty="0" smtClean="0"/>
              <a:t>PERUBAHAN EKONOMI</a:t>
            </a:r>
          </a:p>
          <a:p>
            <a:pPr marL="514350" indent="-514350">
              <a:buAutoNum type="arabicPeriod"/>
            </a:pPr>
            <a:r>
              <a:rPr lang="id-ID" dirty="0" smtClean="0"/>
              <a:t>PERUBAHAN TEKNOLOGI</a:t>
            </a:r>
          </a:p>
          <a:p>
            <a:pPr marL="514350" indent="-514350">
              <a:buAutoNum type="arabicPeriod"/>
            </a:pPr>
            <a:r>
              <a:rPr lang="id-ID" dirty="0" smtClean="0"/>
              <a:t>PERUBAHAN PERATURAN</a:t>
            </a:r>
          </a:p>
          <a:p>
            <a:pPr marL="514350" indent="-514350">
              <a:buAutoNum type="arabicPeriod"/>
            </a:pPr>
            <a:r>
              <a:rPr lang="id-ID" dirty="0" smtClean="0"/>
              <a:t>PERUBAHAN SIKAP THD KARIER DAN PEKERJAAN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21088"/>
            <a:ext cx="209550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LANGKAH-LANGKAH PERENCANAAN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518" y="1609416"/>
            <a:ext cx="4761681" cy="4846320"/>
          </a:xfrm>
        </p:spPr>
        <p:txBody>
          <a:bodyPr>
            <a:normAutofit fontScale="92500"/>
          </a:bodyPr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id-ID" dirty="0" smtClean="0">
                <a:latin typeface="Verdana" pitchFamily="34" charset="0"/>
              </a:rPr>
              <a:t>PERENCANAAN UNTUK KEBUTUHAN YANG DIMASA DATANG.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id-ID" dirty="0" smtClean="0">
                <a:latin typeface="Verdana" pitchFamily="34" charset="0"/>
              </a:rPr>
              <a:t>ANALISIS KETERSEDIAAN SDM DAN KEMAMPUAN PERUSAHAAN.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id-ID" dirty="0" smtClean="0">
                <a:latin typeface="Verdana" pitchFamily="34" charset="0"/>
              </a:rPr>
              <a:t>PERENCANAAN UNTUK PENGADAAN MAUPUN PEMBERHENTIAN KARYAWAN.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id-ID" dirty="0" smtClean="0">
                <a:latin typeface="Verdana" pitchFamily="34" charset="0"/>
              </a:rPr>
              <a:t>PERENCANAAN UNTUK PENGEMBANGAN.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2466975" cy="255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425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Flow</vt:lpstr>
      <vt:lpstr>Concourse</vt:lpstr>
      <vt:lpstr>Oriel</vt:lpstr>
      <vt:lpstr>Opulent</vt:lpstr>
      <vt:lpstr>PERENCANAAN  SUMBER DAYA MANUSIA</vt:lpstr>
      <vt:lpstr>Rivai dan sagala</vt:lpstr>
      <vt:lpstr>PowerPoint Presentation</vt:lpstr>
      <vt:lpstr>TANTANGAN PERENCANAAN SDM</vt:lpstr>
      <vt:lpstr>TUJUAN PERENCANAAN SDM</vt:lpstr>
      <vt:lpstr>RUANG LINGKUP  PERENCANAAN SDM</vt:lpstr>
      <vt:lpstr>KEUNTUNGAN PERENCANAAN SDM (RIVAI &amp; SAGALA)</vt:lpstr>
      <vt:lpstr>FAKTOR-FAKTOR YG MEMPENGARUHI PERENCANAAN SDM</vt:lpstr>
      <vt:lpstr>LANGKAH-LANGKAH PERENCANAAN SDM</vt:lpstr>
      <vt:lpstr>TEKNIK PERENCANAAN SDM</vt:lpstr>
      <vt:lpstr>FAKTOR PERUBAHAN PENYEBAB KEBUTUHAN</vt:lpstr>
      <vt:lpstr>BAHAN DISKUSI: RUANG LINGKUP PERENCANAAN SDM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SDM</dc:title>
  <dc:creator>personal</dc:creator>
  <cp:lastModifiedBy>Windows User</cp:lastModifiedBy>
  <cp:revision>15</cp:revision>
  <dcterms:created xsi:type="dcterms:W3CDTF">2012-03-04T13:18:19Z</dcterms:created>
  <dcterms:modified xsi:type="dcterms:W3CDTF">2019-09-09T23:03:58Z</dcterms:modified>
</cp:coreProperties>
</file>