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p:cViewPr varScale="1">
        <p:scale>
          <a:sx n="53" d="100"/>
          <a:sy n="53" d="100"/>
        </p:scale>
        <p:origin x="102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66B9F7D-FE53-49AF-A38C-90CABD4F7B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D709A2-541C-4835-835E-6822344A2F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D8FCF5-22C8-460B-84DC-FB446F6A83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A2A1E-5AC2-46EC-AA1D-C4005BA930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FAD914FB-58A6-432D-9CF7-D64916E7B6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2E7BED-0852-40ED-8F8D-ADF40D4881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C4E76A6B-C10F-4A89-8AF4-CE530CB518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61DFACB-DAC2-4A8C-9B37-50685CF6F5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01D71E8-0940-4C00-9C0B-1279F9F561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9FDC3B1C-E03B-4FAB-B0D3-359A556F4A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2B5FBF6-EAE1-42BF-B539-FAFDA7DA8DC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657188C3-C619-40F1-8E0F-9B66FB3E2FA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1" r:id="rId1"/>
    <p:sldLayoutId id="2147483912" r:id="rId2"/>
    <p:sldLayoutId id="2147483913" r:id="rId3"/>
    <p:sldLayoutId id="2147483905" r:id="rId4"/>
    <p:sldLayoutId id="2147483914" r:id="rId5"/>
    <p:sldLayoutId id="2147483906" r:id="rId6"/>
    <p:sldLayoutId id="2147483907" r:id="rId7"/>
    <p:sldLayoutId id="2147483915" r:id="rId8"/>
    <p:sldLayoutId id="2147483916" r:id="rId9"/>
    <p:sldLayoutId id="2147483908" r:id="rId10"/>
    <p:sldLayoutId id="2147483909"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eaLnBrk="1" fontAlgn="auto" hangingPunct="1">
              <a:spcAft>
                <a:spcPts val="0"/>
              </a:spcAft>
              <a:defRPr/>
            </a:pPr>
            <a:r>
              <a:rPr lang="en-US" dirty="0">
                <a:solidFill>
                  <a:schemeClr val="accent1">
                    <a:tint val="83000"/>
                    <a:satMod val="150000"/>
                  </a:schemeClr>
                </a:solidFill>
              </a:rPr>
              <a:t>PENDIDIKAN KEWARGANEGARAAN </a:t>
            </a:r>
          </a:p>
        </p:txBody>
      </p:sp>
      <p:sp>
        <p:nvSpPr>
          <p:cNvPr id="2051" name="Rectangle 3"/>
          <p:cNvSpPr>
            <a:spLocks noGrp="1" noChangeArrowheads="1"/>
          </p:cNvSpPr>
          <p:nvPr>
            <p:ph type="subTitle" idx="1"/>
          </p:nvPr>
        </p:nvSpPr>
        <p:spPr>
          <a:xfrm>
            <a:off x="540544" y="2250280"/>
            <a:ext cx="8062912" cy="30075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buFont typeface="Wingdings 2"/>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Tugas</a:t>
            </a:r>
          </a:p>
        </p:txBody>
      </p:sp>
      <p:sp>
        <p:nvSpPr>
          <p:cNvPr id="99331" name="Rectangle 3"/>
          <p:cNvSpPr>
            <a:spLocks noGrp="1" noChangeArrowheads="1"/>
          </p:cNvSpPr>
          <p:nvPr>
            <p:ph idx="1"/>
          </p:nvPr>
        </p:nvSpPr>
        <p:spPr>
          <a:xfrm>
            <a:off x="457200" y="1882775"/>
            <a:ext cx="8229600" cy="4572000"/>
          </a:xfrm>
        </p:spPr>
        <p:txBody>
          <a:bodyPr/>
          <a:lstStyle/>
          <a:p>
            <a:pPr eaLnBrk="1" hangingPunct="1"/>
            <a:r>
              <a:rPr lang="en-US"/>
              <a:t>Carilah pasal-pasal dalam Undang-Undang Dasar Negara Republik Indonesia Tahun 1945 yang menyatakan dan menjelaskan prinsip-prinsip negara hukum Indonesia. Dikumpulkan habis kuliah.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Hak asasi manusia</a:t>
            </a:r>
          </a:p>
        </p:txBody>
      </p:sp>
      <p:sp>
        <p:nvSpPr>
          <p:cNvPr id="94211"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80000"/>
              </a:lnSpc>
              <a:spcAft>
                <a:spcPts val="0"/>
              </a:spcAft>
              <a:buFont typeface="Wingdings 2"/>
              <a:buChar char=""/>
              <a:defRPr/>
            </a:pPr>
            <a:r>
              <a:rPr lang="en-US" sz="2800"/>
              <a:t>Istilah hak asasi manusia (</a:t>
            </a:r>
            <a:r>
              <a:rPr lang="en-US" sz="2800" i="1"/>
              <a:t>Human Right</a:t>
            </a:r>
            <a:r>
              <a:rPr lang="en-US" sz="2800"/>
              <a:t>) muncul pada tahun 1948 bersamaan dengan lahirnya </a:t>
            </a:r>
            <a:r>
              <a:rPr lang="en-US" sz="2800" i="1"/>
              <a:t>Declaration of Human Right</a:t>
            </a:r>
            <a:r>
              <a:rPr lang="en-US" sz="2800"/>
              <a:t>. Istilah ini diciptakan oleh Anna Elleanor Roosevelt, istri presiden ke-32 Amerika Serikat yang bernama Franklin Delano Roosevelt. Penyebutan istilah ini dianggap lebih sesuai daripada yang popular sebelumnya, yaitu </a:t>
            </a:r>
            <a:r>
              <a:rPr lang="en-US" sz="2800" i="1"/>
              <a:t>The Right of Man </a:t>
            </a:r>
            <a:r>
              <a:rPr lang="en-US" sz="2800"/>
              <a:t>yang dirasakan kurang mencakup </a:t>
            </a:r>
            <a:r>
              <a:rPr lang="en-US" sz="2800" i="1"/>
              <a:t>The Right of Woman. </a:t>
            </a:r>
            <a:r>
              <a:rPr lang="en-US" sz="2800"/>
              <a:t>Pada umumnya pakar HAM Barat berpendapat bahwa lahirnya HAM dimulai dengan lahirnya </a:t>
            </a:r>
            <a:r>
              <a:rPr lang="en-US" sz="2800" i="1"/>
              <a:t>Magna Charta</a:t>
            </a:r>
            <a:r>
              <a:rPr lang="en-US" sz="280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Pengertian HAM </a:t>
            </a:r>
          </a:p>
        </p:txBody>
      </p:sp>
      <p:sp>
        <p:nvSpPr>
          <p:cNvPr id="101379" name="Rectangle 3"/>
          <p:cNvSpPr>
            <a:spLocks noGrp="1" noChangeArrowheads="1"/>
          </p:cNvSpPr>
          <p:nvPr>
            <p:ph idx="1"/>
          </p:nvPr>
        </p:nvSpPr>
        <p:spPr>
          <a:xfrm>
            <a:off x="457200" y="1882775"/>
            <a:ext cx="8229600" cy="4572000"/>
          </a:xfrm>
        </p:spPr>
        <p:txBody>
          <a:bodyPr/>
          <a:lstStyle/>
          <a:p>
            <a:pPr eaLnBrk="1" hangingPunct="1"/>
            <a:r>
              <a:rPr lang="en-US" sz="2800"/>
              <a:t>Pengertian hak asasi manusia adalah seperangkat hak yang melekat pada diri manusia sebagai makhluk Tuhan Yang Maha Esa dan merupakan anugerah-Nya yang wajib dihormati, dijunjung tinggi, dan dilindungi oleh negara, hukum, pemerintah, dan setiap orang demi kehormatan serta perlindungan harkat dan martabat manusia (Undang-Undang No. 39 Tahun 1999 tentang Hak Asasi Manusia)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idx="1"/>
          </p:nvPr>
        </p:nvSpPr>
        <p:spPr>
          <a:xfrm>
            <a:off x="457200" y="457200"/>
            <a:ext cx="8229600" cy="5668963"/>
          </a:xfrm>
        </p:spPr>
        <p:txBody>
          <a:bodyPr/>
          <a:lstStyle/>
          <a:p>
            <a:pPr eaLnBrk="1" hangingPunct="1">
              <a:lnSpc>
                <a:spcPct val="80000"/>
              </a:lnSpc>
            </a:pPr>
            <a:r>
              <a:rPr lang="en-US" sz="2400"/>
              <a:t>Berdasarkan beberapa pengertian tersebut dapat dipahami bahwa hak asasi manusia merupakan hak universal yang dimiliki oleh setiap manusia sebagai anugerah Tuhan dan dibawa sejak lahir. Secara lebih khusus, hak asasi manusia ini dapat dilihat dari dua makna. </a:t>
            </a:r>
          </a:p>
          <a:p>
            <a:pPr eaLnBrk="1" hangingPunct="1">
              <a:lnSpc>
                <a:spcPct val="80000"/>
              </a:lnSpc>
            </a:pPr>
            <a:r>
              <a:rPr lang="en-US" sz="2400" i="1"/>
              <a:t>Pertama</a:t>
            </a:r>
            <a:r>
              <a:rPr lang="en-US" sz="2400"/>
              <a:t>, HAM merupakan hak alami yang melekat dalam diri setiap manusia sejak ia dilahirkan ke dunia. Oleh karena itu, tidak ada seorang pun yang diperkenankan merampas hak tersebut dari tangan pemiliknya. </a:t>
            </a:r>
          </a:p>
          <a:p>
            <a:pPr eaLnBrk="1" hangingPunct="1">
              <a:lnSpc>
                <a:spcPct val="80000"/>
              </a:lnSpc>
            </a:pPr>
            <a:r>
              <a:rPr lang="en-US" sz="2400" i="1"/>
              <a:t>Kedua</a:t>
            </a:r>
            <a:r>
              <a:rPr lang="en-US" sz="2400"/>
              <a:t>, HAM merupakan instrumen untuk menjaga harkat dan martabat manusia sesuai dengan kodrat kemanusiaannya yang luhur. Tanpa adanya hak asasi, manusia tidak akan dapat hidup sesuai dengan harkat dan martabat kemanusiaannya sebagai makhluk Tuhan yang paling mulia.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274638"/>
            <a:ext cx="8229600" cy="715962"/>
          </a:xfrm>
        </p:spPr>
        <p:txBody>
          <a:bodyPr/>
          <a:lstStyle/>
          <a:p>
            <a:pPr marL="484632" indent="0" eaLnBrk="1" fontAlgn="auto" hangingPunct="1">
              <a:spcAft>
                <a:spcPts val="0"/>
              </a:spcAft>
              <a:defRPr/>
            </a:pPr>
            <a:r>
              <a:rPr lang="en-US" sz="3200">
                <a:solidFill>
                  <a:schemeClr val="accent1">
                    <a:tint val="83000"/>
                    <a:satMod val="150000"/>
                  </a:schemeClr>
                </a:solidFill>
              </a:rPr>
              <a:t>Jenis-jenis HAM dalam UU HAM</a:t>
            </a:r>
          </a:p>
        </p:txBody>
      </p:sp>
      <p:sp>
        <p:nvSpPr>
          <p:cNvPr id="103427" name="Rectangle 3"/>
          <p:cNvSpPr>
            <a:spLocks noGrp="1" noChangeArrowheads="1"/>
          </p:cNvSpPr>
          <p:nvPr>
            <p:ph idx="1"/>
          </p:nvPr>
        </p:nvSpPr>
        <p:spPr>
          <a:xfrm>
            <a:off x="457200" y="1882775"/>
            <a:ext cx="8229600" cy="4572000"/>
          </a:xfrm>
        </p:spPr>
        <p:txBody>
          <a:bodyPr/>
          <a:lstStyle/>
          <a:p>
            <a:pPr eaLnBrk="1" hangingPunct="1">
              <a:buFontTx/>
              <a:buNone/>
            </a:pPr>
            <a:r>
              <a:rPr lang="en-US" b="1"/>
              <a:t>a. 	Hak Untuk Hidup</a:t>
            </a:r>
            <a:endParaRPr lang="en-US"/>
          </a:p>
          <a:p>
            <a:pPr eaLnBrk="1" hangingPunct="1">
              <a:buFontTx/>
              <a:buNone/>
            </a:pPr>
            <a:r>
              <a:rPr lang="en-US" b="1"/>
              <a:t>b. 	Hak Berkeluarga dan Melanjutkan 	Keturunan</a:t>
            </a:r>
            <a:endParaRPr lang="en-US"/>
          </a:p>
          <a:p>
            <a:pPr eaLnBrk="1" hangingPunct="1">
              <a:buFontTx/>
              <a:buNone/>
            </a:pPr>
            <a:r>
              <a:rPr lang="en-US" b="1"/>
              <a:t>c. 	Hak Mengembangkan Diri</a:t>
            </a:r>
            <a:endParaRPr lang="en-US"/>
          </a:p>
          <a:p>
            <a:pPr eaLnBrk="1" hangingPunct="1">
              <a:buFontTx/>
              <a:buNone/>
            </a:pPr>
            <a:r>
              <a:rPr lang="en-US" b="1"/>
              <a:t>d. 	Hak Memperoleh Keadilan</a:t>
            </a:r>
            <a:endParaRPr lang="en-US"/>
          </a:p>
          <a:p>
            <a:pPr eaLnBrk="1" hangingPunct="1">
              <a:buFontTx/>
              <a:buNone/>
            </a:pPr>
            <a:r>
              <a:rPr lang="en-US" b="1"/>
              <a:t>e. 	Hak Atas Kebebasan Pribadi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457200" y="685800"/>
            <a:ext cx="8229600" cy="3124200"/>
          </a:xfrm>
        </p:spPr>
        <p:txBody>
          <a:bodyPr/>
          <a:lstStyle/>
          <a:p>
            <a:pPr marL="457200" indent="-457200" eaLnBrk="1" hangingPunct="1">
              <a:buFontTx/>
              <a:buNone/>
            </a:pPr>
            <a:r>
              <a:rPr lang="en-US" b="1"/>
              <a:t>f. 	Hak Atas Rasa Aman</a:t>
            </a:r>
            <a:endParaRPr lang="en-US"/>
          </a:p>
          <a:p>
            <a:pPr marL="457200" indent="-457200" eaLnBrk="1" hangingPunct="1">
              <a:buFontTx/>
              <a:buAutoNum type="alphaLcPeriod" startAt="7"/>
            </a:pPr>
            <a:r>
              <a:rPr lang="en-US" b="1"/>
              <a:t>Hak Atas Kesejahteraan</a:t>
            </a:r>
          </a:p>
          <a:p>
            <a:pPr marL="457200" indent="-457200" eaLnBrk="1" hangingPunct="1">
              <a:buFontTx/>
              <a:buAutoNum type="alphaLcPeriod" startAt="8"/>
            </a:pPr>
            <a:r>
              <a:rPr lang="en-US" b="1"/>
              <a:t>Hak Turut Serta Dalam Pemerintahan</a:t>
            </a:r>
          </a:p>
          <a:p>
            <a:pPr marL="457200" indent="-457200" eaLnBrk="1" hangingPunct="1">
              <a:buFontTx/>
              <a:buAutoNum type="alphaLcPeriod" startAt="8"/>
            </a:pPr>
            <a:r>
              <a:rPr lang="en-US" b="1"/>
              <a:t>Hak Wanita</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Tugas</a:t>
            </a:r>
          </a:p>
        </p:txBody>
      </p:sp>
      <p:sp>
        <p:nvSpPr>
          <p:cNvPr id="105475" name="Rectangle 3"/>
          <p:cNvSpPr>
            <a:spLocks noGrp="1" noChangeArrowheads="1"/>
          </p:cNvSpPr>
          <p:nvPr>
            <p:ph idx="1"/>
          </p:nvPr>
        </p:nvSpPr>
        <p:spPr>
          <a:xfrm>
            <a:off x="457200" y="1882775"/>
            <a:ext cx="8229600" cy="4572000"/>
          </a:xfrm>
        </p:spPr>
        <p:txBody>
          <a:bodyPr/>
          <a:lstStyle/>
          <a:p>
            <a:pPr eaLnBrk="1" hangingPunct="1"/>
            <a:r>
              <a:rPr lang="en-US"/>
              <a:t>Tulislah perkembangan pengaturan HAM di dunia dari pertama sampai terbentuknya Deklarasi Umum HAM. Dikumpulkan minggu depan.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idx="1"/>
          </p:nvPr>
        </p:nvSpPr>
        <p:spPr>
          <a:xfrm>
            <a:off x="457200" y="1882775"/>
            <a:ext cx="8229600" cy="4572000"/>
          </a:xfrm>
        </p:spPr>
        <p:txBody>
          <a:bodyPr/>
          <a:lstStyle/>
          <a:p>
            <a:pPr eaLnBrk="1" hangingPunct="1">
              <a:buFontTx/>
              <a:buNone/>
            </a:pPr>
            <a:r>
              <a:rPr lang="en-US" sz="6000"/>
              <a:t>NEGARA HUKUM </a:t>
            </a:r>
          </a:p>
          <a:p>
            <a:pPr eaLnBrk="1" hangingPunct="1">
              <a:buFontTx/>
              <a:buNone/>
            </a:pPr>
            <a:r>
              <a:rPr lang="en-US" sz="6000"/>
              <a:t>DAN </a:t>
            </a:r>
          </a:p>
          <a:p>
            <a:pPr eaLnBrk="1" hangingPunct="1">
              <a:buFontTx/>
              <a:buNone/>
            </a:pPr>
            <a:r>
              <a:rPr lang="en-US" sz="6000"/>
              <a:t>HAM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idx="1"/>
          </p:nvPr>
        </p:nvSpPr>
        <p:spPr>
          <a:xfrm>
            <a:off x="457200" y="381000"/>
            <a:ext cx="8229600" cy="5745163"/>
          </a:xfrm>
        </p:spPr>
        <p:txBody>
          <a:bodyPr>
            <a:normAutofit lnSpcReduction="10000"/>
          </a:bodyPr>
          <a:lstStyle/>
          <a:p>
            <a:pPr marL="448056" indent="-384048" eaLnBrk="1" fontAlgn="auto" hangingPunct="1">
              <a:spcAft>
                <a:spcPts val="0"/>
              </a:spcAft>
              <a:buFont typeface="Wingdings 2"/>
              <a:buChar char=""/>
              <a:defRPr/>
            </a:pPr>
            <a:r>
              <a:rPr lang="en-US" sz="2800"/>
              <a:t>Negara hukum adalah negara yang penyelenggaraan kekuasaan pemerintahannya didasarkan atas hukum. Di negara yang berdasarkan atas hukum maka negara termasuk di dalamnya pemerintah dan lembaga-lembaga lain dalam melaksanakan tindakan apa pun harus dilandasi oleh hukum dan dapat dipertanggungjawabkan secara hukum. dalam negara hukum, kekuasaan menjalankan pemerintahan berdasarkan atas kedaulatan hukum (supremasi hukum) dan bertujuan untuk menyelenggarakan ketertiban hukum.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Karakter konsep negara hukum</a:t>
            </a:r>
          </a:p>
        </p:txBody>
      </p:sp>
      <p:sp>
        <p:nvSpPr>
          <p:cNvPr id="93187" name="Rectangle 3"/>
          <p:cNvSpPr>
            <a:spLocks noGrp="1" noChangeArrowheads="1"/>
          </p:cNvSpPr>
          <p:nvPr>
            <p:ph idx="1"/>
          </p:nvPr>
        </p:nvSpPr>
        <p:spPr>
          <a:xfrm>
            <a:off x="457200" y="1882775"/>
            <a:ext cx="8229600" cy="4572000"/>
          </a:xfrm>
        </p:spPr>
        <p:txBody>
          <a:bodyPr/>
          <a:lstStyle/>
          <a:p>
            <a:pPr eaLnBrk="1" hangingPunct="1">
              <a:buFontTx/>
              <a:buNone/>
            </a:pPr>
            <a:r>
              <a:rPr lang="en-US"/>
              <a:t>1.	segala yang disebut hukum itu dibentuk dalam wujudnya yang positif atau tertulis</a:t>
            </a:r>
          </a:p>
          <a:p>
            <a:pPr eaLnBrk="1" hangingPunct="1">
              <a:buFontTx/>
              <a:buNone/>
            </a:pPr>
            <a:r>
              <a:rPr lang="en-US"/>
              <a:t>2.	hukum tersebut merupakan proses kesepakatan (proses legislasi)</a:t>
            </a:r>
          </a:p>
          <a:p>
            <a:pPr eaLnBrk="1" hangingPunct="1">
              <a:buFontTx/>
              <a:buNone/>
            </a:pPr>
            <a:r>
              <a:rPr lang="en-US"/>
              <a:t>3.	hukum tersebut diwujudkan dalam bentuk undang-undang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Tugas</a:t>
            </a:r>
          </a:p>
        </p:txBody>
      </p:sp>
      <p:sp>
        <p:nvSpPr>
          <p:cNvPr id="94211" name="Rectangle 3"/>
          <p:cNvSpPr>
            <a:spLocks noGrp="1" noChangeArrowheads="1"/>
          </p:cNvSpPr>
          <p:nvPr>
            <p:ph idx="1"/>
          </p:nvPr>
        </p:nvSpPr>
        <p:spPr>
          <a:xfrm>
            <a:off x="457200" y="1882775"/>
            <a:ext cx="8229600" cy="4572000"/>
          </a:xfrm>
        </p:spPr>
        <p:txBody>
          <a:bodyPr/>
          <a:lstStyle/>
          <a:p>
            <a:pPr eaLnBrk="1" hangingPunct="1"/>
            <a:r>
              <a:rPr lang="en-US"/>
              <a:t>Carilah info sebanyak-banyaknya mengenai perbedaan</a:t>
            </a:r>
          </a:p>
          <a:p>
            <a:pPr eaLnBrk="1" hangingPunct="1">
              <a:buFontTx/>
              <a:buNone/>
            </a:pPr>
            <a:r>
              <a:rPr lang="en-US"/>
              <a:t>1.	kedaulatan rakyat dan kedaulatan hukum</a:t>
            </a:r>
          </a:p>
          <a:p>
            <a:pPr eaLnBrk="1" hangingPunct="1">
              <a:buFontTx/>
              <a:buNone/>
            </a:pPr>
            <a:r>
              <a:rPr lang="en-US"/>
              <a:t>2.	negara hukum material dan negara hukum formil</a:t>
            </a:r>
          </a:p>
          <a:p>
            <a:pPr eaLnBrk="1" hangingPunct="1"/>
            <a:r>
              <a:rPr lang="en-US" sz="4000"/>
              <a:t>Tugas dikumpulkan pada pertemuan mendatang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Ciri-ciri negara hukum </a:t>
            </a:r>
          </a:p>
        </p:txBody>
      </p:sp>
      <p:sp>
        <p:nvSpPr>
          <p:cNvPr id="95235" name="Rectangle 3"/>
          <p:cNvSpPr>
            <a:spLocks noGrp="1" noChangeArrowheads="1"/>
          </p:cNvSpPr>
          <p:nvPr>
            <p:ph idx="1"/>
          </p:nvPr>
        </p:nvSpPr>
        <p:spPr>
          <a:xfrm>
            <a:off x="457200" y="1882775"/>
            <a:ext cx="8229600" cy="4572000"/>
          </a:xfrm>
        </p:spPr>
        <p:txBody>
          <a:bodyPr/>
          <a:lstStyle/>
          <a:p>
            <a:pPr eaLnBrk="1" hangingPunct="1">
              <a:buFontTx/>
              <a:buNone/>
            </a:pPr>
            <a:r>
              <a:rPr lang="en-US"/>
              <a:t>a.	hak asasi manusia</a:t>
            </a:r>
          </a:p>
          <a:p>
            <a:pPr eaLnBrk="1" hangingPunct="1">
              <a:buFontTx/>
              <a:buNone/>
            </a:pPr>
            <a:r>
              <a:rPr lang="en-US"/>
              <a:t>b.	pemisahan atau pembagian kekuasaan untuk menjamin HAM yang dikenal dengan trias politka</a:t>
            </a:r>
          </a:p>
          <a:p>
            <a:pPr eaLnBrk="1" hangingPunct="1">
              <a:buFontTx/>
              <a:buNone/>
            </a:pPr>
            <a:r>
              <a:rPr lang="en-US"/>
              <a:t>c.	pemerintahan berdasarkan peraturan-peraturan</a:t>
            </a:r>
          </a:p>
          <a:p>
            <a:pPr eaLnBrk="1" hangingPunct="1">
              <a:buFontTx/>
              <a:buNone/>
            </a:pPr>
            <a:r>
              <a:rPr lang="en-US"/>
              <a:t>d.	peradilan administrasi dalam perselisihan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4638"/>
            <a:ext cx="8229600" cy="563562"/>
          </a:xfrm>
        </p:spPr>
        <p:txBody>
          <a:bodyPr>
            <a:normAutofit fontScale="90000"/>
          </a:bodyPr>
          <a:lstStyle/>
          <a:p>
            <a:pPr marL="484632" indent="0" eaLnBrk="1" fontAlgn="auto" hangingPunct="1">
              <a:spcAft>
                <a:spcPts val="0"/>
              </a:spcAft>
              <a:defRPr/>
            </a:pPr>
            <a:r>
              <a:rPr lang="en-US" sz="2800">
                <a:solidFill>
                  <a:schemeClr val="accent1">
                    <a:tint val="83000"/>
                    <a:satMod val="150000"/>
                  </a:schemeClr>
                </a:solidFill>
              </a:rPr>
              <a:t>Indonesia adalah negara hukum</a:t>
            </a:r>
            <a:r>
              <a:rPr lang="en-US" sz="4000">
                <a:solidFill>
                  <a:schemeClr val="accent1">
                    <a:tint val="83000"/>
                    <a:satMod val="150000"/>
                  </a:schemeClr>
                </a:solidFill>
              </a:rPr>
              <a:t> </a:t>
            </a:r>
          </a:p>
        </p:txBody>
      </p:sp>
      <p:sp>
        <p:nvSpPr>
          <p:cNvPr id="96259" name="Rectangle 3"/>
          <p:cNvSpPr>
            <a:spLocks noGrp="1" noChangeArrowheads="1"/>
          </p:cNvSpPr>
          <p:nvPr>
            <p:ph idx="1"/>
          </p:nvPr>
        </p:nvSpPr>
        <p:spPr>
          <a:xfrm>
            <a:off x="457200" y="990600"/>
            <a:ext cx="8229600" cy="5135563"/>
          </a:xfrm>
        </p:spPr>
        <p:txBody>
          <a:bodyPr/>
          <a:lstStyle/>
          <a:p>
            <a:pPr eaLnBrk="1" hangingPunct="1"/>
            <a:r>
              <a:rPr lang="en-US" sz="2800"/>
              <a:t>Hal ini terdapar dalam Undang-Undang Dasar Negara Republik Indonesia Tahun 1945 Pasal 1 Ayat (3) yang menyatakan negara Indonesia adalah negara hukum. </a:t>
            </a:r>
          </a:p>
          <a:p>
            <a:pPr eaLnBrk="1" hangingPunct="1"/>
            <a:r>
              <a:rPr lang="en-US" sz="2800"/>
              <a:t>Konsekuensi Indonesia sebagai negara hukum adalah </a:t>
            </a:r>
          </a:p>
          <a:p>
            <a:pPr eaLnBrk="1" hangingPunct="1">
              <a:buFontTx/>
              <a:buNone/>
            </a:pPr>
            <a:r>
              <a:rPr lang="en-US" sz="2800"/>
              <a:t>1.	menegakkan supremasi hukum</a:t>
            </a:r>
          </a:p>
          <a:p>
            <a:pPr eaLnBrk="1" hangingPunct="1">
              <a:buFontTx/>
              <a:buNone/>
            </a:pPr>
            <a:r>
              <a:rPr lang="en-US" sz="2800"/>
              <a:t>2.	menegakkan kesetaraan di hadapan hukum</a:t>
            </a:r>
          </a:p>
          <a:p>
            <a:pPr eaLnBrk="1" hangingPunct="1">
              <a:buFontTx/>
              <a:buNone/>
            </a:pPr>
            <a:r>
              <a:rPr lang="en-US" sz="2800"/>
              <a:t>3.	menegakkan hukum dengan cara yang tidak bertentangan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Prinsip-prinsip negara hukum di Indonesia </a:t>
            </a:r>
          </a:p>
        </p:txBody>
      </p:sp>
      <p:sp>
        <p:nvSpPr>
          <p:cNvPr id="97283" name="Rectangle 3"/>
          <p:cNvSpPr>
            <a:spLocks noGrp="1" noChangeArrowheads="1"/>
          </p:cNvSpPr>
          <p:nvPr>
            <p:ph idx="1"/>
          </p:nvPr>
        </p:nvSpPr>
        <p:spPr>
          <a:xfrm>
            <a:off x="457200" y="1882775"/>
            <a:ext cx="8229600" cy="4572000"/>
          </a:xfrm>
        </p:spPr>
        <p:txBody>
          <a:bodyPr/>
          <a:lstStyle/>
          <a:p>
            <a:pPr eaLnBrk="1" hangingPunct="1">
              <a:buFontTx/>
              <a:buNone/>
            </a:pPr>
            <a:r>
              <a:rPr lang="en-US"/>
              <a:t>1.	Norma hukum berdasarkan Pancasila</a:t>
            </a:r>
          </a:p>
          <a:p>
            <a:pPr eaLnBrk="1" hangingPunct="1">
              <a:buFontTx/>
              <a:buNone/>
            </a:pPr>
            <a:r>
              <a:rPr lang="en-US"/>
              <a:t>2.	Sistem konstitusional</a:t>
            </a:r>
          </a:p>
          <a:p>
            <a:pPr eaLnBrk="1" hangingPunct="1">
              <a:buFontTx/>
              <a:buNone/>
            </a:pPr>
            <a:r>
              <a:rPr lang="en-US"/>
              <a:t>3.	kedaulatan ada di tangan rakyat</a:t>
            </a:r>
          </a:p>
          <a:p>
            <a:pPr eaLnBrk="1" hangingPunct="1">
              <a:buFontTx/>
              <a:buNone/>
            </a:pPr>
            <a:r>
              <a:rPr lang="en-US"/>
              <a:t>4.	Prinsip persamaan kedudukan di depan hukum dan pemerintahan</a:t>
            </a:r>
          </a:p>
          <a:p>
            <a:pPr eaLnBrk="1" hangingPunct="1">
              <a:buFontTx/>
              <a:buNone/>
            </a:pPr>
            <a:r>
              <a:rPr lang="en-US"/>
              <a:t>5.	adanya organ pembentuk UU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idx="1"/>
          </p:nvPr>
        </p:nvSpPr>
        <p:spPr>
          <a:xfrm>
            <a:off x="457200" y="381000"/>
            <a:ext cx="8229600" cy="5745163"/>
          </a:xfrm>
        </p:spPr>
        <p:txBody>
          <a:bodyPr>
            <a:normAutofit lnSpcReduction="10000"/>
          </a:bodyPr>
          <a:lstStyle/>
          <a:p>
            <a:pPr marL="448056" indent="-384048" eaLnBrk="1" fontAlgn="auto" hangingPunct="1">
              <a:spcAft>
                <a:spcPts val="0"/>
              </a:spcAft>
              <a:buFontTx/>
              <a:buNone/>
              <a:defRPr/>
            </a:pPr>
            <a:r>
              <a:rPr lang="en-US" sz="2800"/>
              <a:t>6.	sistem pemerintahannya menganut sistem presidensial</a:t>
            </a:r>
          </a:p>
          <a:p>
            <a:pPr marL="448056" indent="-384048" eaLnBrk="1" fontAlgn="auto" hangingPunct="1">
              <a:spcAft>
                <a:spcPts val="0"/>
              </a:spcAft>
              <a:buFontTx/>
              <a:buNone/>
              <a:defRPr/>
            </a:pPr>
            <a:r>
              <a:rPr lang="en-US" sz="2800"/>
              <a:t>7.	kekuasaan kebebasan yang merdeka </a:t>
            </a:r>
          </a:p>
          <a:p>
            <a:pPr marL="448056" indent="-384048" eaLnBrk="1" fontAlgn="auto" hangingPunct="1">
              <a:spcAft>
                <a:spcPts val="0"/>
              </a:spcAft>
              <a:buFontTx/>
              <a:buNone/>
              <a:defRPr/>
            </a:pPr>
            <a:r>
              <a:rPr lang="en-US" sz="2800"/>
              <a:t>8.	hukum bertujuan melindungi segenap bangsa Indonesia dan seluruh tumpah darah Indonesia dan untuk memajukan kesejahteraan umum, mencerdaskan kehidupan bangsa, dan ikut melaksanakan ketertiban dunia yang berdasarkan kemerdekaan, perdamaian abadi dan keadilan sosial</a:t>
            </a:r>
          </a:p>
          <a:p>
            <a:pPr marL="448056" indent="-384048" eaLnBrk="1" fontAlgn="auto" hangingPunct="1">
              <a:spcAft>
                <a:spcPts val="0"/>
              </a:spcAft>
              <a:buFontTx/>
              <a:buNone/>
              <a:defRPr/>
            </a:pPr>
            <a:r>
              <a:rPr lang="en-US" sz="2800"/>
              <a:t>9.	adanya jaminan akan hak asasi dasar dan kewajiban asasi dasar manusia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516</TotalTime>
  <Words>704</Words>
  <Application>Microsoft Office PowerPoint</Application>
  <PresentationFormat>On-screen Show (4:3)</PresentationFormat>
  <Paragraphs>56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Verdana</vt:lpstr>
      <vt:lpstr>Wingdings 2</vt:lpstr>
      <vt:lpstr>Verve</vt:lpstr>
      <vt:lpstr>PENDIDIKAN KEWARGANEGARAAN </vt:lpstr>
      <vt:lpstr>PowerPoint Presentation</vt:lpstr>
      <vt:lpstr>PowerPoint Presentation</vt:lpstr>
      <vt:lpstr>Karakter konsep negara hukum</vt:lpstr>
      <vt:lpstr>Tugas</vt:lpstr>
      <vt:lpstr>Ciri-ciri negara hukum </vt:lpstr>
      <vt:lpstr>Indonesia adalah negara hukum </vt:lpstr>
      <vt:lpstr>Prinsip-prinsip negara hukum di Indonesia </vt:lpstr>
      <vt:lpstr>PowerPoint Presentation</vt:lpstr>
      <vt:lpstr>Tugas</vt:lpstr>
      <vt:lpstr>Hak asasi manusia</vt:lpstr>
      <vt:lpstr>Pengertian HAM </vt:lpstr>
      <vt:lpstr>PowerPoint Presentation</vt:lpstr>
      <vt:lpstr>Jenis-jenis HAM dalam UU HAM</vt:lpstr>
      <vt:lpstr>PowerPoint Presentation</vt:lpstr>
      <vt:lpstr>Tugas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KEWARGANEGARAAN</dc:title>
  <dc:creator>Dian Esti</dc:creator>
  <cp:lastModifiedBy>Indy graph</cp:lastModifiedBy>
  <cp:revision>27</cp:revision>
  <dcterms:created xsi:type="dcterms:W3CDTF">2017-05-15T13:10:45Z</dcterms:created>
  <dcterms:modified xsi:type="dcterms:W3CDTF">2020-12-07T05:44:54Z</dcterms:modified>
</cp:coreProperties>
</file>