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sldIdLst>
    <p:sldId id="256" r:id="rId2"/>
    <p:sldId id="261" r:id="rId3"/>
    <p:sldId id="266" r:id="rId4"/>
    <p:sldId id="262" r:id="rId5"/>
    <p:sldId id="263" r:id="rId6"/>
    <p:sldId id="264" r:id="rId7"/>
    <p:sldId id="257" r:id="rId8"/>
    <p:sldId id="258" r:id="rId9"/>
    <p:sldId id="259" r:id="rId10"/>
    <p:sldId id="260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069AEC-B2BE-2D4C-8D6D-7B49D1E3574B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E8985F-CB26-3C4C-8673-C731280DE537}">
      <dgm:prSet phldrT="[Text]"/>
      <dgm:spPr/>
      <dgm:t>
        <a:bodyPr/>
        <a:lstStyle/>
        <a:p>
          <a:r>
            <a:rPr lang="en-US" dirty="0" err="1" smtClean="0"/>
            <a:t>Ekologi</a:t>
          </a:r>
          <a:r>
            <a:rPr lang="en-US" dirty="0" smtClean="0"/>
            <a:t> </a:t>
          </a:r>
          <a:r>
            <a:rPr lang="en-US" dirty="0" err="1" smtClean="0"/>
            <a:t>budaya</a:t>
          </a:r>
          <a:endParaRPr lang="en-US" dirty="0"/>
        </a:p>
      </dgm:t>
    </dgm:pt>
    <dgm:pt modelId="{425DF979-1955-CA40-BE73-9B4A3939487B}" type="parTrans" cxnId="{CC2395BE-858D-1B4D-938B-0631116A43E8}">
      <dgm:prSet/>
      <dgm:spPr/>
      <dgm:t>
        <a:bodyPr/>
        <a:lstStyle/>
        <a:p>
          <a:endParaRPr lang="en-US"/>
        </a:p>
      </dgm:t>
    </dgm:pt>
    <dgm:pt modelId="{5CBBFAB3-8058-2E4E-9BC8-84B4CA89C5D6}" type="sibTrans" cxnId="{CC2395BE-858D-1B4D-938B-0631116A43E8}">
      <dgm:prSet/>
      <dgm:spPr/>
      <dgm:t>
        <a:bodyPr/>
        <a:lstStyle/>
        <a:p>
          <a:endParaRPr lang="en-US"/>
        </a:p>
      </dgm:t>
    </dgm:pt>
    <dgm:pt modelId="{C895E985-A6B8-B545-B997-F023565CC5D2}">
      <dgm:prSet phldrT="[Text]"/>
      <dgm:spPr/>
      <dgm:t>
        <a:bodyPr/>
        <a:lstStyle/>
        <a:p>
          <a:r>
            <a:rPr lang="en-US" dirty="0" err="1" smtClean="0"/>
            <a:t>Menempati</a:t>
          </a:r>
          <a:r>
            <a:rPr lang="en-US" dirty="0" smtClean="0"/>
            <a:t> </a:t>
          </a:r>
          <a:r>
            <a:rPr lang="en-US" dirty="0" err="1" smtClean="0"/>
            <a:t>alam</a:t>
          </a:r>
          <a:r>
            <a:rPr lang="en-US" dirty="0" smtClean="0"/>
            <a:t> </a:t>
          </a:r>
          <a:r>
            <a:rPr lang="en-US" dirty="0" err="1" smtClean="0"/>
            <a:t>tertentu</a:t>
          </a:r>
          <a:endParaRPr lang="en-US" dirty="0"/>
        </a:p>
      </dgm:t>
    </dgm:pt>
    <dgm:pt modelId="{0B3A92EC-DCB6-ED4C-AF44-8D298A677040}" type="parTrans" cxnId="{29349274-184A-D04D-9105-ACF2EF8E5153}">
      <dgm:prSet/>
      <dgm:spPr/>
      <dgm:t>
        <a:bodyPr/>
        <a:lstStyle/>
        <a:p>
          <a:endParaRPr lang="en-US"/>
        </a:p>
      </dgm:t>
    </dgm:pt>
    <dgm:pt modelId="{20C662B1-DBA4-114D-B4F9-B747AE4E9116}" type="sibTrans" cxnId="{29349274-184A-D04D-9105-ACF2EF8E5153}">
      <dgm:prSet/>
      <dgm:spPr/>
      <dgm:t>
        <a:bodyPr/>
        <a:lstStyle/>
        <a:p>
          <a:endParaRPr lang="en-US"/>
        </a:p>
      </dgm:t>
    </dgm:pt>
    <dgm:pt modelId="{7F68396E-F047-8940-A9CA-187B6F96A52A}">
      <dgm:prSet phldrT="[Text]"/>
      <dgm:spPr/>
      <dgm:t>
        <a:bodyPr/>
        <a:lstStyle/>
        <a:p>
          <a:r>
            <a:rPr lang="en-US" dirty="0" err="1" smtClean="0"/>
            <a:t>Demografi</a:t>
          </a:r>
          <a:endParaRPr lang="en-US" dirty="0"/>
        </a:p>
      </dgm:t>
    </dgm:pt>
    <dgm:pt modelId="{3488977A-A681-8E47-B70B-7A54D4133453}" type="parTrans" cxnId="{2E99C7CF-87E7-CF4F-A420-C126C91FC08D}">
      <dgm:prSet/>
      <dgm:spPr/>
      <dgm:t>
        <a:bodyPr/>
        <a:lstStyle/>
        <a:p>
          <a:endParaRPr lang="en-US"/>
        </a:p>
      </dgm:t>
    </dgm:pt>
    <dgm:pt modelId="{499BC0E3-FBEE-BD44-B3A6-A5356E8270B5}" type="sibTrans" cxnId="{2E99C7CF-87E7-CF4F-A420-C126C91FC08D}">
      <dgm:prSet/>
      <dgm:spPr/>
      <dgm:t>
        <a:bodyPr/>
        <a:lstStyle/>
        <a:p>
          <a:endParaRPr lang="en-US"/>
        </a:p>
      </dgm:t>
    </dgm:pt>
    <dgm:pt modelId="{1CEAE757-6B87-EB4C-A852-70DA61FD8F38}">
      <dgm:prSet phldrT="[Text]"/>
      <dgm:spPr/>
      <dgm:t>
        <a:bodyPr/>
        <a:lstStyle/>
        <a:p>
          <a:r>
            <a:rPr lang="en-US" dirty="0" err="1" smtClean="0"/>
            <a:t>Jumlah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keseimbangan</a:t>
          </a:r>
          <a:r>
            <a:rPr lang="en-US" dirty="0" smtClean="0"/>
            <a:t> </a:t>
          </a:r>
          <a:r>
            <a:rPr lang="en-US" dirty="0" err="1" smtClean="0"/>
            <a:t>berdaptasi</a:t>
          </a:r>
          <a:endParaRPr lang="en-US" dirty="0"/>
        </a:p>
      </dgm:t>
    </dgm:pt>
    <dgm:pt modelId="{9C5A1E7C-408C-924C-B057-24DBB579C1A3}" type="parTrans" cxnId="{5D5DD19C-6835-B644-B652-BCDF0E38FC60}">
      <dgm:prSet/>
      <dgm:spPr/>
      <dgm:t>
        <a:bodyPr/>
        <a:lstStyle/>
        <a:p>
          <a:endParaRPr lang="en-US"/>
        </a:p>
      </dgm:t>
    </dgm:pt>
    <dgm:pt modelId="{7A9AAC42-8271-DB40-9490-12588EE6902F}" type="sibTrans" cxnId="{5D5DD19C-6835-B644-B652-BCDF0E38FC60}">
      <dgm:prSet/>
      <dgm:spPr/>
      <dgm:t>
        <a:bodyPr/>
        <a:lstStyle/>
        <a:p>
          <a:endParaRPr lang="en-US"/>
        </a:p>
      </dgm:t>
    </dgm:pt>
    <dgm:pt modelId="{18E4D382-A2C9-5F4B-94F8-88648DACBE4B}" type="pres">
      <dgm:prSet presAssocID="{91069AEC-B2BE-2D4C-8D6D-7B49D1E3574B}" presName="linear" presStyleCnt="0">
        <dgm:presLayoutVars>
          <dgm:animLvl val="lvl"/>
          <dgm:resizeHandles val="exact"/>
        </dgm:presLayoutVars>
      </dgm:prSet>
      <dgm:spPr/>
    </dgm:pt>
    <dgm:pt modelId="{AD1CBBEF-CE4E-9B44-A462-08DEB019E404}" type="pres">
      <dgm:prSet presAssocID="{05E8985F-CB26-3C4C-8673-C731280DE53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350FA5E-74F1-6242-943D-E31206F9C4B8}" type="pres">
      <dgm:prSet presAssocID="{05E8985F-CB26-3C4C-8673-C731280DE53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F2F2D-23A9-214B-B7E5-451486657115}" type="pres">
      <dgm:prSet presAssocID="{7F68396E-F047-8940-A9CA-187B6F96A52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DEB8637-ADB7-7747-96BF-11DD84B9F008}" type="pres">
      <dgm:prSet presAssocID="{7F68396E-F047-8940-A9CA-187B6F96A52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79110E-8333-8D41-A70D-AE0A4300853B}" type="presOf" srcId="{C895E985-A6B8-B545-B997-F023565CC5D2}" destId="{B350FA5E-74F1-6242-943D-E31206F9C4B8}" srcOrd="0" destOrd="0" presId="urn:microsoft.com/office/officeart/2005/8/layout/vList2"/>
    <dgm:cxn modelId="{29349274-184A-D04D-9105-ACF2EF8E5153}" srcId="{05E8985F-CB26-3C4C-8673-C731280DE537}" destId="{C895E985-A6B8-B545-B997-F023565CC5D2}" srcOrd="0" destOrd="0" parTransId="{0B3A92EC-DCB6-ED4C-AF44-8D298A677040}" sibTransId="{20C662B1-DBA4-114D-B4F9-B747AE4E9116}"/>
    <dgm:cxn modelId="{2E99C7CF-87E7-CF4F-A420-C126C91FC08D}" srcId="{91069AEC-B2BE-2D4C-8D6D-7B49D1E3574B}" destId="{7F68396E-F047-8940-A9CA-187B6F96A52A}" srcOrd="1" destOrd="0" parTransId="{3488977A-A681-8E47-B70B-7A54D4133453}" sibTransId="{499BC0E3-FBEE-BD44-B3A6-A5356E8270B5}"/>
    <dgm:cxn modelId="{5D5DD19C-6835-B644-B652-BCDF0E38FC60}" srcId="{7F68396E-F047-8940-A9CA-187B6F96A52A}" destId="{1CEAE757-6B87-EB4C-A852-70DA61FD8F38}" srcOrd="0" destOrd="0" parTransId="{9C5A1E7C-408C-924C-B057-24DBB579C1A3}" sibTransId="{7A9AAC42-8271-DB40-9490-12588EE6902F}"/>
    <dgm:cxn modelId="{8E4C1AD4-D945-1847-BEF9-6FD8E21AE0A9}" type="presOf" srcId="{1CEAE757-6B87-EB4C-A852-70DA61FD8F38}" destId="{BDEB8637-ADB7-7747-96BF-11DD84B9F008}" srcOrd="0" destOrd="0" presId="urn:microsoft.com/office/officeart/2005/8/layout/vList2"/>
    <dgm:cxn modelId="{CD8A45DB-30D6-934C-9A9C-3777D029B422}" type="presOf" srcId="{05E8985F-CB26-3C4C-8673-C731280DE537}" destId="{AD1CBBEF-CE4E-9B44-A462-08DEB019E404}" srcOrd="0" destOrd="0" presId="urn:microsoft.com/office/officeart/2005/8/layout/vList2"/>
    <dgm:cxn modelId="{D1FC371E-5B9E-4041-9ECC-8DB8A04C5183}" type="presOf" srcId="{7F68396E-F047-8940-A9CA-187B6F96A52A}" destId="{327F2F2D-23A9-214B-B7E5-451486657115}" srcOrd="0" destOrd="0" presId="urn:microsoft.com/office/officeart/2005/8/layout/vList2"/>
    <dgm:cxn modelId="{CC2395BE-858D-1B4D-938B-0631116A43E8}" srcId="{91069AEC-B2BE-2D4C-8D6D-7B49D1E3574B}" destId="{05E8985F-CB26-3C4C-8673-C731280DE537}" srcOrd="0" destOrd="0" parTransId="{425DF979-1955-CA40-BE73-9B4A3939487B}" sibTransId="{5CBBFAB3-8058-2E4E-9BC8-84B4CA89C5D6}"/>
    <dgm:cxn modelId="{D6F21A8F-8212-C444-AAD2-D33BF59E4FED}" type="presOf" srcId="{91069AEC-B2BE-2D4C-8D6D-7B49D1E3574B}" destId="{18E4D382-A2C9-5F4B-94F8-88648DACBE4B}" srcOrd="0" destOrd="0" presId="urn:microsoft.com/office/officeart/2005/8/layout/vList2"/>
    <dgm:cxn modelId="{D0E3B63E-2882-9F4A-9436-250E06BEAB28}" type="presParOf" srcId="{18E4D382-A2C9-5F4B-94F8-88648DACBE4B}" destId="{AD1CBBEF-CE4E-9B44-A462-08DEB019E404}" srcOrd="0" destOrd="0" presId="urn:microsoft.com/office/officeart/2005/8/layout/vList2"/>
    <dgm:cxn modelId="{09B3BC5C-50AB-1F4F-913B-EEFF6BA8F616}" type="presParOf" srcId="{18E4D382-A2C9-5F4B-94F8-88648DACBE4B}" destId="{B350FA5E-74F1-6242-943D-E31206F9C4B8}" srcOrd="1" destOrd="0" presId="urn:microsoft.com/office/officeart/2005/8/layout/vList2"/>
    <dgm:cxn modelId="{98432A75-9551-4948-AE48-A9AABB07D097}" type="presParOf" srcId="{18E4D382-A2C9-5F4B-94F8-88648DACBE4B}" destId="{327F2F2D-23A9-214B-B7E5-451486657115}" srcOrd="2" destOrd="0" presId="urn:microsoft.com/office/officeart/2005/8/layout/vList2"/>
    <dgm:cxn modelId="{0BFD10BD-0500-0E4B-BDCE-C83B7AFB84D1}" type="presParOf" srcId="{18E4D382-A2C9-5F4B-94F8-88648DACBE4B}" destId="{BDEB8637-ADB7-7747-96BF-11DD84B9F00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CBBEF-CE4E-9B44-A462-08DEB019E404}">
      <dsp:nvSpPr>
        <dsp:cNvPr id="0" name=""/>
        <dsp:cNvSpPr/>
      </dsp:nvSpPr>
      <dsp:spPr>
        <a:xfrm>
          <a:off x="0" y="25436"/>
          <a:ext cx="8595360" cy="13191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err="1" smtClean="0"/>
            <a:t>Ekologi</a:t>
          </a:r>
          <a:r>
            <a:rPr lang="en-US" sz="5500" kern="1200" dirty="0" smtClean="0"/>
            <a:t> </a:t>
          </a:r>
          <a:r>
            <a:rPr lang="en-US" sz="5500" kern="1200" dirty="0" err="1" smtClean="0"/>
            <a:t>budaya</a:t>
          </a:r>
          <a:endParaRPr lang="en-US" sz="5500" kern="1200" dirty="0"/>
        </a:p>
      </dsp:txBody>
      <dsp:txXfrm>
        <a:off x="64397" y="89833"/>
        <a:ext cx="8466566" cy="1190381"/>
      </dsp:txXfrm>
    </dsp:sp>
    <dsp:sp modelId="{B350FA5E-74F1-6242-943D-E31206F9C4B8}">
      <dsp:nvSpPr>
        <dsp:cNvPr id="0" name=""/>
        <dsp:cNvSpPr/>
      </dsp:nvSpPr>
      <dsp:spPr>
        <a:xfrm>
          <a:off x="0" y="1344611"/>
          <a:ext cx="859536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03" tIns="69850" rIns="391160" bIns="69850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4300" kern="1200" dirty="0" err="1" smtClean="0"/>
            <a:t>Menempati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alam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tertentu</a:t>
          </a:r>
          <a:endParaRPr lang="en-US" sz="4300" kern="1200" dirty="0"/>
        </a:p>
      </dsp:txBody>
      <dsp:txXfrm>
        <a:off x="0" y="1344611"/>
        <a:ext cx="8595360" cy="910800"/>
      </dsp:txXfrm>
    </dsp:sp>
    <dsp:sp modelId="{327F2F2D-23A9-214B-B7E5-451486657115}">
      <dsp:nvSpPr>
        <dsp:cNvPr id="0" name=""/>
        <dsp:cNvSpPr/>
      </dsp:nvSpPr>
      <dsp:spPr>
        <a:xfrm>
          <a:off x="0" y="2255411"/>
          <a:ext cx="8595360" cy="13191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4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7000"/>
                <a:satMod val="150000"/>
              </a:schemeClr>
            </a:gs>
          </a:gsLst>
          <a:lin ang="950000" scaled="1"/>
        </a:gradFill>
        <a:ln>
          <a:noFill/>
        </a:ln>
        <a:effectLst>
          <a:outerShdw blurRad="50800" dist="38100" dir="2700000" algn="br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err="1" smtClean="0"/>
            <a:t>Demografi</a:t>
          </a:r>
          <a:endParaRPr lang="en-US" sz="5500" kern="1200" dirty="0"/>
        </a:p>
      </dsp:txBody>
      <dsp:txXfrm>
        <a:off x="64397" y="2319808"/>
        <a:ext cx="8466566" cy="1190381"/>
      </dsp:txXfrm>
    </dsp:sp>
    <dsp:sp modelId="{BDEB8637-ADB7-7747-96BF-11DD84B9F008}">
      <dsp:nvSpPr>
        <dsp:cNvPr id="0" name=""/>
        <dsp:cNvSpPr/>
      </dsp:nvSpPr>
      <dsp:spPr>
        <a:xfrm>
          <a:off x="0" y="3574586"/>
          <a:ext cx="8595360" cy="1337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03" tIns="69850" rIns="391160" bIns="69850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4300" kern="1200" dirty="0" err="1" smtClean="0"/>
            <a:t>Jumlah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dan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keseimbangan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berdaptasi</a:t>
          </a:r>
          <a:endParaRPr lang="en-US" sz="4300" kern="1200" dirty="0"/>
        </a:p>
      </dsp:txBody>
      <dsp:txXfrm>
        <a:off x="0" y="3574586"/>
        <a:ext cx="8595360" cy="1337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9C41D2-BB8C-1F48-9E78-E00D2F9F5BAA}" type="datetimeFigureOut">
              <a:rPr lang="en-US" smtClean="0"/>
              <a:t>27/09/20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01A28D65-F918-924E-9192-A6840411E8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41D2-BB8C-1F48-9E78-E00D2F9F5BAA}" type="datetimeFigureOut">
              <a:rPr lang="en-US" smtClean="0"/>
              <a:t>27/09/20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28D65-F918-924E-9192-A6840411E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41D2-BB8C-1F48-9E78-E00D2F9F5BAA}" type="datetimeFigureOut">
              <a:rPr lang="en-US" smtClean="0"/>
              <a:t>27/09/20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28D65-F918-924E-9192-A6840411E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41D2-BB8C-1F48-9E78-E00D2F9F5BAA}" type="datetimeFigureOut">
              <a:rPr lang="en-US" smtClean="0"/>
              <a:t>27/09/20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28D65-F918-924E-9192-A6840411E8DA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9C41D2-BB8C-1F48-9E78-E00D2F9F5BAA}" type="datetimeFigureOut">
              <a:rPr lang="en-US" smtClean="0"/>
              <a:t>27/09/20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28D65-F918-924E-9192-A6840411E8D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41D2-BB8C-1F48-9E78-E00D2F9F5BAA}" type="datetimeFigureOut">
              <a:rPr lang="en-US" smtClean="0"/>
              <a:t>27/09/20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28D65-F918-924E-9192-A6840411E8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41D2-BB8C-1F48-9E78-E00D2F9F5BAA}" type="datetimeFigureOut">
              <a:rPr lang="en-US" smtClean="0"/>
              <a:t>27/09/20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28D65-F918-924E-9192-A6840411E8D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9C41D2-BB8C-1F48-9E78-E00D2F9F5BAA}" type="datetimeFigureOut">
              <a:rPr lang="en-US" smtClean="0"/>
              <a:t>27/09/20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28D65-F918-924E-9192-A6840411E8D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41D2-BB8C-1F48-9E78-E00D2F9F5BAA}" type="datetimeFigureOut">
              <a:rPr lang="en-US" smtClean="0"/>
              <a:t>27/09/20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28D65-F918-924E-9192-A6840411E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9C41D2-BB8C-1F48-9E78-E00D2F9F5BAA}" type="datetimeFigureOut">
              <a:rPr lang="en-US" smtClean="0"/>
              <a:t>27/09/20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28D65-F918-924E-9192-A6840411E8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9C41D2-BB8C-1F48-9E78-E00D2F9F5BAA}" type="datetimeFigureOut">
              <a:rPr lang="en-US" smtClean="0"/>
              <a:t>27/09/20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28D65-F918-924E-9192-A6840411E8D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D19C41D2-BB8C-1F48-9E78-E00D2F9F5BAA}" type="datetimeFigureOut">
              <a:rPr lang="en-US" smtClean="0"/>
              <a:t>27/09/20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01A28D65-F918-924E-9192-A6840411E8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9067" y="3721473"/>
            <a:ext cx="5120640" cy="158115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(Mata </a:t>
            </a:r>
            <a:r>
              <a:rPr lang="en-US" sz="2000" dirty="0" err="1" smtClean="0"/>
              <a:t>Kuliah</a:t>
            </a:r>
            <a:r>
              <a:rPr lang="en-US" sz="2000" dirty="0" smtClean="0"/>
              <a:t> </a:t>
            </a:r>
            <a:r>
              <a:rPr lang="en-US" sz="2000" dirty="0" err="1" smtClean="0"/>
              <a:t>Harmonisasi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Multikultural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Pengampu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Okta Hadi </a:t>
            </a:r>
            <a:r>
              <a:rPr lang="en-US" sz="2000" dirty="0" err="1" smtClean="0"/>
              <a:t>Nurcahyono</a:t>
            </a:r>
            <a:r>
              <a:rPr lang="en-US" sz="2000" dirty="0" smtClean="0"/>
              <a:t>, </a:t>
            </a:r>
            <a:r>
              <a:rPr lang="en-US" sz="2000" dirty="0" err="1" smtClean="0"/>
              <a:t>S.Pd</a:t>
            </a:r>
            <a:r>
              <a:rPr lang="en-US" sz="2000" dirty="0" smtClean="0"/>
              <a:t>, </a:t>
            </a:r>
            <a:r>
              <a:rPr lang="en-US" sz="2000" dirty="0" err="1" smtClean="0"/>
              <a:t>M.Si</a:t>
            </a:r>
            <a:r>
              <a:rPr lang="en-US" sz="2000" dirty="0" smtClean="0"/>
              <a:t>, M.A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Multikulturalisme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kelompok</a:t>
            </a:r>
            <a:r>
              <a:rPr lang="en-US" sz="4000" dirty="0" smtClean="0"/>
              <a:t> </a:t>
            </a:r>
            <a:r>
              <a:rPr lang="en-US" sz="4000" dirty="0" err="1" smtClean="0"/>
              <a:t>Etnik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8192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Rasisme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Idiologi</a:t>
            </a:r>
            <a:r>
              <a:rPr lang="en-US" dirty="0" smtClean="0"/>
              <a:t> yang </a:t>
            </a:r>
            <a:r>
              <a:rPr lang="en-US" dirty="0" err="1" smtClean="0"/>
              <a:t>mendasarkan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teroganisir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inferioritas</a:t>
            </a:r>
            <a:endParaRPr lang="en-US" dirty="0" smtClean="0"/>
          </a:p>
          <a:p>
            <a:r>
              <a:rPr lang="en-US" dirty="0" err="1" smtClean="0"/>
              <a:t>Diskriminasi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orang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ras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57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67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 smtClean="0"/>
              <a:t>Etnik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-&gt; ethnos-&gt; </a:t>
            </a:r>
            <a:r>
              <a:rPr lang="en-US" dirty="0" err="1" smtClean="0"/>
              <a:t>penertian</a:t>
            </a:r>
            <a:r>
              <a:rPr lang="en-US" dirty="0" smtClean="0"/>
              <a:t> “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orang”</a:t>
            </a:r>
          </a:p>
          <a:p>
            <a:r>
              <a:rPr lang="en-US" dirty="0" err="1" smtClean="0"/>
              <a:t>Federck</a:t>
            </a:r>
            <a:r>
              <a:rPr lang="en-US" dirty="0" smtClean="0"/>
              <a:t> Barth (1988) </a:t>
            </a:r>
            <a:r>
              <a:rPr lang="en-US" dirty="0" err="1" smtClean="0"/>
              <a:t>etnik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ras</a:t>
            </a:r>
            <a:r>
              <a:rPr lang="en-US" dirty="0" smtClean="0"/>
              <a:t>, agama,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usul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yang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17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Komponen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Kelompok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etnik</a:t>
            </a:r>
            <a:r>
              <a:rPr lang="en-US" sz="4000" b="1" dirty="0" smtClean="0"/>
              <a:t>: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77088310"/>
              </p:ext>
            </p:extLst>
          </p:nvPr>
        </p:nvGraphicFramePr>
        <p:xfrm>
          <a:off x="274320" y="1298448"/>
          <a:ext cx="859536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663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“</a:t>
            </a:r>
            <a:r>
              <a:rPr lang="en-US" dirty="0" err="1" smtClean="0"/>
              <a:t>Etnik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665450"/>
            <a:ext cx="8595360" cy="457075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err="1" smtClean="0"/>
              <a:t>Etnisitas</a:t>
            </a:r>
            <a:r>
              <a:rPr lang="en-US" dirty="0" smtClean="0"/>
              <a:t> (ethnicity)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Etnik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(</a:t>
            </a:r>
            <a:r>
              <a:rPr lang="en-US" i="1" dirty="0" smtClean="0"/>
              <a:t>indigenous ethnic)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Pembersihan</a:t>
            </a:r>
            <a:r>
              <a:rPr lang="en-US" dirty="0" smtClean="0"/>
              <a:t> </a:t>
            </a:r>
            <a:r>
              <a:rPr lang="en-US" dirty="0" err="1" smtClean="0"/>
              <a:t>Etnik</a:t>
            </a:r>
            <a:r>
              <a:rPr lang="en-US" dirty="0" smtClean="0"/>
              <a:t> (</a:t>
            </a:r>
            <a:r>
              <a:rPr lang="en-US" i="1" dirty="0" smtClean="0"/>
              <a:t>ethnic cleansing)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Etnosentrisme</a:t>
            </a:r>
            <a:r>
              <a:rPr lang="en-US" dirty="0" smtClean="0"/>
              <a:t> (</a:t>
            </a:r>
            <a:r>
              <a:rPr lang="en-US" i="1" dirty="0" smtClean="0"/>
              <a:t>ethnocentrism)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Etnografi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Etnologi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Etnometodelogi</a:t>
            </a:r>
            <a:endParaRPr lang="en-US" dirty="0" smtClean="0"/>
          </a:p>
          <a:p>
            <a:pPr marL="457200" indent="-45720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0731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Etnik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etnik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yang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531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Narroll</a:t>
            </a:r>
            <a:r>
              <a:rPr lang="en-US" dirty="0" smtClean="0"/>
              <a:t> (1964)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etnik</a:t>
            </a:r>
            <a:r>
              <a:rPr lang="en-US" dirty="0" smtClean="0"/>
              <a:t> </a:t>
            </a:r>
            <a:r>
              <a:rPr lang="en-US" dirty="0" err="1" smtClean="0"/>
              <a:t>umunya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yang: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845174"/>
            <a:ext cx="8595360" cy="4391033"/>
          </a:xfrm>
        </p:spPr>
        <p:txBody>
          <a:bodyPr/>
          <a:lstStyle/>
          <a:p>
            <a:pPr marL="454914" indent="-457200">
              <a:buFont typeface="+mj-lt"/>
              <a:buAutoNum type="arabicPeriod"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bilogis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biak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endParaRPr lang="en-US" dirty="0" smtClean="0"/>
          </a:p>
          <a:p>
            <a:pPr marL="454914" indent="-457200">
              <a:buFont typeface="+mj-lt"/>
              <a:buAutoNum type="arabicPeriod"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kebersamaan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pPr marL="454914" indent="-457200">
              <a:buFont typeface="+mj-lt"/>
              <a:buAutoNum type="arabicPeriod"/>
            </a:pP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endParaRPr lang="en-US" dirty="0" smtClean="0"/>
          </a:p>
          <a:p>
            <a:pPr marL="454914" indent="-457200">
              <a:buFont typeface="+mj-lt"/>
              <a:buAutoNum type="arabicPeriod"/>
            </a:pP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kelompoknya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311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713317"/>
          </a:xfrm>
        </p:spPr>
        <p:txBody>
          <a:bodyPr/>
          <a:lstStyle/>
          <a:p>
            <a:pPr algn="ctr"/>
            <a:r>
              <a:rPr lang="en-US" b="1" dirty="0" smtClean="0"/>
              <a:t>“</a:t>
            </a:r>
            <a:r>
              <a:rPr lang="en-US" b="1" dirty="0" err="1" smtClean="0"/>
              <a:t>Ras</a:t>
            </a:r>
            <a:r>
              <a:rPr lang="en-US" b="1" dirty="0" smtClean="0"/>
              <a:t>”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err="1" smtClean="0"/>
              <a:t>Ras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Prancis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Italia “</a:t>
            </a:r>
            <a:r>
              <a:rPr lang="en-US" dirty="0" err="1" smtClean="0"/>
              <a:t>razza</a:t>
            </a:r>
            <a:r>
              <a:rPr lang="en-US" dirty="0" smtClean="0"/>
              <a:t>” yang </a:t>
            </a:r>
            <a:r>
              <a:rPr lang="en-US" dirty="0" err="1" smtClean="0"/>
              <a:t>berarti</a:t>
            </a:r>
            <a:r>
              <a:rPr lang="en-US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Pembedaan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9833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Klasifikasi</a:t>
            </a:r>
            <a:r>
              <a:rPr lang="en-US" b="1" dirty="0" smtClean="0"/>
              <a:t> “</a:t>
            </a:r>
            <a:r>
              <a:rPr lang="en-US" b="1" dirty="0" err="1" smtClean="0"/>
              <a:t>Ras</a:t>
            </a:r>
            <a:r>
              <a:rPr lang="en-US" b="1" dirty="0" smtClean="0"/>
              <a:t>” </a:t>
            </a:r>
            <a:r>
              <a:rPr lang="en-US" b="1" dirty="0" err="1" smtClean="0"/>
              <a:t>Kottak</a:t>
            </a:r>
            <a:r>
              <a:rPr lang="en-US" b="1" dirty="0" smtClean="0"/>
              <a:t>(1999):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kontruksi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kontruksi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34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Konsep-konsep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“</a:t>
            </a:r>
            <a:r>
              <a:rPr lang="en-US" dirty="0" err="1" smtClean="0"/>
              <a:t>Ras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Diskriminasi</a:t>
            </a:r>
            <a:r>
              <a:rPr lang="en-US" dirty="0" smtClean="0"/>
              <a:t> </a:t>
            </a:r>
            <a:r>
              <a:rPr lang="en-US" dirty="0" err="1" smtClean="0"/>
              <a:t>ras</a:t>
            </a:r>
            <a:endParaRPr lang="en-US" dirty="0" smtClean="0"/>
          </a:p>
          <a:p>
            <a:r>
              <a:rPr lang="en-US" dirty="0" err="1" smtClean="0"/>
              <a:t>Rasisme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rasial</a:t>
            </a:r>
            <a:endParaRPr lang="en-US" dirty="0" smtClean="0"/>
          </a:p>
          <a:p>
            <a:r>
              <a:rPr lang="en-US" dirty="0" err="1" smtClean="0"/>
              <a:t>Rasial</a:t>
            </a:r>
            <a:r>
              <a:rPr lang="en-US" dirty="0" smtClean="0"/>
              <a:t> </a:t>
            </a:r>
            <a:r>
              <a:rPr lang="en-US" dirty="0" err="1" smtClean="0"/>
              <a:t>institusional</a:t>
            </a:r>
            <a:endParaRPr lang="en-US" dirty="0" smtClean="0"/>
          </a:p>
          <a:p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r>
              <a:rPr lang="en-US" dirty="0" err="1" smtClean="0"/>
              <a:t>rasial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138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8973</TotalTime>
  <Words>264</Words>
  <Application>Microsoft Macintosh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Soho</vt:lpstr>
      <vt:lpstr>Multikulturalisme dan kelompok Etnik</vt:lpstr>
      <vt:lpstr>Konsep Etnik </vt:lpstr>
      <vt:lpstr>Komponen Kelompok etnik:</vt:lpstr>
      <vt:lpstr>Beberapa Konsep penting tentang “Etnik”</vt:lpstr>
      <vt:lpstr>Kelompok Etnik</vt:lpstr>
      <vt:lpstr>Menurut Narroll (1964) kelompok etnik umunya dikenal merupakan suatu populasi yang:</vt:lpstr>
      <vt:lpstr>“Ras”</vt:lpstr>
      <vt:lpstr>Metode Klasifikasi “Ras” Kottak(1999):</vt:lpstr>
      <vt:lpstr>Konsep-konsep tentang “Ras”</vt:lpstr>
      <vt:lpstr>Rasisme</vt:lpstr>
      <vt:lpstr>Terimakasih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Etnik sebagai Identitas Sosial dan Budaya</dc:title>
  <dc:creator>okta hadi</dc:creator>
  <cp:lastModifiedBy>okta</cp:lastModifiedBy>
  <cp:revision>11</cp:revision>
  <dcterms:created xsi:type="dcterms:W3CDTF">2015-09-29T07:02:12Z</dcterms:created>
  <dcterms:modified xsi:type="dcterms:W3CDTF">2020-09-28T02:35:21Z</dcterms:modified>
</cp:coreProperties>
</file>