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1.xml" ContentType="application/vnd.openxmlformats-officedocument.theme+xml"/>
  <Override PartName="/ppt/slideLayouts/slideLayout68.xml" ContentType="application/vnd.openxmlformats-officedocument.presentationml.slideLayout+xml"/>
  <Override PartName="/ppt/theme/theme2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</p:sldMasterIdLst>
  <p:sldIdLst>
    <p:sldId id="319" r:id="rId24"/>
    <p:sldId id="322" r:id="rId25"/>
    <p:sldId id="323" r:id="rId26"/>
    <p:sldId id="326" r:id="rId27"/>
    <p:sldId id="327" r:id="rId28"/>
    <p:sldId id="325" r:id="rId29"/>
    <p:sldId id="328" r:id="rId30"/>
    <p:sldId id="329" r:id="rId31"/>
    <p:sldId id="330" r:id="rId32"/>
    <p:sldId id="331" r:id="rId33"/>
    <p:sldId id="332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25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7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82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61363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9050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60342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4320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4320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0389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48076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29368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53346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3346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9839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1608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9737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2135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2135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43978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61665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42957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66935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66935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13003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30691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11983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35961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35961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01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96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1983257" y="6452170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C7E1404-737F-4102-A1CC-9DB8371B1307}"/>
              </a:ext>
            </a:extLst>
          </p:cNvPr>
          <p:cNvSpPr/>
          <p:nvPr userDrawn="1"/>
        </p:nvSpPr>
        <p:spPr>
          <a:xfrm>
            <a:off x="6494650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6D1DA4-6BA5-4EF3-8B52-43443DC3886A}"/>
              </a:ext>
            </a:extLst>
          </p:cNvPr>
          <p:cNvSpPr/>
          <p:nvPr userDrawn="1"/>
        </p:nvSpPr>
        <p:spPr>
          <a:xfrm>
            <a:off x="6678323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5A5F2FC-0C5F-4B1C-AC35-0B3D2B9C03C8}"/>
              </a:ext>
            </a:extLst>
          </p:cNvPr>
          <p:cNvSpPr/>
          <p:nvPr userDrawn="1"/>
        </p:nvSpPr>
        <p:spPr>
          <a:xfrm>
            <a:off x="6491246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2D0A4D7-35B8-466D-B615-68648B1B486C}"/>
              </a:ext>
            </a:extLst>
          </p:cNvPr>
          <p:cNvSpPr/>
          <p:nvPr userDrawn="1"/>
        </p:nvSpPr>
        <p:spPr>
          <a:xfrm>
            <a:off x="6494650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8F3C42-E5B2-4944-B7EA-AF33B1280DBA}"/>
              </a:ext>
            </a:extLst>
          </p:cNvPr>
          <p:cNvSpPr/>
          <p:nvPr userDrawn="1"/>
        </p:nvSpPr>
        <p:spPr>
          <a:xfrm>
            <a:off x="6678323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FCEF4813-6F35-4015-BC24-8840B89A00F4}"/>
              </a:ext>
            </a:extLst>
          </p:cNvPr>
          <p:cNvSpPr/>
          <p:nvPr userDrawn="1"/>
        </p:nvSpPr>
        <p:spPr>
          <a:xfrm>
            <a:off x="6491246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pic>
        <p:nvPicPr>
          <p:cNvPr id="4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3" y="6333982"/>
            <a:ext cx="1317600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84" y="5854818"/>
            <a:ext cx="1318055" cy="9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48298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65985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47277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71255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1255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7667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436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565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29963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29963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30392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494650" y="149318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6678323" y="167006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6491246" y="148298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172276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172276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27765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29534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27663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30061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0061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407397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425084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406377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430355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430355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3505738" y="529970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3689411" y="547657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3502334" y="528949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89409" y="552927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5926" y="552927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42750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57042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678323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464838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678323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464838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678323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7464838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FBB5CD-C293-46E7-BEEC-3D2DCDB0A870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24D0FA-A2B5-479E-ABC8-A1BDFDE250F1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99F1A7AE-1719-4DD3-ADC3-6433CE79A5A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5850382-F346-449B-9F1F-5A52B83282A8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678323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429AE10E-5F6C-426B-A8C1-E6AE1A5D9BC6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464838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70046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9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29102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69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64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335953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772341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8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" y="5415927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1103690" y="3173445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91914" y="127730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1721453" y="1646797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509549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117202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774275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774275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292871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18" y="1232448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13" y="5336781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93114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3236686" y="348962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3230880" y="343156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3230880" y="343157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933702" y="45977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3771963" y="1293751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110668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332120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3906314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529053" y="3118853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587592" y="1222709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6388703" y="1592205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454957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690924" y="6440720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5" y="4556118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58330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13148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13148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61855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7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11" y="135816"/>
            <a:ext cx="12812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6" y="16265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71" y="135816"/>
            <a:ext cx="1333624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5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86" y="88316"/>
            <a:ext cx="135663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2" y="6273846"/>
            <a:ext cx="14980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681" y="5958375"/>
            <a:ext cx="118544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:a16="http://schemas.microsoft.com/office/drawing/2014/main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" y="148386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:a16="http://schemas.microsoft.com/office/drawing/2014/main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398373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5553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465181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15726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59011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99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681">
            <a:off x="10411141" y="867544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7" y="466992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5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4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pic>
        <p:nvPicPr>
          <p:cNvPr id="1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01806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235142"/>
            <a:ext cx="1525513" cy="5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978" y="5805082"/>
            <a:ext cx="1386294" cy="1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3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:a16="http://schemas.microsoft.com/office/drawing/2014/main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84896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4121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442488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92929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5266A-DA33-46EE-AD74-221DABE8D5DD}"/>
              </a:ext>
            </a:extLst>
          </p:cNvPr>
          <p:cNvSpPr/>
          <p:nvPr userDrawn="1"/>
        </p:nvSpPr>
        <p:spPr>
          <a:xfrm>
            <a:off x="979432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9DBDA-5C58-4393-BA2C-A613E5769B43}"/>
              </a:ext>
            </a:extLst>
          </p:cNvPr>
          <p:cNvSpPr/>
          <p:nvPr userDrawn="1"/>
        </p:nvSpPr>
        <p:spPr>
          <a:xfrm>
            <a:off x="629873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2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92763" y="96861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68457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601204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7"/>
            <a:ext cx="10396537" cy="4691166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719273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613218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38624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" y="5893126"/>
            <a:ext cx="1776883" cy="8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06" y="559021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5776027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07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8841">
            <a:off x="2040802" y="5910896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50" y="146172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50" y="35586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2" y="48944"/>
            <a:ext cx="1255385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3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7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pic>
        <p:nvPicPr>
          <p:cNvPr id="3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6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05/04/2022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6BC732-169D-428F-915B-494233FB5D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B99DF-7B2A-4EBB-A8F8-66A1C2ACF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698437-DD28-41F3-BB82-943F40D5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err="1"/>
              <a:t>Ilmu</a:t>
            </a:r>
            <a:r>
              <a:rPr lang="en-US" sz="3200" dirty="0"/>
              <a:t> Ekonomi </a:t>
            </a:r>
            <a:r>
              <a:rPr lang="en-US" sz="3200" dirty="0" err="1"/>
              <a:t>Untuk</a:t>
            </a:r>
            <a:r>
              <a:rPr lang="en-US" sz="3200" dirty="0"/>
              <a:t> Para Manager</a:t>
            </a:r>
            <a:endParaRPr lang="en-ID" sz="3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18E78-0FB8-4533-8581-18E2DD808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Rizki Puspita Dewanti, S.E., </a:t>
            </a:r>
            <a:r>
              <a:rPr lang="en-US" dirty="0" err="1"/>
              <a:t>M.Si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56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7C8BAC-E3A7-42D0-BE62-AB9D4B1DD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05C221-4A9F-4CDD-B015-A514B20A3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81199"/>
              </p:ext>
            </p:extLst>
          </p:nvPr>
        </p:nvGraphicFramePr>
        <p:xfrm>
          <a:off x="395535" y="1710267"/>
          <a:ext cx="10661931" cy="4283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028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URAIAN</a:t>
                      </a: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aseline="0" dirty="0"/>
                        <a:t>(Rp juta)</a:t>
                      </a:r>
                      <a:endParaRPr lang="en-US" sz="2400" dirty="0">
                        <a:latin typeface="Arial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aseline="0" dirty="0"/>
                        <a:t>(Rp juta)</a:t>
                      </a:r>
                      <a:endParaRPr lang="en-US" sz="2400" dirty="0">
                        <a:latin typeface="Arial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aseline="0" dirty="0"/>
                        <a:t>(Rp juta)</a:t>
                      </a:r>
                      <a:endParaRPr lang="en-US" sz="2400" dirty="0">
                        <a:latin typeface="Arial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Laba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akuntansi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Gaji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Total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laba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akuntansi</a:t>
                      </a:r>
                      <a:endParaRPr lang="id-ID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1,160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→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1,160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Biaya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oportunitas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Pekerjaan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org lain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360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78"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Penanaman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modal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terbaik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600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pPr algn="r"/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Total Biaya Opportunitas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0" hangingPunct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Laba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ekonomi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 200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1CA2E-6C46-4A6D-BF55-52AC4588F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51C6A-A104-49A9-BB41-35464A866ED8}"/>
              </a:ext>
            </a:extLst>
          </p:cNvPr>
          <p:cNvSpPr txBox="1">
            <a:spLocks/>
          </p:cNvSpPr>
          <p:nvPr/>
        </p:nvSpPr>
        <p:spPr>
          <a:xfrm>
            <a:off x="1015576" y="1895687"/>
            <a:ext cx="10549467" cy="5350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id-ID" sz="2400" b="1" dirty="0"/>
              <a:t>A</a:t>
            </a:r>
            <a:r>
              <a:rPr lang="en-US" sz="2400" b="1" dirty="0" err="1"/>
              <a:t>lternatif</a:t>
            </a:r>
            <a:r>
              <a:rPr lang="en-US" sz="2400" b="1" dirty="0"/>
              <a:t> </a:t>
            </a:r>
            <a:r>
              <a:rPr lang="id-ID" sz="2400" b="1" dirty="0"/>
              <a:t> lain bagi </a:t>
            </a:r>
            <a:r>
              <a:rPr lang="en-US" sz="2400" b="1" dirty="0"/>
              <a:t> Badu </a:t>
            </a:r>
            <a:r>
              <a:rPr lang="en-US" sz="2400" b="1" dirty="0" err="1"/>
              <a:t>utk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dayanya</a:t>
            </a:r>
            <a:r>
              <a:rPr lang="en-US" sz="2400" b="1" dirty="0"/>
              <a:t> 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bisnisnya</a:t>
            </a:r>
            <a:r>
              <a:rPr lang="en-US" sz="2400" dirty="0"/>
              <a:t> dan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orang lain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Rp 360 </a:t>
            </a:r>
            <a:r>
              <a:rPr lang="en-US" sz="2400" dirty="0" err="1"/>
              <a:t>juta</a:t>
            </a:r>
            <a:r>
              <a:rPr lang="en-US" sz="2400" dirty="0"/>
              <a:t>,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oppurtinitas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memperhitungkan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dan </a:t>
            </a:r>
            <a:r>
              <a:rPr lang="en-US" sz="2400" dirty="0" err="1"/>
              <a:t>kemampuannya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Badu </a:t>
            </a:r>
            <a:r>
              <a:rPr lang="en-US" sz="2400" dirty="0" err="1"/>
              <a:t>tetrap</a:t>
            </a:r>
            <a:r>
              <a:rPr lang="en-US" sz="2400" dirty="0"/>
              <a:t> </a:t>
            </a:r>
            <a:r>
              <a:rPr lang="en-US" sz="2400" dirty="0" err="1"/>
              <a:t>memperhitungkan</a:t>
            </a:r>
            <a:r>
              <a:rPr lang="en-US" sz="2400" dirty="0"/>
              <a:t> modal Rp 5 M, alternative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diperhitungkan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684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400" dirty="0" err="1"/>
              <a:t>Ditabung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8 %</a:t>
            </a:r>
            <a:r>
              <a:rPr lang="id-ID" sz="2400" dirty="0"/>
              <a:t> </a:t>
            </a:r>
          </a:p>
          <a:p>
            <a:pPr marL="684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400" dirty="0" err="1"/>
              <a:t>Obligasi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10 %</a:t>
            </a:r>
            <a:r>
              <a:rPr lang="id-ID" sz="2400" dirty="0"/>
              <a:t> </a:t>
            </a:r>
          </a:p>
          <a:p>
            <a:pPr marL="684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400" dirty="0" err="1"/>
              <a:t>Obligasi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id-ID" sz="2400" dirty="0"/>
              <a:t>perseroan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12 %</a:t>
            </a:r>
            <a:r>
              <a:rPr lang="id-ID" sz="2400" dirty="0"/>
              <a:t> </a:t>
            </a:r>
          </a:p>
          <a:p>
            <a:pPr marL="684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400" dirty="0"/>
              <a:t>Dari </a:t>
            </a:r>
            <a:r>
              <a:rPr lang="en-US" sz="2400" dirty="0" err="1"/>
              <a:t>ketiga</a:t>
            </a:r>
            <a:r>
              <a:rPr lang="en-US" sz="2400" dirty="0"/>
              <a:t> alternative </a:t>
            </a:r>
            <a:r>
              <a:rPr lang="en-US" sz="2400" dirty="0" err="1"/>
              <a:t>tsb</a:t>
            </a:r>
            <a:r>
              <a:rPr lang="en-US" sz="2400" dirty="0"/>
              <a:t>, </a:t>
            </a:r>
            <a:r>
              <a:rPr lang="en-US" sz="2400" dirty="0" err="1"/>
              <a:t>obligasi</a:t>
            </a:r>
            <a:r>
              <a:rPr lang="en-US" sz="2400" dirty="0"/>
              <a:t> </a:t>
            </a:r>
            <a:r>
              <a:rPr lang="en-US" sz="2400" dirty="0" err="1"/>
              <a:t>perseroan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Rp 600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pertahun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063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FD562-7F63-4711-9C27-67E092CFF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/>
              <a:t>Prinsip</a:t>
            </a:r>
            <a:r>
              <a:rPr lang="en-US" sz="2800" dirty="0"/>
              <a:t> Ekonomi </a:t>
            </a:r>
            <a:r>
              <a:rPr lang="en-US" sz="2800" dirty="0" err="1"/>
              <a:t>Memaksimumkan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endParaRPr lang="en-ID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23F68B-0FD7-45EB-A2AB-53FD4E6DDC30}"/>
              </a:ext>
            </a:extLst>
          </p:cNvPr>
          <p:cNvSpPr txBox="1">
            <a:spLocks/>
          </p:cNvSpPr>
          <p:nvPr/>
        </p:nvSpPr>
        <p:spPr>
          <a:xfrm>
            <a:off x="1276755" y="1856581"/>
            <a:ext cx="10288712" cy="5001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/>
              <a:t>Ada </a:t>
            </a:r>
            <a:r>
              <a:rPr lang="en-US" dirty="0" err="1"/>
              <a:t>bebarapa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maksimisasi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:</a:t>
            </a:r>
          </a:p>
          <a:p>
            <a:pPr marL="720000" indent="-720000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err="1"/>
              <a:t>Biaya</a:t>
            </a:r>
            <a:r>
              <a:rPr lang="en-US" dirty="0"/>
              <a:t> marginal = </a:t>
            </a:r>
            <a:r>
              <a:rPr lang="en-US" dirty="0" err="1"/>
              <a:t>penerimaan</a:t>
            </a:r>
            <a:r>
              <a:rPr lang="en-US" dirty="0"/>
              <a:t> marginal</a:t>
            </a:r>
          </a:p>
          <a:p>
            <a:pPr marL="720000" indent="-720000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/>
              <a:t>Tingkat </a:t>
            </a:r>
            <a:r>
              <a:rPr lang="en-US" dirty="0" err="1"/>
              <a:t>substitusi</a:t>
            </a:r>
            <a:r>
              <a:rPr lang="id-ID" dirty="0"/>
              <a:t> input</a:t>
            </a:r>
            <a:r>
              <a:rPr lang="en-US" dirty="0"/>
              <a:t> marginal =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id-ID" dirty="0"/>
              <a:t> input</a:t>
            </a:r>
            <a:endParaRPr lang="en-US" dirty="0"/>
          </a:p>
          <a:p>
            <a:pPr marL="720000" indent="-720000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id-ID" dirty="0"/>
              <a:t>Tingkat substitusi output </a:t>
            </a:r>
            <a:r>
              <a:rPr lang="en-US" dirty="0"/>
              <a:t>marginal </a:t>
            </a:r>
            <a:r>
              <a:rPr lang="id-ID" dirty="0"/>
              <a:t> = rasio kebalikan harga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FC45B0-DDD2-49FE-98B8-9F000B65CF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Marjinal</a:t>
            </a:r>
            <a:r>
              <a:rPr lang="en-US" sz="2400" dirty="0"/>
              <a:t> = </a:t>
            </a:r>
            <a:r>
              <a:rPr lang="en-US" sz="2400" dirty="0" err="1"/>
              <a:t>Penerimaan</a:t>
            </a:r>
            <a:r>
              <a:rPr lang="en-US" sz="2400" dirty="0"/>
              <a:t> </a:t>
            </a:r>
            <a:r>
              <a:rPr lang="en-US" sz="2400" dirty="0" err="1"/>
              <a:t>Marjinal</a:t>
            </a:r>
            <a:endParaRPr lang="en-ID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45AE6F-D8E5-4B08-9248-7634F18EE7D2}"/>
              </a:ext>
            </a:extLst>
          </p:cNvPr>
          <p:cNvSpPr txBox="1">
            <a:spLocks/>
          </p:cNvSpPr>
          <p:nvPr/>
        </p:nvSpPr>
        <p:spPr>
          <a:xfrm>
            <a:off x="1043608" y="1667941"/>
            <a:ext cx="10183192" cy="5001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dimaksimisasi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marginal = </a:t>
            </a:r>
            <a:r>
              <a:rPr lang="en-US" dirty="0" err="1"/>
              <a:t>penerimaan</a:t>
            </a:r>
            <a:r>
              <a:rPr lang="en-US" dirty="0"/>
              <a:t> marginal.</a:t>
            </a:r>
            <a:endParaRPr lang="en-US" dirty="0">
              <a:sym typeface="Wingdings" pitchFamily="2" charset="2"/>
            </a:endParaRPr>
          </a:p>
          <a:p>
            <a:pPr>
              <a:lnSpc>
                <a:spcPts val="37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id-ID" dirty="0"/>
              <a:t>P</a:t>
            </a:r>
            <a:r>
              <a:rPr lang="en-US" dirty="0" err="1"/>
              <a:t>rinsip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input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pada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biaya-biayanya</a:t>
            </a:r>
            <a:r>
              <a:rPr lang="en-US" dirty="0"/>
              <a:t> </a:t>
            </a:r>
            <a:r>
              <a:rPr lang="en-US" dirty="0" err="1"/>
              <a:t>persis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output.</a:t>
            </a:r>
          </a:p>
        </p:txBody>
      </p:sp>
    </p:spTree>
    <p:extLst>
      <p:ext uri="{BB962C8B-B14F-4D97-AF65-F5344CB8AC3E}">
        <p14:creationId xmlns:p14="http://schemas.microsoft.com/office/powerpoint/2010/main" val="30328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C2911-A7EC-4638-8051-77826E436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20223-BAB2-424F-8D64-7BD240CD159F}"/>
              </a:ext>
            </a:extLst>
          </p:cNvPr>
          <p:cNvSpPr txBox="1">
            <a:spLocks/>
          </p:cNvSpPr>
          <p:nvPr/>
        </p:nvSpPr>
        <p:spPr>
          <a:xfrm>
            <a:off x="1084800" y="1803400"/>
            <a:ext cx="10564275" cy="406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en-US" sz="1800" b="1" dirty="0"/>
              <a:t>MR (MARGINAL REVENUE)</a:t>
            </a:r>
          </a:p>
          <a:p>
            <a:pPr marL="738900">
              <a:lnSpc>
                <a:spcPts val="3000"/>
              </a:lnSpc>
              <a:buFont typeface="Wingdings" pitchFamily="2" charset="2"/>
              <a:buChar char="§"/>
            </a:pPr>
            <a:r>
              <a:rPr lang="en-US" sz="1800" dirty="0"/>
              <a:t>TAMBAHAN </a:t>
            </a:r>
            <a:r>
              <a:rPr lang="en-US" sz="1800" dirty="0" err="1"/>
              <a:t>penghasilan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sebesar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satuan</a:t>
            </a:r>
            <a:r>
              <a:rPr lang="en-US" sz="1800" dirty="0"/>
              <a:t>.</a:t>
            </a:r>
            <a:endParaRPr lang="id-ID" sz="1800" dirty="0"/>
          </a:p>
          <a:p>
            <a:pPr>
              <a:lnSpc>
                <a:spcPts val="3000"/>
              </a:lnSpc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MC (MARGINAL COST/BIAYA MARGINAL)</a:t>
            </a:r>
          </a:p>
          <a:p>
            <a:pPr marL="853200" indent="-457200">
              <a:lnSpc>
                <a:spcPts val="3000"/>
              </a:lnSpc>
              <a:buFont typeface="Calibri" pitchFamily="34" charset="0"/>
              <a:buChar char="⁻"/>
            </a:pPr>
            <a:r>
              <a:rPr lang="en-US" sz="1800" dirty="0" err="1"/>
              <a:t>Adalah</a:t>
            </a:r>
            <a:r>
              <a:rPr lang="en-US" sz="1800" dirty="0"/>
              <a:t> :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memproduksi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unit </a:t>
            </a:r>
            <a:r>
              <a:rPr lang="en-US" sz="1800" dirty="0" err="1"/>
              <a:t>produk</a:t>
            </a:r>
            <a:r>
              <a:rPr lang="en-US" sz="1800" dirty="0"/>
              <a:t>.</a:t>
            </a:r>
            <a:r>
              <a:rPr lang="id-ID" sz="1800" dirty="0"/>
              <a:t> </a:t>
            </a:r>
          </a:p>
          <a:p>
            <a:pPr marL="853200" indent="-457200">
              <a:lnSpc>
                <a:spcPts val="3000"/>
              </a:lnSpc>
              <a:buFont typeface="Calibri" pitchFamily="34" charset="0"/>
              <a:buChar char="⁻"/>
            </a:pPr>
            <a:r>
              <a:rPr lang="en-US" sz="1800" dirty="0" err="1"/>
              <a:t>Biaya</a:t>
            </a:r>
            <a:r>
              <a:rPr lang="en-US" sz="1800" dirty="0"/>
              <a:t> marginal </a:t>
            </a:r>
            <a:r>
              <a:rPr lang="en-US" sz="1800" dirty="0" err="1"/>
              <a:t>menurun</a:t>
            </a:r>
            <a:r>
              <a:rPr lang="en-US" sz="1800" dirty="0"/>
              <a:t> </a:t>
            </a:r>
            <a:r>
              <a:rPr lang="en-US" sz="1800" dirty="0" err="1"/>
              <a:t>dgn</a:t>
            </a:r>
            <a:r>
              <a:rPr lang="en-US" sz="1800" dirty="0"/>
              <a:t>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banyaknya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dihasilkan</a:t>
            </a:r>
            <a:r>
              <a:rPr lang="en-US" sz="1800" dirty="0"/>
              <a:t>.</a:t>
            </a:r>
          </a:p>
          <a:p>
            <a:pPr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id-ID" sz="1800" b="1" dirty="0">
                <a:sym typeface="Wingdings" pitchFamily="2" charset="2"/>
              </a:rPr>
              <a:t>B</a:t>
            </a:r>
            <a:r>
              <a:rPr lang="en-US" sz="1800" b="1" dirty="0" err="1"/>
              <a:t>erapa</a:t>
            </a:r>
            <a:r>
              <a:rPr lang="en-US" sz="1800" b="1" dirty="0"/>
              <a:t> </a:t>
            </a:r>
            <a:r>
              <a:rPr lang="en-US" sz="1800" b="1" dirty="0" err="1"/>
              <a:t>banyak</a:t>
            </a:r>
            <a:r>
              <a:rPr lang="en-US" sz="1800" b="1" dirty="0"/>
              <a:t> </a:t>
            </a:r>
            <a:r>
              <a:rPr lang="id-ID" sz="1800" b="1" dirty="0"/>
              <a:t>yang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diproduksi</a:t>
            </a:r>
            <a:r>
              <a:rPr lang="en-US" sz="1800" b="1" dirty="0"/>
              <a:t> </a:t>
            </a:r>
            <a:r>
              <a:rPr lang="id-ID" sz="1800" b="1" dirty="0"/>
              <a:t>untuk  menghasilkan LABA MAKSIMAL.?</a:t>
            </a:r>
          </a:p>
          <a:p>
            <a:pPr marL="36000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/>
              <a:t>Kita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melanjutkan</a:t>
            </a:r>
            <a:r>
              <a:rPr lang="en-US" sz="1800" dirty="0"/>
              <a:t> </a:t>
            </a:r>
            <a:r>
              <a:rPr lang="en-US" sz="1800" dirty="0" err="1"/>
              <a:t>penambahan</a:t>
            </a:r>
            <a:r>
              <a:rPr lang="en-US" sz="1800" dirty="0"/>
              <a:t> input </a:t>
            </a:r>
            <a:r>
              <a:rPr lang="id-ID" sz="1800" dirty="0"/>
              <a:t> </a:t>
            </a:r>
            <a:r>
              <a:rPr lang="en-US" sz="1800" u="sng" dirty="0" err="1"/>
              <a:t>sampai</a:t>
            </a:r>
            <a:r>
              <a:rPr lang="en-US" sz="1800" u="sng" dirty="0"/>
              <a:t> </a:t>
            </a:r>
            <a:r>
              <a:rPr lang="id-ID" sz="1800" u="sng" dirty="0"/>
              <a:t> tambahan </a:t>
            </a:r>
            <a:r>
              <a:rPr lang="en-US" sz="1800" u="sng" dirty="0" err="1"/>
              <a:t>biaya</a:t>
            </a:r>
            <a:r>
              <a:rPr lang="en-US" sz="1800" u="sng" dirty="0"/>
              <a:t> u</a:t>
            </a:r>
            <a:r>
              <a:rPr lang="id-ID" sz="1800" u="sng" dirty="0"/>
              <a:t>ntuk</a:t>
            </a:r>
            <a:r>
              <a:rPr lang="en-US" sz="1800" u="sng" dirty="0"/>
              <a:t> </a:t>
            </a:r>
            <a:r>
              <a:rPr lang="en-US" sz="1800" u="sng" dirty="0" err="1"/>
              <a:t>memproduksi</a:t>
            </a:r>
            <a:r>
              <a:rPr lang="en-US" sz="1800" u="sng" dirty="0"/>
              <a:t> unit </a:t>
            </a:r>
            <a:r>
              <a:rPr lang="en-US" sz="1800" u="sng" dirty="0" err="1"/>
              <a:t>terakhir</a:t>
            </a:r>
            <a:r>
              <a:rPr lang="en-US" sz="1800" u="sng" dirty="0"/>
              <a:t>  </a:t>
            </a:r>
            <a:r>
              <a:rPr lang="en-US" sz="1800" u="sng" dirty="0" err="1"/>
              <a:t>benar-benar</a:t>
            </a:r>
            <a:r>
              <a:rPr lang="en-US" sz="1800" u="sng" dirty="0"/>
              <a:t> </a:t>
            </a:r>
            <a:r>
              <a:rPr lang="en-US" sz="1800" u="sng" dirty="0" err="1"/>
              <a:t>sama</a:t>
            </a:r>
            <a:r>
              <a:rPr lang="en-US" sz="1800" u="sng" dirty="0"/>
              <a:t> </a:t>
            </a:r>
            <a:r>
              <a:rPr lang="en-US" sz="1800" u="sng" dirty="0" err="1"/>
              <a:t>dengan</a:t>
            </a:r>
            <a:r>
              <a:rPr lang="en-US" sz="1800" u="sng" dirty="0"/>
              <a:t> </a:t>
            </a:r>
            <a:r>
              <a:rPr lang="en-US" sz="1800" u="sng" dirty="0" err="1"/>
              <a:t>tambahan</a:t>
            </a:r>
            <a:r>
              <a:rPr lang="en-US" sz="1800" u="sng" dirty="0"/>
              <a:t> </a:t>
            </a:r>
            <a:r>
              <a:rPr lang="en-US" sz="1800" u="sng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unit </a:t>
            </a:r>
            <a:r>
              <a:rPr lang="en-US" sz="1800" dirty="0" err="1"/>
              <a:t>tsb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54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3525E-8F0A-4C28-8F4B-CAE86E6ACA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Group 146">
            <a:extLst>
              <a:ext uri="{FF2B5EF4-FFF2-40B4-BE49-F238E27FC236}">
                <a16:creationId xmlns:a16="http://schemas.microsoft.com/office/drawing/2014/main" id="{08B8FB15-E8F6-4853-810C-511ACE8B2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60548"/>
              </p:ext>
            </p:extLst>
          </p:nvPr>
        </p:nvGraphicFramePr>
        <p:xfrm>
          <a:off x="444511" y="1870340"/>
          <a:ext cx="11508718" cy="40280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ITEM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DEFINISI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RUMUS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BIAYA TOTAL/ TOTAL COST (TC)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Keseluruhan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jumlah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produksi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dikeluarkan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TC = TFC + TVC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BIAYA VARIABEL TOTAL/TOTAL VARIABLE COST (TVC)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Keseluruhan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dikeluarkan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utk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memperoleh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faktor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produksi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diubah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jumlahnya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TVC = Q x  AVC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BIAYA TETAP TOTAL atau TOTAL FIXED COST (TFC)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Keseluruhan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dikeluarkan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utk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memperoleh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faktor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produksi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tidak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diubah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jumlahnya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BIAYA MARGINAL (MC)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Tambahan biaya (∆TC)yg diperlukan utk memproduksi tambahan satu unit produk (∆Q)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MC</a:t>
                      </a:r>
                      <a:r>
                        <a:rPr kumimoji="0" lang="en-US" sz="1600" u="none" strike="noStrike" cap="none" normalizeH="0" baseline="-3000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160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TCn</a:t>
                      </a:r>
                      <a:r>
                        <a:rPr kumimoji="0" lang="en-US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TCn-1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1600" u="none" strike="noStrike" cap="none" normalizeH="0" baseline="-3000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Q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effectLst/>
                        </a:rPr>
                        <a:t>n-1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PENERIMAAN TOTAL (TR)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Jumlah unit yang dijual (Q) dikalikan dengan harga jual (P)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TR  = P x 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PENERIMAAN MARGINAL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Tambahan penghasilan (∆TR) yang diperoleh dari tambahan penjualan sebesar satu satuan.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MR  =   </a:t>
                      </a:r>
                      <a:r>
                        <a:rPr kumimoji="0" lang="en-US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∆TR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∆Q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A5E10-5213-4364-9EAB-77EAB38B24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AC07B2-D039-4CC0-BABF-75414CDF5A0F}"/>
              </a:ext>
            </a:extLst>
          </p:cNvPr>
          <p:cNvSpPr txBox="1">
            <a:spLocks/>
          </p:cNvSpPr>
          <p:nvPr/>
        </p:nvSpPr>
        <p:spPr>
          <a:xfrm>
            <a:off x="640080" y="1585382"/>
            <a:ext cx="10378440" cy="4575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id-ID" sz="2000" b="1" dirty="0"/>
              <a:t>Contoh bagaimana memaksimalkan laba :</a:t>
            </a:r>
          </a:p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agribisnis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tanaman</a:t>
            </a:r>
            <a:r>
              <a:rPr lang="en-US" sz="2000" dirty="0"/>
              <a:t> </a:t>
            </a:r>
            <a:r>
              <a:rPr lang="en-US" sz="2000" dirty="0" err="1"/>
              <a:t>kopinya</a:t>
            </a:r>
            <a:r>
              <a:rPr lang="en-US" sz="2000" dirty="0"/>
              <a:t>.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bunganya</a:t>
            </a:r>
            <a:r>
              <a:rPr lang="en-US" sz="2000" dirty="0"/>
              <a:t> sangat </a:t>
            </a:r>
            <a:r>
              <a:rPr lang="en-US" sz="2000" dirty="0" err="1"/>
              <a:t>banyak</a:t>
            </a:r>
            <a:r>
              <a:rPr lang="en-US" sz="2000" dirty="0"/>
              <a:t> dan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produktif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kopinya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. Ada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pohon-pohon</a:t>
            </a:r>
            <a:r>
              <a:rPr lang="en-US" sz="2000" dirty="0"/>
              <a:t> </a:t>
            </a:r>
            <a:r>
              <a:rPr lang="en-US" sz="2000" dirty="0" err="1"/>
              <a:t>tsb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dibuahi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sarang</a:t>
            </a:r>
            <a:r>
              <a:rPr lang="en-US" sz="2000" dirty="0"/>
              <a:t> </a:t>
            </a:r>
            <a:r>
              <a:rPr lang="en-US" sz="2000" dirty="0" err="1"/>
              <a:t>lebah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kebun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>
              <a:lnSpc>
                <a:spcPts val="3500"/>
              </a:lnSpc>
            </a:pP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bermaksud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memutuskan</a:t>
            </a:r>
            <a:r>
              <a:rPr lang="en-US" sz="2000" dirty="0"/>
              <a:t> </a:t>
            </a:r>
            <a:r>
              <a:rPr lang="en-US" sz="2000" dirty="0" err="1"/>
              <a:t>ju</a:t>
            </a:r>
            <a:r>
              <a:rPr lang="id-ID" sz="2000" dirty="0"/>
              <a:t>m</a:t>
            </a:r>
            <a:r>
              <a:rPr lang="en-US" sz="2000" dirty="0" err="1"/>
              <a:t>lah</a:t>
            </a:r>
            <a:r>
              <a:rPr lang="en-US" sz="2000" dirty="0"/>
              <a:t> </a:t>
            </a:r>
            <a:r>
              <a:rPr lang="en-US" sz="2000" dirty="0" err="1"/>
              <a:t>sarang</a:t>
            </a:r>
            <a:r>
              <a:rPr lang="en-US" sz="2000" dirty="0"/>
              <a:t> </a:t>
            </a:r>
            <a:r>
              <a:rPr lang="en-US" sz="2000" dirty="0" err="1"/>
              <a:t>lebah</a:t>
            </a:r>
            <a:r>
              <a:rPr lang="en-US" sz="2000" dirty="0"/>
              <a:t> yang optimal. Oleh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memutuskan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percobaan</a:t>
            </a:r>
            <a:r>
              <a:rPr lang="en-US" sz="2000" dirty="0"/>
              <a:t> di </a:t>
            </a:r>
            <a:r>
              <a:rPr lang="en-US" sz="2000" dirty="0" err="1"/>
              <a:t>petak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kopi yang </a:t>
            </a:r>
            <a:r>
              <a:rPr lang="en-US" sz="2000" dirty="0" err="1"/>
              <a:t>terpisah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100 meter </a:t>
            </a:r>
            <a:r>
              <a:rPr lang="en-US" sz="2000" dirty="0" err="1"/>
              <a:t>persegi</a:t>
            </a:r>
            <a:r>
              <a:rPr lang="en-US" sz="2000" dirty="0"/>
              <a:t>.</a:t>
            </a:r>
          </a:p>
          <a:p>
            <a:pPr>
              <a:lnSpc>
                <a:spcPts val="4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900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81ED0-8013-4613-B2E9-4CDC5FDB8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3C282-AC6E-48BD-94D9-9E5A6CA5ED63}"/>
              </a:ext>
            </a:extLst>
          </p:cNvPr>
          <p:cNvSpPr txBox="1">
            <a:spLocks/>
          </p:cNvSpPr>
          <p:nvPr/>
        </p:nvSpPr>
        <p:spPr>
          <a:xfrm>
            <a:off x="765810" y="1785092"/>
            <a:ext cx="6782544" cy="4499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d-ID" sz="2400" dirty="0"/>
              <a:t>Data h</a:t>
            </a:r>
            <a:r>
              <a:rPr lang="en-US" sz="2400" dirty="0" err="1"/>
              <a:t>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input dan </a:t>
            </a:r>
            <a:r>
              <a:rPr lang="en-US" sz="2400" dirty="0" err="1"/>
              <a:t>produksi</a:t>
            </a:r>
            <a:r>
              <a:rPr lang="en-US" sz="2400" dirty="0"/>
              <a:t> kopi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: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Harga </a:t>
            </a:r>
            <a:r>
              <a:rPr lang="en-US" sz="2400" dirty="0" err="1"/>
              <a:t>sarang</a:t>
            </a:r>
            <a:r>
              <a:rPr lang="en-US" sz="2400" dirty="0"/>
              <a:t> </a:t>
            </a:r>
            <a:r>
              <a:rPr lang="en-US" sz="2400" dirty="0" err="1"/>
              <a:t>lebah</a:t>
            </a:r>
            <a:r>
              <a:rPr lang="en-US" sz="2400" dirty="0"/>
              <a:t> per unit : </a:t>
            </a:r>
            <a:r>
              <a:rPr lang="id-ID" sz="2400" dirty="0"/>
              <a:t> </a:t>
            </a:r>
            <a:r>
              <a:rPr lang="en-US" sz="2400" dirty="0"/>
              <a:t>Rp 50 </a:t>
            </a:r>
            <a:r>
              <a:rPr lang="en-US" sz="2400" dirty="0" err="1"/>
              <a:t>ribu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id-ID" sz="2400" dirty="0"/>
              <a:t>   =  </a:t>
            </a:r>
            <a:r>
              <a:rPr lang="en-US" sz="2400" dirty="0"/>
              <a:t> Rp 2 </a:t>
            </a:r>
            <a:r>
              <a:rPr lang="en-US" sz="2400" dirty="0" err="1"/>
              <a:t>juta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Harga kopi </a:t>
            </a:r>
            <a:r>
              <a:rPr lang="en-US" sz="2400" dirty="0" err="1"/>
              <a:t>perkg</a:t>
            </a:r>
            <a:r>
              <a:rPr lang="id-ID" sz="2400" dirty="0"/>
              <a:t>  </a:t>
            </a:r>
            <a:r>
              <a:rPr lang="en-US" sz="2400" dirty="0"/>
              <a:t>: Rp 10 </a:t>
            </a:r>
            <a:r>
              <a:rPr lang="en-US" sz="2400" dirty="0" err="1"/>
              <a:t>ribu</a:t>
            </a:r>
            <a:endParaRPr lang="id-ID" sz="2400" dirty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2400" dirty="0"/>
              <a:t>Jumlah sarang lebah &amp; Hasil kopi ditunjukan data disamping ini </a:t>
            </a:r>
            <a:r>
              <a:rPr lang="id-ID" sz="2400" dirty="0">
                <a:cs typeface="Calibri"/>
              </a:rPr>
              <a:t>→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2400" dirty="0">
                <a:cs typeface="Calibri"/>
              </a:rPr>
              <a:t>Bagaimana menentukan jumlah sarang lebah yang paling menguntungkan ?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graphicFrame>
        <p:nvGraphicFramePr>
          <p:cNvPr id="6" name="Group 100">
            <a:extLst>
              <a:ext uri="{FF2B5EF4-FFF2-40B4-BE49-F238E27FC236}">
                <a16:creationId xmlns:a16="http://schemas.microsoft.com/office/drawing/2014/main" id="{8270194C-24E2-4A2C-8FBE-A09620134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92077"/>
              </p:ext>
            </p:extLst>
          </p:nvPr>
        </p:nvGraphicFramePr>
        <p:xfrm>
          <a:off x="7813526" y="1974468"/>
          <a:ext cx="2930673" cy="41863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2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Lebah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(sarang)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Produksi Kopi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(kg)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468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9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D35CB-613F-4B95-A456-801E77A3F6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B2EF66-377D-412F-8309-7935DFB8A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95394"/>
              </p:ext>
            </p:extLst>
          </p:nvPr>
        </p:nvGraphicFramePr>
        <p:xfrm>
          <a:off x="1002032" y="1588770"/>
          <a:ext cx="10447018" cy="48348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7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58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Sarang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Produksi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Biaya </a:t>
                      </a: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Tetap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Biaya Variavel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Total        Biaya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Marginal Cost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Revenue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Marginal Revenue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Keuntungan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lebah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kopi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TFC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TVC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TC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MC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TR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MR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u="none" strike="noStrike" dirty="0">
                          <a:effectLst/>
                        </a:rPr>
                        <a:t>π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(unit)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(kg)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(Rp)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(Rp)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effectLst/>
                        </a:rPr>
                        <a:t>(Rp)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(Rp)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(Rp)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(Rp)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(Rp)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2,000,000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440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1,250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4,400,000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2,350,000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456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2,100,000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3,125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4,560,000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2,460,000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468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150,000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2,150,000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4,167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4,680,000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2,530,000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474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600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600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600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2,200,000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8,333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4,740,000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10,000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2,540,000</a:t>
                      </a:r>
                      <a:endParaRPr lang="id-ID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</a:rPr>
                        <a:t>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472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2,000,000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2,250,000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-25,000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4,720,000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10,000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2,470,000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0828A-85D1-485B-9F87-F0008B95E5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349D7-AF8E-4CC6-BB84-32593A5077EE}"/>
              </a:ext>
            </a:extLst>
          </p:cNvPr>
          <p:cNvSpPr/>
          <p:nvPr/>
        </p:nvSpPr>
        <p:spPr>
          <a:xfrm>
            <a:off x="1372796" y="2708920"/>
            <a:ext cx="1017150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</a:rPr>
              <a:t>Dari tabel </a:t>
            </a:r>
            <a:r>
              <a:rPr lang="en-US" sz="2800" dirty="0" err="1">
                <a:solidFill>
                  <a:schemeClr val="tx1"/>
                </a:solidFill>
              </a:rPr>
              <a:t>sebelumnya</a:t>
            </a:r>
            <a:r>
              <a:rPr lang="id-ID" sz="2800" dirty="0">
                <a:solidFill>
                  <a:schemeClr val="tx1"/>
                </a:solidFill>
              </a:rPr>
              <a:t> terlihat bahwa keuntungan maksimum dicapai saat </a:t>
            </a:r>
            <a:r>
              <a:rPr lang="en-US" sz="2800" dirty="0">
                <a:solidFill>
                  <a:schemeClr val="tx1"/>
                </a:solidFill>
              </a:rPr>
              <a:t> MR = MC, </a:t>
            </a:r>
            <a:r>
              <a:rPr lang="id-ID" sz="2800" dirty="0">
                <a:solidFill>
                  <a:schemeClr val="tx1"/>
                </a:solidFill>
              </a:rPr>
              <a:t>yaitu saat </a:t>
            </a:r>
            <a:r>
              <a:rPr lang="en-US" sz="2800" dirty="0" err="1">
                <a:solidFill>
                  <a:schemeClr val="tx1"/>
                </a:solidFill>
              </a:rPr>
              <a:t>penggunaan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sarang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lebah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yang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menghasilkan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keuntungan</a:t>
            </a:r>
            <a:r>
              <a:rPr lang="en-US" sz="2800" dirty="0">
                <a:solidFill>
                  <a:schemeClr val="tx1"/>
                </a:solidFill>
              </a:rPr>
              <a:t> paling </a:t>
            </a:r>
            <a:r>
              <a:rPr lang="en-US" sz="2800" dirty="0" err="1">
                <a:solidFill>
                  <a:schemeClr val="tx1"/>
                </a:solidFill>
              </a:rPr>
              <a:t>tinggi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sebesar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id-ID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540</a:t>
            </a:r>
            <a:r>
              <a:rPr lang="id-ID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000.</a:t>
            </a:r>
            <a:r>
              <a:rPr lang="id-ID" sz="2800" dirty="0">
                <a:solidFill>
                  <a:schemeClr val="tx1"/>
                </a:solidFill>
              </a:rPr>
              <a:t> dengan produksi kopi  </a:t>
            </a:r>
            <a:r>
              <a:rPr lang="en-US" sz="2800" dirty="0">
                <a:solidFill>
                  <a:schemeClr val="tx1"/>
                </a:solidFill>
              </a:rPr>
              <a:t>474 kg</a:t>
            </a:r>
            <a:r>
              <a:rPr lang="id-ID" sz="2800" dirty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34830-7D60-4D1B-8BFE-4538FAAF25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err="1"/>
              <a:t>Ilmu</a:t>
            </a:r>
            <a:r>
              <a:rPr lang="en-US" sz="2400" dirty="0"/>
              <a:t> Ekonomi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Agribisnis</a:t>
            </a:r>
            <a:endParaRPr lang="en-ID" sz="24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1437C98-6E48-400F-81A4-3103644B5725}"/>
              </a:ext>
            </a:extLst>
          </p:cNvPr>
          <p:cNvSpPr/>
          <p:nvPr/>
        </p:nvSpPr>
        <p:spPr>
          <a:xfrm>
            <a:off x="704851" y="1615083"/>
            <a:ext cx="10582274" cy="4680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0000" lvl="1" indent="-54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MANAJER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dituntut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mempunyai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 :</a:t>
            </a:r>
          </a:p>
          <a:p>
            <a:pPr marL="997200" lvl="2" indent="-54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  <a:latin typeface="+mj-lt"/>
              </a:rPr>
              <a:t>MANAJERIAL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fungsi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fungsi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manajemen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997200" lvl="2" indent="-54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b="1" cap="all" dirty="0" err="1">
                <a:solidFill>
                  <a:schemeClr val="tx1"/>
                </a:solidFill>
                <a:latin typeface="+mj-lt"/>
              </a:rPr>
              <a:t>LeadeRship</a:t>
            </a:r>
            <a:r>
              <a:rPr lang="en-US" sz="2600" cap="all" dirty="0">
                <a:solidFill>
                  <a:schemeClr val="tx1"/>
                </a:solidFill>
                <a:latin typeface="+mj-lt"/>
              </a:rPr>
              <a:t>  :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memimpin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organisasi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997200" lvl="2" indent="-54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b="1" cap="all" dirty="0" err="1">
                <a:solidFill>
                  <a:schemeClr val="tx1"/>
                </a:solidFill>
                <a:latin typeface="+mj-lt"/>
              </a:rPr>
              <a:t>Pengendalian</a:t>
            </a:r>
            <a:r>
              <a:rPr lang="en-US" sz="26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cap="all" dirty="0" err="1">
                <a:solidFill>
                  <a:schemeClr val="tx1"/>
                </a:solidFill>
                <a:latin typeface="+mj-lt"/>
              </a:rPr>
              <a:t>KeuangAN</a:t>
            </a:r>
            <a:r>
              <a:rPr lang="en-US" sz="2600" b="1" cap="all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: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bisnis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 (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usaha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540000" lvl="1" indent="-540000" algn="just">
              <a:spcBef>
                <a:spcPts val="1800"/>
              </a:spcBef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MANAJER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 AGRIBISNIS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dituntut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mempunyai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cap="all" dirty="0" err="1">
                <a:solidFill>
                  <a:schemeClr val="tx1"/>
                </a:solidFill>
                <a:latin typeface="+mj-lt"/>
              </a:rPr>
              <a:t>ilmu</a:t>
            </a:r>
            <a:r>
              <a:rPr lang="en-US" sz="2600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cap="all" dirty="0" err="1">
                <a:solidFill>
                  <a:schemeClr val="tx1"/>
                </a:solidFill>
                <a:latin typeface="+mj-lt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dan kondisi perekonomian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landasan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bisnisnya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6C9328-86E0-4F98-9913-695884808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MRTS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5B4EFC-3E14-4964-A98D-434BE762BD2E}"/>
              </a:ext>
            </a:extLst>
          </p:cNvPr>
          <p:cNvSpPr txBox="1">
            <a:spLocks/>
          </p:cNvSpPr>
          <p:nvPr/>
        </p:nvSpPr>
        <p:spPr>
          <a:xfrm>
            <a:off x="657058" y="1873681"/>
            <a:ext cx="11043451" cy="4332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T</a:t>
            </a:r>
            <a:r>
              <a:rPr lang="id-ID" sz="2000" b="1" dirty="0"/>
              <a:t>ingkat Susbtitusi Input Marjinal = Ratio Kebalikan Harga  Input (MRTS</a:t>
            </a:r>
            <a:r>
              <a:rPr lang="id-ID" sz="2000" b="1" baseline="-25000" dirty="0"/>
              <a:t>X2</a:t>
            </a:r>
            <a:r>
              <a:rPr lang="id-ID" sz="2000" b="1" baseline="-25000" dirty="0">
                <a:latin typeface="Calibri"/>
                <a:cs typeface="Calibri"/>
              </a:rPr>
              <a:t>→X1</a:t>
            </a:r>
            <a:r>
              <a:rPr lang="id-ID" sz="2000" b="1" dirty="0"/>
              <a:t>  =  P</a:t>
            </a:r>
            <a:r>
              <a:rPr lang="id-ID" sz="2000" b="1" baseline="-25000" dirty="0"/>
              <a:t>X1</a:t>
            </a:r>
            <a:r>
              <a:rPr lang="id-ID" sz="2000" b="1" dirty="0"/>
              <a:t>/P</a:t>
            </a:r>
            <a:r>
              <a:rPr lang="id-ID" sz="2000" b="1" baseline="-25000" dirty="0"/>
              <a:t>X2</a:t>
            </a:r>
            <a:r>
              <a:rPr lang="id-ID" sz="2000" b="1" dirty="0"/>
              <a:t>)</a:t>
            </a:r>
            <a:endParaRPr lang="en-US" sz="2000" b="1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Ada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memproduksi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output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kombinasi</a:t>
            </a:r>
            <a:r>
              <a:rPr lang="en-US" sz="2000" dirty="0"/>
              <a:t> input yang </a:t>
            </a:r>
            <a:r>
              <a:rPr lang="en-US" sz="2000" dirty="0" err="1"/>
              <a:t>berbeda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Manajer</a:t>
            </a:r>
            <a:r>
              <a:rPr lang="en-US" sz="2000" dirty="0"/>
              <a:t>  </a:t>
            </a:r>
            <a:r>
              <a:rPr lang="en-US" sz="2000" dirty="0" err="1"/>
              <a:t>semestinya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agar </a:t>
            </a:r>
            <a:r>
              <a:rPr lang="en-US" sz="2000" dirty="0" err="1"/>
              <a:t>kombinasi</a:t>
            </a:r>
            <a:r>
              <a:rPr lang="en-US" sz="2000" dirty="0"/>
              <a:t> input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terendah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keluaran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Kombinasi</a:t>
            </a:r>
            <a:r>
              <a:rPr lang="en-US" sz="2000" dirty="0"/>
              <a:t> input </a:t>
            </a:r>
            <a:r>
              <a:rPr lang="en-US" sz="2000" dirty="0" err="1"/>
              <a:t>yg</a:t>
            </a:r>
            <a:r>
              <a:rPr lang="en-US" sz="2000" dirty="0"/>
              <a:t> m</a:t>
            </a:r>
            <a:r>
              <a:rPr lang="id-ID" sz="2000" dirty="0"/>
              <a:t>em</a:t>
            </a:r>
            <a:r>
              <a:rPr lang="en-US" sz="2000" dirty="0" err="1"/>
              <a:t>punyai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terendah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: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36000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b="1" dirty="0"/>
              <a:t>Tingkat </a:t>
            </a:r>
            <a:r>
              <a:rPr lang="en-US" sz="2000" b="1" dirty="0" err="1"/>
              <a:t>substitusi</a:t>
            </a:r>
            <a:r>
              <a:rPr lang="en-US" sz="2000" b="1" dirty="0"/>
              <a:t> </a:t>
            </a:r>
            <a:r>
              <a:rPr lang="id-ID" sz="2000" b="1" dirty="0"/>
              <a:t>input </a:t>
            </a:r>
            <a:r>
              <a:rPr lang="en-US" sz="2000" b="1" dirty="0"/>
              <a:t>marginal = </a:t>
            </a:r>
            <a:r>
              <a:rPr lang="id-ID" sz="2000" b="1" dirty="0"/>
              <a:t> R</a:t>
            </a:r>
            <a:r>
              <a:rPr lang="en-US" sz="2000" b="1" dirty="0" err="1"/>
              <a:t>asio</a:t>
            </a:r>
            <a:r>
              <a:rPr lang="en-US" sz="2000" b="1" dirty="0"/>
              <a:t> </a:t>
            </a:r>
            <a:r>
              <a:rPr lang="en-US" sz="2000" b="1" dirty="0" err="1"/>
              <a:t>kebalikan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id-ID" sz="2000" b="1" dirty="0"/>
              <a:t> input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(Marginal Rate of </a:t>
            </a:r>
            <a:r>
              <a:rPr lang="id-ID" sz="2000" dirty="0"/>
              <a:t>Technical </a:t>
            </a:r>
            <a:r>
              <a:rPr lang="en-US" sz="2000" dirty="0"/>
              <a:t>Substitution/MR</a:t>
            </a:r>
            <a:r>
              <a:rPr lang="id-ID" sz="2000" dirty="0"/>
              <a:t>T</a:t>
            </a:r>
            <a:r>
              <a:rPr lang="en-US" sz="2000" dirty="0"/>
              <a:t>S) = (Inverse Price Ratio/IPR)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3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C087C-E0FE-43B2-91B3-C283CF9AF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MRTS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E5600-B4AA-473A-82FF-E81F64640183}"/>
              </a:ext>
            </a:extLst>
          </p:cNvPr>
          <p:cNvSpPr txBox="1">
            <a:spLocks/>
          </p:cNvSpPr>
          <p:nvPr/>
        </p:nvSpPr>
        <p:spPr>
          <a:xfrm>
            <a:off x="1901190" y="1575128"/>
            <a:ext cx="9140190" cy="4894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b="1" dirty="0"/>
              <a:t>MR</a:t>
            </a:r>
            <a:r>
              <a:rPr lang="id-ID" sz="2000" b="1" dirty="0"/>
              <a:t>T</a:t>
            </a:r>
            <a:r>
              <a:rPr lang="en-US" sz="2000" b="1" dirty="0"/>
              <a:t>S</a:t>
            </a:r>
            <a:r>
              <a:rPr lang="en-US" sz="2000" b="1" baseline="-25000" dirty="0"/>
              <a:t>X</a:t>
            </a:r>
            <a:r>
              <a:rPr lang="id-ID" sz="2000" b="1" baseline="-25000" dirty="0"/>
              <a:t>2</a:t>
            </a:r>
            <a:r>
              <a:rPr lang="en-US" sz="2000" b="1" baseline="-25000" dirty="0">
                <a:latin typeface="Calibri"/>
                <a:cs typeface="Calibri"/>
              </a:rPr>
              <a:t>→</a:t>
            </a:r>
            <a:r>
              <a:rPr lang="id-ID" sz="2000" b="1" baseline="-25000" dirty="0"/>
              <a:t>X1</a:t>
            </a:r>
            <a:r>
              <a:rPr lang="en-US" sz="2000" b="1" dirty="0"/>
              <a:t>   =  Ratio </a:t>
            </a:r>
            <a:r>
              <a:rPr lang="en-US" sz="2000" b="1" dirty="0" err="1"/>
              <a:t>kebalikan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id-ID" sz="2000" b="1" dirty="0"/>
              <a:t> (IPR)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sz="2000" dirty="0"/>
              <a:t>       </a:t>
            </a:r>
            <a:r>
              <a:rPr lang="id-ID" sz="2000" dirty="0"/>
              <a:t> </a:t>
            </a:r>
            <a:r>
              <a:rPr lang="en-US" sz="2000" b="1" dirty="0"/>
              <a:t>∆</a:t>
            </a:r>
            <a:r>
              <a:rPr lang="id-ID" sz="2000" b="1" dirty="0"/>
              <a:t>X</a:t>
            </a:r>
            <a:r>
              <a:rPr lang="id-ID" sz="2000" b="1" baseline="-25000" dirty="0"/>
              <a:t>1</a:t>
            </a:r>
            <a:r>
              <a:rPr lang="en-US" sz="2000" b="1" dirty="0"/>
              <a:t>  	</a:t>
            </a:r>
            <a:r>
              <a:rPr lang="id-ID" sz="2000" b="1" dirty="0"/>
              <a:t>  P</a:t>
            </a:r>
            <a:r>
              <a:rPr lang="en-US" sz="2000" b="1" dirty="0"/>
              <a:t> </a:t>
            </a:r>
            <a:r>
              <a:rPr lang="en-US" sz="2000" b="1" baseline="-25000" dirty="0"/>
              <a:t>X</a:t>
            </a:r>
            <a:r>
              <a:rPr lang="id-ID" sz="2000" b="1" baseline="-25000" dirty="0"/>
              <a:t>2</a:t>
            </a:r>
            <a:endParaRPr lang="en-US" sz="2000" b="1" baseline="-25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id-ID" sz="2000" b="1" dirty="0"/>
              <a:t>--------     =   -----------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b="1" dirty="0"/>
              <a:t>      </a:t>
            </a:r>
            <a:r>
              <a:rPr lang="id-ID" sz="2000" b="1" dirty="0"/>
              <a:t>  </a:t>
            </a:r>
            <a:r>
              <a:rPr lang="en-US" sz="2000" b="1" dirty="0"/>
              <a:t>∆X</a:t>
            </a:r>
            <a:r>
              <a:rPr lang="id-ID" sz="2000" b="1" baseline="-25000" dirty="0"/>
              <a:t>2</a:t>
            </a:r>
            <a:r>
              <a:rPr lang="id-ID" sz="2000" b="1" dirty="0"/>
              <a:t>               P</a:t>
            </a:r>
            <a:r>
              <a:rPr lang="en-US" sz="2000" b="1" dirty="0"/>
              <a:t> </a:t>
            </a:r>
            <a:r>
              <a:rPr lang="id-ID" sz="2000" b="1" baseline="-25000" dirty="0"/>
              <a:t>X1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sz="2000" baseline="-25000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id-ID" sz="2000" dirty="0"/>
              <a:t>	</a:t>
            </a:r>
          </a:p>
          <a:p>
            <a:pPr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id-ID" sz="2000" dirty="0"/>
              <a:t>	Dimana  :</a:t>
            </a:r>
          </a:p>
          <a:p>
            <a:pPr marL="720000"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en-US" sz="2000" dirty="0"/>
              <a:t>∆</a:t>
            </a:r>
            <a:r>
              <a:rPr lang="id-ID" sz="2000" dirty="0"/>
              <a:t>X</a:t>
            </a:r>
            <a:r>
              <a:rPr lang="id-ID" sz="2000" baseline="-25000" dirty="0"/>
              <a:t>1</a:t>
            </a:r>
            <a:r>
              <a:rPr lang="id-ID" sz="2000" dirty="0">
                <a:cs typeface="Times New Roman" pitchFamily="18" charset="0"/>
              </a:rPr>
              <a:t>     :    </a:t>
            </a:r>
            <a:r>
              <a:rPr lang="en-US" sz="2000" dirty="0">
                <a:cs typeface="Times New Roman" pitchFamily="18" charset="0"/>
              </a:rPr>
              <a:t>P</a:t>
            </a:r>
            <a:r>
              <a:rPr lang="id-ID" sz="2000" dirty="0">
                <a:cs typeface="Times New Roman" pitchFamily="18" charset="0"/>
              </a:rPr>
              <a:t>engurangan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jumlah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jagung</a:t>
            </a:r>
            <a:endParaRPr lang="id-ID" sz="2000" dirty="0">
              <a:cs typeface="Times New Roman" pitchFamily="18" charset="0"/>
            </a:endParaRPr>
          </a:p>
          <a:p>
            <a:pPr marL="720000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∆X</a:t>
            </a:r>
            <a:r>
              <a:rPr lang="id-ID" sz="2000" baseline="-25000" dirty="0"/>
              <a:t>2</a:t>
            </a:r>
            <a:r>
              <a:rPr lang="id-ID" sz="2000" dirty="0"/>
              <a:t>      :   </a:t>
            </a:r>
            <a:r>
              <a:rPr lang="id-ID" sz="2000" dirty="0">
                <a:cs typeface="Times New Roman" pitchFamily="18" charset="0"/>
              </a:rPr>
              <a:t>Penambahan jumlah rumput</a:t>
            </a:r>
          </a:p>
          <a:p>
            <a:pPr marL="720000"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en-US" sz="2000" dirty="0" err="1">
                <a:latin typeface="Arial" charset="0"/>
                <a:cs typeface="Times New Roman" pitchFamily="18" charset="0"/>
              </a:rPr>
              <a:t>MRS</a:t>
            </a:r>
            <a:r>
              <a:rPr lang="en-US" sz="2000" baseline="-30000" dirty="0" err="1">
                <a:latin typeface="Arial" charset="0"/>
                <a:cs typeface="Times New Roman" pitchFamily="18" charset="0"/>
              </a:rPr>
              <a:t>rumput</a:t>
            </a:r>
            <a:r>
              <a:rPr lang="en-US" sz="2000" baseline="-30000" dirty="0">
                <a:latin typeface="Calibri"/>
                <a:cs typeface="Calibri"/>
              </a:rPr>
              <a:t>→</a:t>
            </a:r>
            <a:r>
              <a:rPr lang="id-ID" sz="2000" baseline="-30000" dirty="0">
                <a:latin typeface="Calibri"/>
                <a:cs typeface="Calibri"/>
              </a:rPr>
              <a:t>jagung  </a:t>
            </a:r>
            <a:r>
              <a:rPr lang="id-ID" sz="2000" dirty="0">
                <a:latin typeface="Calibri"/>
                <a:cs typeface="Calibri"/>
              </a:rPr>
              <a:t>:  Tingkat Substitusi Input </a:t>
            </a:r>
            <a:r>
              <a:rPr lang="en-US" sz="2000" dirty="0" err="1">
                <a:latin typeface="Calibri"/>
                <a:cs typeface="Calibri"/>
              </a:rPr>
              <a:t>Marjinal</a:t>
            </a:r>
            <a:endParaRPr lang="id-ID" sz="2000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62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AD431-ABB3-4F31-8F6E-61BDACCC40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AC2E1-03FB-4829-9044-EBD2070BDB7C}"/>
              </a:ext>
            </a:extLst>
          </p:cNvPr>
          <p:cNvSpPr/>
          <p:nvPr/>
        </p:nvSpPr>
        <p:spPr>
          <a:xfrm>
            <a:off x="808152" y="2029331"/>
            <a:ext cx="10987608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2800" dirty="0" err="1">
                <a:latin typeface="+mn-lt"/>
              </a:rPr>
              <a:t>Contoh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bagaimana menentukan penggantian penggunaan input yang optimal yang bisa meminimumkan biaya </a:t>
            </a:r>
            <a:r>
              <a:rPr lang="en-US" sz="2800" dirty="0">
                <a:latin typeface="+mn-lt"/>
              </a:rPr>
              <a:t>:</a:t>
            </a:r>
            <a:r>
              <a:rPr lang="id-ID" sz="2800" dirty="0">
                <a:latin typeface="+mn-lt"/>
              </a:rPr>
              <a:t>   </a:t>
            </a:r>
          </a:p>
          <a:p>
            <a:pPr marL="702900" indent="-342900">
              <a:lnSpc>
                <a:spcPts val="32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Pasha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seorang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peternak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Sapi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bermaksud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mengganti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jagung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dengan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rumput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gajah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Harga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jagung</a:t>
            </a: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Rp</a:t>
            </a:r>
            <a:r>
              <a:rPr lang="en-US" sz="2800" dirty="0">
                <a:latin typeface="+mn-lt"/>
              </a:rPr>
              <a:t> 2</a:t>
            </a:r>
            <a:r>
              <a:rPr lang="id-ID" sz="2800" dirty="0">
                <a:latin typeface="+mn-lt"/>
              </a:rPr>
              <a:t>.</a:t>
            </a:r>
            <a:r>
              <a:rPr lang="en-US" sz="2800" dirty="0">
                <a:latin typeface="+mn-lt"/>
              </a:rPr>
              <a:t>000/kg. </a:t>
            </a:r>
            <a:r>
              <a:rPr lang="en-US" sz="2800" dirty="0" err="1">
                <a:latin typeface="+mn-lt"/>
              </a:rPr>
              <a:t>Sedangkan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harga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rumput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gajah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Rp</a:t>
            </a:r>
            <a:r>
              <a:rPr lang="en-US" sz="2800" dirty="0">
                <a:latin typeface="+mn-lt"/>
              </a:rPr>
              <a:t> 1</a:t>
            </a:r>
            <a:r>
              <a:rPr lang="id-ID" sz="2800" dirty="0">
                <a:latin typeface="+mn-lt"/>
              </a:rPr>
              <a:t>.</a:t>
            </a:r>
            <a:r>
              <a:rPr lang="en-US" sz="2800" dirty="0">
                <a:latin typeface="+mn-lt"/>
              </a:rPr>
              <a:t>000/kg. </a:t>
            </a:r>
            <a:r>
              <a:rPr lang="en-US" sz="2800" dirty="0" err="1">
                <a:latin typeface="+mn-lt"/>
              </a:rPr>
              <a:t>Berdasarkan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pengalaman</a:t>
            </a:r>
            <a:r>
              <a:rPr lang="en-US" sz="2800" dirty="0">
                <a:latin typeface="+mn-lt"/>
              </a:rPr>
              <a:t>,  Pasha </a:t>
            </a:r>
            <a:r>
              <a:rPr lang="en-US" sz="2800" dirty="0" err="1">
                <a:latin typeface="+mn-lt"/>
              </a:rPr>
              <a:t>yakin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bahwa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semua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kombinasi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jagung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rumput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gajah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pada</a:t>
            </a:r>
            <a:r>
              <a:rPr lang="en-US" sz="2800" dirty="0">
                <a:latin typeface="+mn-lt"/>
              </a:rPr>
              <a:t> table </a:t>
            </a:r>
            <a:r>
              <a:rPr lang="en-US" sz="2800" dirty="0" err="1">
                <a:latin typeface="+mn-lt"/>
              </a:rPr>
              <a:t>berikut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menghasilkan</a:t>
            </a:r>
            <a:r>
              <a:rPr lang="en-US" sz="2800" dirty="0">
                <a:latin typeface="+mn-lt"/>
              </a:rPr>
              <a:t> 1</a:t>
            </a:r>
            <a:r>
              <a:rPr lang="id-ID" sz="2800" dirty="0">
                <a:latin typeface="+mn-lt"/>
              </a:rPr>
              <a:t>.</a:t>
            </a:r>
            <a:r>
              <a:rPr lang="en-US" sz="2800" dirty="0">
                <a:latin typeface="+mn-lt"/>
              </a:rPr>
              <a:t>100 kg </a:t>
            </a:r>
            <a:r>
              <a:rPr lang="en-US" sz="2800" dirty="0" err="1">
                <a:latin typeface="+mn-lt"/>
              </a:rPr>
              <a:t>daging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sapi</a:t>
            </a:r>
            <a:r>
              <a:rPr lang="en-US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6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06FEC-8BB7-4885-A3EE-31E973F59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graphicFrame>
        <p:nvGraphicFramePr>
          <p:cNvPr id="4" name="Group 161">
            <a:extLst>
              <a:ext uri="{FF2B5EF4-FFF2-40B4-BE49-F238E27FC236}">
                <a16:creationId xmlns:a16="http://schemas.microsoft.com/office/drawing/2014/main" id="{314A5D39-9579-4556-91E3-8B1AF6BF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09980"/>
              </p:ext>
            </p:extLst>
          </p:nvPr>
        </p:nvGraphicFramePr>
        <p:xfrm>
          <a:off x="767955" y="1954570"/>
          <a:ext cx="7272810" cy="38728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8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Penggunaan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rumput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Penggunaan j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agung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/>
                        <a:t>MRS</a:t>
                      </a:r>
                      <a:r>
                        <a:rPr lang="en-US" sz="1800" baseline="-25000" dirty="0"/>
                        <a:t>X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baseline="-25000" dirty="0">
                          <a:latin typeface="+mn-lt"/>
                          <a:cs typeface="Calibri"/>
                        </a:rPr>
                        <a:t>→</a:t>
                      </a:r>
                      <a:r>
                        <a:rPr lang="id-ID" sz="1800" baseline="-25000" dirty="0"/>
                        <a:t>X1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Harga rumput/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jagung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TC Pakan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3.100.000,-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3.000.000,-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2.970.000,-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800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080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0,55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Rp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2.960.000,-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3.000.000,-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13E90-5551-45DE-9E5C-8C2B09D65652}"/>
              </a:ext>
            </a:extLst>
          </p:cNvPr>
          <p:cNvSpPr txBox="1">
            <a:spLocks/>
          </p:cNvSpPr>
          <p:nvPr/>
        </p:nvSpPr>
        <p:spPr>
          <a:xfrm>
            <a:off x="8173646" y="1954570"/>
            <a:ext cx="3862144" cy="2580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id-ID" sz="2600">
                <a:cs typeface="Times New Roman" pitchFamily="18" charset="0"/>
              </a:rPr>
              <a:t>Ratio harga rumput/harga jagung = Rp</a:t>
            </a:r>
            <a:r>
              <a:rPr lang="en-US" sz="2600">
                <a:cs typeface="Times New Roman" pitchFamily="18" charset="0"/>
              </a:rPr>
              <a:t>1.0</a:t>
            </a:r>
            <a:r>
              <a:rPr lang="id-ID" sz="2600">
                <a:cs typeface="Times New Roman" pitchFamily="18" charset="0"/>
              </a:rPr>
              <a:t>00/Rp2.000 = 0.5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600">
                <a:cs typeface="Times New Roman" pitchFamily="18" charset="0"/>
              </a:rPr>
              <a:t>Dengan menggunakan prinsip MRS = IPR, kombinasi pakan sebesar 800 kg rumput dengan 1</a:t>
            </a:r>
            <a:r>
              <a:rPr lang="id-ID" sz="2600">
                <a:cs typeface="Times New Roman" pitchFamily="18" charset="0"/>
              </a:rPr>
              <a:t>.</a:t>
            </a:r>
            <a:r>
              <a:rPr lang="en-US" sz="2600">
                <a:cs typeface="Times New Roman" pitchFamily="18" charset="0"/>
              </a:rPr>
              <a:t>080 kg jagung  merupakan kombinasi yg harus dipilih.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973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438FE-F0C9-4681-A4CA-5BF257728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Tingkat </a:t>
            </a:r>
            <a:r>
              <a:rPr lang="en-US" sz="2800" dirty="0" err="1"/>
              <a:t>Substitusi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Marjinal</a:t>
            </a:r>
            <a:endParaRPr lang="en-ID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5D6FF2-6A90-4294-907C-4B9EFF578A53}"/>
              </a:ext>
            </a:extLst>
          </p:cNvPr>
          <p:cNvSpPr txBox="1">
            <a:spLocks/>
          </p:cNvSpPr>
          <p:nvPr/>
        </p:nvSpPr>
        <p:spPr>
          <a:xfrm>
            <a:off x="1340788" y="1965960"/>
            <a:ext cx="9917762" cy="3497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Ada </a:t>
            </a:r>
            <a:r>
              <a:rPr lang="en-US" sz="1800" dirty="0" err="1"/>
              <a:t>kemungkinan</a:t>
            </a:r>
            <a:r>
              <a:rPr lang="en-US" sz="1800" dirty="0"/>
              <a:t> </a:t>
            </a:r>
            <a:r>
              <a:rPr lang="en-US" sz="1800" dirty="0" err="1"/>
              <a:t>memproduksi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id-ID" sz="1800" u="sng" dirty="0"/>
              <a:t>biaya</a:t>
            </a:r>
            <a:r>
              <a:rPr lang="en-US" sz="1800" u="sng" dirty="0"/>
              <a:t> yang </a:t>
            </a:r>
            <a:r>
              <a:rPr lang="en-US" sz="1800" u="sng" dirty="0" err="1"/>
              <a:t>sama</a:t>
            </a:r>
            <a:r>
              <a:rPr lang="en-US" sz="1800" u="sng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kombinasi</a:t>
            </a:r>
            <a:r>
              <a:rPr lang="en-US" sz="1800" dirty="0"/>
              <a:t> </a:t>
            </a:r>
            <a:r>
              <a:rPr lang="id-ID" sz="1800" dirty="0"/>
              <a:t>output</a:t>
            </a:r>
            <a:r>
              <a:rPr lang="en-US" sz="1800" dirty="0"/>
              <a:t> </a:t>
            </a:r>
            <a:r>
              <a:rPr lang="id-ID" sz="1800" dirty="0"/>
              <a:t> (Y</a:t>
            </a:r>
            <a:r>
              <a:rPr lang="id-ID" sz="1800" baseline="-25000" dirty="0"/>
              <a:t>1</a:t>
            </a:r>
            <a:r>
              <a:rPr lang="id-ID" sz="1800" dirty="0"/>
              <a:t> &amp; Y</a:t>
            </a:r>
            <a:r>
              <a:rPr lang="id-ID" sz="1800" baseline="-25000" dirty="0"/>
              <a:t>2</a:t>
            </a:r>
            <a:r>
              <a:rPr lang="id-ID" sz="1800" dirty="0"/>
              <a:t>) </a:t>
            </a:r>
            <a:r>
              <a:rPr lang="en-US" sz="1800" dirty="0"/>
              <a:t>yang </a:t>
            </a:r>
            <a:r>
              <a:rPr lang="en-US" sz="1800" dirty="0" err="1"/>
              <a:t>berbeda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Manajer</a:t>
            </a:r>
            <a:r>
              <a:rPr lang="en-US" sz="1800" dirty="0"/>
              <a:t>  </a:t>
            </a:r>
            <a:r>
              <a:rPr lang="en-US" sz="1800" dirty="0" err="1"/>
              <a:t>semestinya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berusaha</a:t>
            </a:r>
            <a:r>
              <a:rPr lang="en-US" sz="1800" dirty="0"/>
              <a:t> agar </a:t>
            </a:r>
            <a:r>
              <a:rPr lang="en-US" sz="1800" dirty="0" err="1"/>
              <a:t>kombinasi</a:t>
            </a:r>
            <a:r>
              <a:rPr lang="en-US" sz="1800" dirty="0"/>
              <a:t> </a:t>
            </a:r>
            <a:r>
              <a:rPr lang="id-ID" sz="1800" dirty="0"/>
              <a:t>outpu</a:t>
            </a:r>
            <a:r>
              <a:rPr lang="en-US" sz="1800" dirty="0"/>
              <a:t>t </a:t>
            </a:r>
            <a:r>
              <a:rPr lang="id-ID" sz="1800" dirty="0"/>
              <a:t>yang  dipilih akan memberikan</a:t>
            </a:r>
            <a:r>
              <a:rPr lang="en-US" sz="1800" dirty="0"/>
              <a:t> </a:t>
            </a:r>
            <a:r>
              <a:rPr lang="id-ID" sz="1800" u="sng" dirty="0"/>
              <a:t>penerimaan tertinggi</a:t>
            </a:r>
            <a:r>
              <a:rPr lang="en-US" sz="1800" u="sng" dirty="0"/>
              <a:t>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id-ID" sz="1800" dirty="0"/>
              <a:t>se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id-ID" sz="1800" dirty="0"/>
              <a:t>biaya 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Kombinasi</a:t>
            </a:r>
            <a:r>
              <a:rPr lang="en-US" sz="1800" dirty="0"/>
              <a:t> input </a:t>
            </a:r>
            <a:r>
              <a:rPr lang="en-US" sz="1800" dirty="0" err="1"/>
              <a:t>yg</a:t>
            </a:r>
            <a:r>
              <a:rPr lang="en-US" sz="1800" dirty="0"/>
              <a:t> m</a:t>
            </a:r>
            <a:r>
              <a:rPr lang="id-ID" sz="1800" dirty="0"/>
              <a:t>enghasilkan penerimaan tertinggi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:</a:t>
            </a:r>
          </a:p>
          <a:p>
            <a:pPr marL="36000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Tingkat 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substitusi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id-ID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produk 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marginal = </a:t>
            </a:r>
            <a:r>
              <a:rPr lang="id-ID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R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asio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kebalikan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harga</a:t>
            </a:r>
            <a:r>
              <a:rPr lang="id-ID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output</a:t>
            </a:r>
            <a:endParaRPr lang="en-US" sz="18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(Marginal Rate of </a:t>
            </a:r>
            <a:r>
              <a:rPr lang="id-ID" sz="1800" dirty="0"/>
              <a:t>Product </a:t>
            </a:r>
            <a:r>
              <a:rPr lang="en-US" sz="1800" dirty="0"/>
              <a:t>Substitution/MR</a:t>
            </a:r>
            <a:r>
              <a:rPr lang="id-ID" sz="1800" dirty="0"/>
              <a:t>P</a:t>
            </a:r>
            <a:r>
              <a:rPr lang="en-US" sz="1800" dirty="0"/>
              <a:t>S) = (Inverse </a:t>
            </a:r>
            <a:r>
              <a:rPr lang="id-ID" sz="1800" dirty="0"/>
              <a:t> </a:t>
            </a:r>
            <a:r>
              <a:rPr lang="en-US" sz="1800" dirty="0"/>
              <a:t>Price Ratio/IPR)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A35C81-65F9-44EC-B832-C8B24E721ACE}"/>
              </a:ext>
            </a:extLst>
          </p:cNvPr>
          <p:cNvSpPr txBox="1">
            <a:spLocks/>
          </p:cNvSpPr>
          <p:nvPr/>
        </p:nvSpPr>
        <p:spPr>
          <a:xfrm>
            <a:off x="430364" y="1782241"/>
            <a:ext cx="11761636" cy="869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id-ID" sz="2000" b="1" dirty="0">
                <a:solidFill>
                  <a:srgbClr val="C00000"/>
                </a:solidFill>
                <a:latin typeface="+mn-lt"/>
              </a:rPr>
              <a:t>ingkat Susbtitusi  Produk Marjinal = Ratio Kebalikan Harga  Produk (MRPS</a:t>
            </a:r>
            <a:r>
              <a:rPr lang="id-ID" sz="2000" b="1" baseline="-25000" dirty="0">
                <a:solidFill>
                  <a:srgbClr val="C00000"/>
                </a:solidFill>
                <a:latin typeface="+mn-lt"/>
              </a:rPr>
              <a:t>Y2</a:t>
            </a:r>
            <a:r>
              <a:rPr lang="id-ID" sz="2000" b="1" baseline="-25000" dirty="0">
                <a:solidFill>
                  <a:srgbClr val="C00000"/>
                </a:solidFill>
                <a:latin typeface="+mn-lt"/>
                <a:cs typeface="Calibri"/>
              </a:rPr>
              <a:t>→Y1</a:t>
            </a:r>
            <a:r>
              <a:rPr lang="id-ID" sz="2000" b="1" dirty="0">
                <a:solidFill>
                  <a:srgbClr val="C00000"/>
                </a:solidFill>
                <a:latin typeface="+mn-lt"/>
              </a:rPr>
              <a:t>  =  P</a:t>
            </a:r>
            <a:r>
              <a:rPr lang="id-ID" sz="2000" b="1" baseline="-25000" dirty="0">
                <a:solidFill>
                  <a:srgbClr val="C00000"/>
                </a:solidFill>
                <a:latin typeface="+mn-lt"/>
              </a:rPr>
              <a:t>Y1</a:t>
            </a:r>
            <a:r>
              <a:rPr lang="id-ID" sz="2000" b="1" dirty="0">
                <a:solidFill>
                  <a:srgbClr val="C00000"/>
                </a:solidFill>
                <a:latin typeface="+mn-lt"/>
              </a:rPr>
              <a:t>/P</a:t>
            </a:r>
            <a:r>
              <a:rPr lang="id-ID" sz="2000" b="1" baseline="-25000" dirty="0">
                <a:solidFill>
                  <a:srgbClr val="C00000"/>
                </a:solidFill>
                <a:latin typeface="+mn-lt"/>
              </a:rPr>
              <a:t>Y2</a:t>
            </a:r>
            <a:r>
              <a:rPr lang="id-ID" sz="20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37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9BBA4-A4CA-4409-BAF3-10054F85D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MRPS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16DABE-B2CE-4348-B810-91CB0920138B}"/>
              </a:ext>
            </a:extLst>
          </p:cNvPr>
          <p:cNvSpPr txBox="1">
            <a:spLocks/>
          </p:cNvSpPr>
          <p:nvPr/>
        </p:nvSpPr>
        <p:spPr>
          <a:xfrm>
            <a:off x="1090474" y="1655138"/>
            <a:ext cx="10259516" cy="4722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b="1" dirty="0"/>
              <a:t>MR</a:t>
            </a:r>
            <a:r>
              <a:rPr lang="id-ID" sz="2000" b="1" dirty="0"/>
              <a:t>P</a:t>
            </a:r>
            <a:r>
              <a:rPr lang="en-US" sz="2000" b="1" dirty="0"/>
              <a:t>S</a:t>
            </a:r>
            <a:r>
              <a:rPr lang="id-ID" sz="2000" b="1" baseline="-25000" dirty="0"/>
              <a:t>Y2</a:t>
            </a:r>
            <a:r>
              <a:rPr lang="en-US" sz="2000" b="1" baseline="-25000" dirty="0">
                <a:latin typeface="Calibri"/>
                <a:cs typeface="Calibri"/>
              </a:rPr>
              <a:t>→</a:t>
            </a:r>
            <a:r>
              <a:rPr lang="id-ID" sz="2000" b="1" baseline="-25000" dirty="0"/>
              <a:t>Y1</a:t>
            </a:r>
            <a:r>
              <a:rPr lang="en-US" sz="2000" b="1" dirty="0"/>
              <a:t>   =  Ratio </a:t>
            </a:r>
            <a:r>
              <a:rPr lang="en-US" sz="2000" b="1" dirty="0" err="1"/>
              <a:t>kebalikan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id-ID" sz="2000" b="1" dirty="0"/>
              <a:t> produk (IPR)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b="1" dirty="0"/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sz="2000" b="1" dirty="0"/>
              <a:t>       </a:t>
            </a:r>
            <a:r>
              <a:rPr lang="id-ID" sz="2000" b="1" dirty="0"/>
              <a:t> </a:t>
            </a:r>
            <a:r>
              <a:rPr lang="en-US" sz="2000" b="1" dirty="0"/>
              <a:t>∆</a:t>
            </a:r>
            <a:r>
              <a:rPr lang="id-ID" sz="2000" b="1" dirty="0"/>
              <a:t>Y</a:t>
            </a:r>
            <a:r>
              <a:rPr lang="id-ID" sz="2000" b="1" baseline="-25000" dirty="0"/>
              <a:t>1</a:t>
            </a:r>
            <a:r>
              <a:rPr lang="en-US" sz="2000" b="1" dirty="0"/>
              <a:t>  	</a:t>
            </a:r>
            <a:r>
              <a:rPr lang="id-ID" sz="2000" b="1" dirty="0"/>
              <a:t>  P</a:t>
            </a:r>
            <a:r>
              <a:rPr lang="en-US" sz="2000" b="1" dirty="0"/>
              <a:t> </a:t>
            </a:r>
            <a:r>
              <a:rPr lang="id-ID" sz="2000" b="1" baseline="-25000" dirty="0"/>
              <a:t>Y2</a:t>
            </a:r>
            <a:endParaRPr lang="en-US" sz="2000" b="1" baseline="-25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id-ID" sz="2000" b="1" dirty="0"/>
              <a:t>--------     =   -----------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b="1" dirty="0"/>
              <a:t>      </a:t>
            </a:r>
            <a:r>
              <a:rPr lang="id-ID" sz="2000" b="1" dirty="0"/>
              <a:t>  </a:t>
            </a:r>
            <a:r>
              <a:rPr lang="en-US" sz="2000" b="1" dirty="0"/>
              <a:t>∆</a:t>
            </a:r>
            <a:r>
              <a:rPr lang="id-ID" sz="2000" b="1" dirty="0"/>
              <a:t>Y</a:t>
            </a:r>
            <a:r>
              <a:rPr lang="id-ID" sz="2000" b="1" baseline="-25000" dirty="0"/>
              <a:t>2</a:t>
            </a:r>
            <a:r>
              <a:rPr lang="id-ID" sz="2000" b="1" dirty="0"/>
              <a:t>               P</a:t>
            </a:r>
            <a:r>
              <a:rPr lang="en-US" sz="2000" b="1" dirty="0"/>
              <a:t> </a:t>
            </a:r>
            <a:r>
              <a:rPr lang="id-ID" sz="2000" b="1" baseline="-25000" dirty="0"/>
              <a:t>Y1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sz="2000" baseline="-25000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id-ID" sz="2000" dirty="0"/>
              <a:t>	</a:t>
            </a:r>
          </a:p>
          <a:p>
            <a:pPr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id-ID" sz="2000" dirty="0"/>
              <a:t>	Dimana  :</a:t>
            </a:r>
          </a:p>
          <a:p>
            <a:pPr marL="720000"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en-US" sz="2000" dirty="0"/>
              <a:t>∆</a:t>
            </a:r>
            <a:r>
              <a:rPr lang="id-ID" sz="2000" dirty="0"/>
              <a:t>Y</a:t>
            </a:r>
            <a:r>
              <a:rPr lang="id-ID" sz="2000" baseline="-25000" dirty="0"/>
              <a:t>1</a:t>
            </a:r>
            <a:r>
              <a:rPr lang="id-ID" sz="2000" dirty="0">
                <a:cs typeface="Times New Roman" pitchFamily="18" charset="0"/>
              </a:rPr>
              <a:t>     :    </a:t>
            </a:r>
            <a:r>
              <a:rPr lang="en-US" sz="2000" dirty="0">
                <a:cs typeface="Times New Roman" pitchFamily="18" charset="0"/>
              </a:rPr>
              <a:t>P</a:t>
            </a:r>
            <a:r>
              <a:rPr lang="id-ID" sz="2000" dirty="0">
                <a:cs typeface="Times New Roman" pitchFamily="18" charset="0"/>
              </a:rPr>
              <a:t>engurangan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id-ID" sz="2000" dirty="0">
                <a:cs typeface="Times New Roman" pitchFamily="18" charset="0"/>
              </a:rPr>
              <a:t>produk kedelai</a:t>
            </a:r>
          </a:p>
          <a:p>
            <a:pPr marL="720000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∆</a:t>
            </a:r>
            <a:r>
              <a:rPr lang="id-ID" sz="2000" dirty="0"/>
              <a:t>Y</a:t>
            </a:r>
            <a:r>
              <a:rPr lang="id-ID" sz="2000" baseline="-25000" dirty="0"/>
              <a:t>2</a:t>
            </a:r>
            <a:r>
              <a:rPr lang="id-ID" sz="2000" dirty="0"/>
              <a:t>      :   </a:t>
            </a:r>
            <a:r>
              <a:rPr lang="id-ID" sz="2000" dirty="0">
                <a:cs typeface="Times New Roman" pitchFamily="18" charset="0"/>
              </a:rPr>
              <a:t>Penambahan produk kacang tanah</a:t>
            </a:r>
          </a:p>
          <a:p>
            <a:pPr marL="720000">
              <a:lnSpc>
                <a:spcPts val="38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latin typeface="Arial" charset="0"/>
                <a:cs typeface="Times New Roman" pitchFamily="18" charset="0"/>
              </a:rPr>
              <a:t>MRS</a:t>
            </a:r>
            <a:r>
              <a:rPr lang="id-ID" sz="2000" baseline="-30000" dirty="0">
                <a:latin typeface="Arial" charset="0"/>
                <a:cs typeface="Times New Roman" pitchFamily="18" charset="0"/>
              </a:rPr>
              <a:t>kacang</a:t>
            </a:r>
            <a:r>
              <a:rPr lang="en-US" sz="2000" baseline="-30000" dirty="0">
                <a:latin typeface="Calibri"/>
                <a:cs typeface="Calibri"/>
              </a:rPr>
              <a:t>→</a:t>
            </a:r>
            <a:r>
              <a:rPr lang="id-ID" sz="2000" baseline="-30000" dirty="0">
                <a:latin typeface="Calibri"/>
                <a:cs typeface="Calibri"/>
              </a:rPr>
              <a:t>kedelai  </a:t>
            </a:r>
            <a:r>
              <a:rPr lang="id-ID" sz="2000" dirty="0">
                <a:latin typeface="Calibri"/>
                <a:cs typeface="Calibri"/>
              </a:rPr>
              <a:t>:  Tingkat Substitusi Produk Marjinal</a:t>
            </a:r>
            <a:endParaRPr lang="id-ID" sz="2000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id-ID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72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71BDA-29CA-4AEF-ABD1-D9BB8651D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1499A-367E-4A5B-A439-E5D73765550B}"/>
              </a:ext>
            </a:extLst>
          </p:cNvPr>
          <p:cNvSpPr/>
          <p:nvPr/>
        </p:nvSpPr>
        <p:spPr>
          <a:xfrm>
            <a:off x="853872" y="1937891"/>
            <a:ext cx="10953318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id-ID" sz="2800" dirty="0">
                <a:latin typeface="+mn-lt"/>
              </a:rPr>
              <a:t>Contoh bagaimana  menentukan penggantian untuk produk  kedelai dengan kacang tanah  yang  yang bisa maksimalkan penerimaan </a:t>
            </a:r>
            <a:r>
              <a:rPr lang="en-US" sz="2800" dirty="0">
                <a:latin typeface="+mn-lt"/>
              </a:rPr>
              <a:t>:</a:t>
            </a:r>
            <a:r>
              <a:rPr lang="id-ID" sz="2800" dirty="0">
                <a:latin typeface="+mn-lt"/>
              </a:rPr>
              <a:t>   </a:t>
            </a:r>
          </a:p>
          <a:p>
            <a:pPr marL="360000" indent="-342900">
              <a:lnSpc>
                <a:spcPts val="32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Pasha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seorang</a:t>
            </a:r>
            <a:r>
              <a:rPr lang="en-US" sz="2800" dirty="0">
                <a:latin typeface="+mn-lt"/>
              </a:rPr>
              <a:t> pet</a:t>
            </a:r>
            <a:r>
              <a:rPr lang="id-ID" sz="2800" dirty="0">
                <a:latin typeface="+mn-lt"/>
              </a:rPr>
              <a:t>ani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bermaksud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mengganti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sebagian tanaman kedelai dengan kacang tanah (tumpang sari) pada lahan usaha tani yang sama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Harga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kedelai</a:t>
            </a: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Rp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5.</a:t>
            </a:r>
            <a:r>
              <a:rPr lang="en-US" sz="2800" dirty="0">
                <a:latin typeface="+mn-lt"/>
              </a:rPr>
              <a:t>000/kg. </a:t>
            </a:r>
            <a:r>
              <a:rPr lang="en-US" sz="2800" dirty="0" err="1">
                <a:latin typeface="+mn-lt"/>
              </a:rPr>
              <a:t>Sedangkan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harga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kacang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tanah </a:t>
            </a:r>
            <a:r>
              <a:rPr lang="en-US" sz="2800" dirty="0" err="1">
                <a:latin typeface="+mn-lt"/>
              </a:rPr>
              <a:t>Rp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10.</a:t>
            </a:r>
            <a:r>
              <a:rPr lang="en-US" sz="2800" dirty="0">
                <a:latin typeface="+mn-lt"/>
              </a:rPr>
              <a:t>000/kg. </a:t>
            </a:r>
            <a:r>
              <a:rPr lang="en-US" sz="2800" dirty="0" err="1">
                <a:latin typeface="+mn-lt"/>
              </a:rPr>
              <a:t>Berdasarkan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pengalaman</a:t>
            </a:r>
            <a:r>
              <a:rPr lang="en-US" sz="2800" dirty="0">
                <a:latin typeface="+mn-lt"/>
              </a:rPr>
              <a:t>,  Pasha </a:t>
            </a:r>
            <a:r>
              <a:rPr lang="en-US" sz="2800" dirty="0" err="1">
                <a:latin typeface="+mn-lt"/>
              </a:rPr>
              <a:t>yakin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bahwa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semua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kombinasi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kacang tanah dan kedelai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tabe</a:t>
            </a:r>
            <a:r>
              <a:rPr lang="id-ID" sz="2800" dirty="0">
                <a:latin typeface="+mn-lt"/>
              </a:rPr>
              <a:t>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berikut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mengha</a:t>
            </a:r>
            <a:r>
              <a:rPr lang="id-ID" sz="2800" dirty="0">
                <a:latin typeface="+mn-lt"/>
              </a:rPr>
              <a:t>biskan biaya Rp 8 juta.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8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B4A76-86D6-4210-ABB7-2A88AED9C1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graphicFrame>
        <p:nvGraphicFramePr>
          <p:cNvPr id="4" name="Group 161">
            <a:extLst>
              <a:ext uri="{FF2B5EF4-FFF2-40B4-BE49-F238E27FC236}">
                <a16:creationId xmlns:a16="http://schemas.microsoft.com/office/drawing/2014/main" id="{0DB59E3F-1B67-4BCA-925E-762FEA2F100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039278925"/>
              </p:ext>
            </p:extLst>
          </p:nvPr>
        </p:nvGraphicFramePr>
        <p:xfrm>
          <a:off x="531813" y="1996123"/>
          <a:ext cx="7272810" cy="359854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FF0000"/>
                  </a:outerShdw>
                </a:effectLst>
                <a:tableStyleId>{5940675A-B579-460E-94D1-54222C63F5DA}</a:tableStyleId>
              </a:tblPr>
              <a:tblGrid>
                <a:gridCol w="98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Selisih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Kacang Tanah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Selisih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Kedelai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/>
                        <a:t>MR</a:t>
                      </a:r>
                      <a:r>
                        <a:rPr lang="id-ID" sz="1800" dirty="0"/>
                        <a:t>P</a:t>
                      </a:r>
                      <a:r>
                        <a:rPr lang="en-US" sz="1800" dirty="0"/>
                        <a:t>S</a:t>
                      </a:r>
                      <a:r>
                        <a:rPr lang="en-US" sz="1800" baseline="-25000" dirty="0"/>
                        <a:t>X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baseline="-25000" dirty="0">
                          <a:latin typeface="+mn-lt"/>
                          <a:cs typeface="Calibri"/>
                        </a:rPr>
                        <a:t>→</a:t>
                      </a:r>
                      <a:r>
                        <a:rPr lang="id-ID" sz="1800" baseline="-25000" dirty="0"/>
                        <a:t>X1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Harga kacang/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kedelai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Penerimaan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.250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.150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1,91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12,400,000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.080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,54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11,750,000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id-ID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12,000,000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</a:t>
                      </a:r>
                      <a:r>
                        <a:rPr kumimoji="0" lang="id-ID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id-ID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11,500,000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940440-8936-484B-92C1-40207CA2FF79}"/>
              </a:ext>
            </a:extLst>
          </p:cNvPr>
          <p:cNvSpPr txBox="1">
            <a:spLocks/>
          </p:cNvSpPr>
          <p:nvPr/>
        </p:nvSpPr>
        <p:spPr>
          <a:xfrm>
            <a:off x="8204126" y="1996123"/>
            <a:ext cx="3885004" cy="2649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id-ID" sz="2000" dirty="0">
                <a:cs typeface="Times New Roman" pitchFamily="18" charset="0"/>
              </a:rPr>
              <a:t>Harga kacang = Rp10.000 </a:t>
            </a:r>
            <a:r>
              <a:rPr lang="en-US" sz="2000" dirty="0">
                <a:cs typeface="Times New Roman" pitchFamily="18" charset="0"/>
              </a:rPr>
              <a:t>H</a:t>
            </a:r>
            <a:r>
              <a:rPr lang="id-ID" sz="2000" dirty="0">
                <a:cs typeface="Times New Roman" pitchFamily="18" charset="0"/>
              </a:rPr>
              <a:t>arga kedelai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id-ID" sz="2000" dirty="0">
                <a:cs typeface="Times New Roman" pitchFamily="18" charset="0"/>
              </a:rPr>
              <a:t>=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id-ID" sz="2000" dirty="0">
                <a:cs typeface="Times New Roman" pitchFamily="18" charset="0"/>
              </a:rPr>
              <a:t>Rp5.000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menggunakan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prinsip</a:t>
            </a:r>
            <a:r>
              <a:rPr lang="en-US" sz="2000" dirty="0">
                <a:cs typeface="Times New Roman" pitchFamily="18" charset="0"/>
              </a:rPr>
              <a:t> MR</a:t>
            </a:r>
            <a:r>
              <a:rPr lang="id-ID" sz="2000" dirty="0">
                <a:cs typeface="Times New Roman" pitchFamily="18" charset="0"/>
              </a:rPr>
              <a:t>P</a:t>
            </a:r>
            <a:r>
              <a:rPr lang="en-US" sz="2000" dirty="0">
                <a:cs typeface="Times New Roman" pitchFamily="18" charset="0"/>
              </a:rPr>
              <a:t>S = IPR, </a:t>
            </a:r>
            <a:r>
              <a:rPr lang="id-ID" sz="2000" dirty="0">
                <a:cs typeface="Times New Roman" pitchFamily="18" charset="0"/>
              </a:rPr>
              <a:t>maka </a:t>
            </a:r>
            <a:r>
              <a:rPr lang="en-US" sz="2000" dirty="0" err="1">
                <a:cs typeface="Times New Roman" pitchFamily="18" charset="0"/>
              </a:rPr>
              <a:t>kombinasi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id-ID" sz="2000" dirty="0">
                <a:cs typeface="Times New Roman" pitchFamily="18" charset="0"/>
              </a:rPr>
              <a:t>produk kacang dan kedelai yang akan menghasilkan penerimaan tertinggi adalah kacang tanah 700 kg dan kedelai  1.080 kg.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78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557F-6F08-4C08-8C99-C6C225932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0990" y="2011353"/>
            <a:ext cx="3930019" cy="1097607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Terima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Kasih</a:t>
            </a: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6838D-7FD9-47FF-A4C1-7D283891E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Perlunya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Ekonomi</a:t>
            </a:r>
            <a:endParaRPr lang="en-ID" sz="28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315D232-62E1-4CAA-A2CA-332209C55C87}"/>
              </a:ext>
            </a:extLst>
          </p:cNvPr>
          <p:cNvSpPr/>
          <p:nvPr/>
        </p:nvSpPr>
        <p:spPr>
          <a:xfrm>
            <a:off x="523878" y="1715558"/>
            <a:ext cx="11277600" cy="4719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Keterbatasan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batas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360000" lvl="1" indent="-36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Agribisnis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menyangkut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keputusan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keputusan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bisnis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pengeluaran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penjualan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produk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(output)</a:t>
            </a:r>
          </a:p>
          <a:p>
            <a:pPr marL="360000" lvl="1" indent="-360000" algn="just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s-ES" sz="2400" dirty="0" err="1">
                <a:solidFill>
                  <a:schemeClr val="tx1"/>
                </a:solidFill>
                <a:latin typeface="+mj-lt"/>
              </a:rPr>
              <a:t>Ilmu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Ekonomi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mempelajari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bagaimana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cara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pengaturan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penggunaan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sumber-sumber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optimal dan efisien</a:t>
            </a:r>
            <a:endParaRPr lang="en-US" sz="2400" dirty="0" err="1">
              <a:solidFill>
                <a:schemeClr val="tx1"/>
              </a:solidFill>
              <a:latin typeface="+mj-lt"/>
            </a:endParaRPr>
          </a:p>
          <a:p>
            <a:pPr marL="360000" lvl="1" indent="-3600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s-ES" sz="2400" dirty="0" err="1">
                <a:solidFill>
                  <a:schemeClr val="tx1"/>
                </a:solidFill>
                <a:latin typeface="+mj-lt"/>
              </a:rPr>
              <a:t>Menyangkut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bagaimana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mencari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cara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pengaturan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penggunaan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sumber-sumber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agar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dicapai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tingkat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efisiensi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optimisasi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produktivitas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tinggi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60000" lvl="1" indent="-3600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s-ES" sz="2400" dirty="0" err="1">
                <a:solidFill>
                  <a:schemeClr val="tx1"/>
                </a:solidFill>
                <a:latin typeface="+mj-lt"/>
              </a:rPr>
              <a:t>Bagaimana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menghadapi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faktor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eksternal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terkait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iklim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dunia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usaha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keberadaan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kompetitor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kondisi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/</a:t>
            </a:r>
            <a:r>
              <a:rPr lang="es-ES" sz="2400" dirty="0" err="1">
                <a:solidFill>
                  <a:schemeClr val="tx1"/>
                </a:solidFill>
                <a:latin typeface="+mj-lt"/>
              </a:rPr>
              <a:t>konsumen</a:t>
            </a:r>
          </a:p>
        </p:txBody>
      </p:sp>
    </p:spTree>
    <p:extLst>
      <p:ext uri="{BB962C8B-B14F-4D97-AF65-F5344CB8AC3E}">
        <p14:creationId xmlns:p14="http://schemas.microsoft.com/office/powerpoint/2010/main" val="6232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E999E-32FA-47B2-9230-6D7777172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Agribisnis</a:t>
            </a:r>
            <a:r>
              <a:rPr lang="en-US" sz="2800" dirty="0"/>
              <a:t>?</a:t>
            </a:r>
            <a:endParaRPr lang="en-ID" sz="2800" dirty="0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4836614-DAC3-423E-916F-3391F143BC3A}"/>
              </a:ext>
            </a:extLst>
          </p:cNvPr>
          <p:cNvSpPr/>
          <p:nvPr/>
        </p:nvSpPr>
        <p:spPr>
          <a:xfrm>
            <a:off x="584200" y="1693334"/>
            <a:ext cx="11023600" cy="46302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lvl="1" indent="-3600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</a:rPr>
              <a:t>Aktivitas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perusahaan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adalah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melakukan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ekonomi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memproduksi  &amp;  menjual barang atau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jasa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) 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tujuan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memperoleh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LABA.</a:t>
            </a:r>
          </a:p>
          <a:p>
            <a:pPr marL="360000" lvl="1" indent="-3600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melibatkan semua sumber-sumber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dimiliki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perusahaan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360000" lvl="1" indent="-3600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</a:rPr>
              <a:t>Disamping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itu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juga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melibatkan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pihak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luar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antara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lain : pasar 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baik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Input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maupun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output (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suplier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konsumen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kompetitor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) ,</a:t>
            </a:r>
            <a:r>
              <a:rPr lang="id-ID" sz="2800" dirty="0">
                <a:solidFill>
                  <a:schemeClr val="tx1"/>
                </a:solidFill>
                <a:latin typeface="+mj-lt"/>
              </a:rPr>
              <a:t> dan juga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suasana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iklim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dunia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usaha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peraturan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pemerintah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9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4F430B-49FD-4564-9E9A-A025FC7FC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/>
              <a:t>Kendala</a:t>
            </a:r>
            <a:r>
              <a:rPr lang="en-US" sz="2800" dirty="0"/>
              <a:t> yang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/>
              <a:t>Agribisnis</a:t>
            </a:r>
            <a:r>
              <a:rPr lang="en-US" sz="2800" dirty="0"/>
              <a:t>?</a:t>
            </a:r>
            <a:endParaRPr lang="en-ID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94A85-8984-4B4A-B6F4-CBFD401FBD07}"/>
              </a:ext>
            </a:extLst>
          </p:cNvPr>
          <p:cNvSpPr/>
          <p:nvPr/>
        </p:nvSpPr>
        <p:spPr>
          <a:xfrm>
            <a:off x="1353153" y="1963192"/>
            <a:ext cx="9891216" cy="3570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lvl="1" indent="-360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800" dirty="0" err="1"/>
              <a:t>Keterbatasan</a:t>
            </a:r>
            <a:r>
              <a:rPr lang="en-US" sz="2800" dirty="0"/>
              <a:t> </a:t>
            </a:r>
            <a:r>
              <a:rPr lang="en-US" sz="2800" dirty="0" err="1"/>
              <a:t>sumber-sumber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</a:p>
          <a:p>
            <a:pPr marL="360000" lvl="1" indent="-360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s-ES" sz="2800" dirty="0" err="1"/>
              <a:t>Kuantitas</a:t>
            </a:r>
            <a:r>
              <a:rPr lang="es-ES" sz="2800" dirty="0"/>
              <a:t> dan </a:t>
            </a:r>
            <a:r>
              <a:rPr lang="es-ES" sz="2800" dirty="0" err="1"/>
              <a:t>kualitas</a:t>
            </a:r>
            <a:r>
              <a:rPr lang="es-ES" sz="2800" dirty="0"/>
              <a:t> </a:t>
            </a:r>
            <a:r>
              <a:rPr lang="es-ES" sz="2800" dirty="0" err="1"/>
              <a:t>produk</a:t>
            </a:r>
            <a:r>
              <a:rPr lang="es-ES" sz="2800" dirty="0"/>
              <a:t> yang </a:t>
            </a:r>
            <a:r>
              <a:rPr lang="es-ES" sz="2800" dirty="0" err="1"/>
              <a:t>tergantung</a:t>
            </a:r>
            <a:r>
              <a:rPr lang="es-ES" sz="2800" dirty="0"/>
              <a:t> </a:t>
            </a:r>
            <a:r>
              <a:rPr lang="es-ES" sz="2800" dirty="0" err="1"/>
              <a:t>permintaan</a:t>
            </a:r>
            <a:r>
              <a:rPr lang="es-ES" sz="2800" dirty="0"/>
              <a:t> pasar input &amp; output. </a:t>
            </a:r>
          </a:p>
          <a:p>
            <a:pPr marL="360000" lvl="1" indent="-360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s-ES" sz="2800" dirty="0"/>
              <a:t>P</a:t>
            </a:r>
            <a:r>
              <a:rPr lang="en-US" sz="2800" dirty="0" err="1"/>
              <a:t>ersaingan</a:t>
            </a:r>
            <a:r>
              <a:rPr lang="en-US" sz="2800" dirty="0"/>
              <a:t> yang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ketat</a:t>
            </a:r>
            <a:r>
              <a:rPr lang="en-US" sz="2800" dirty="0"/>
              <a:t> di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input. </a:t>
            </a:r>
          </a:p>
          <a:p>
            <a:pPr marL="360000" lvl="1" indent="-360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s-ES" sz="2800" dirty="0" err="1"/>
              <a:t>Adanya</a:t>
            </a:r>
            <a:r>
              <a:rPr lang="es-ES" sz="2800" dirty="0"/>
              <a:t> </a:t>
            </a:r>
            <a:r>
              <a:rPr lang="es-ES" sz="2800" dirty="0" err="1"/>
              <a:t>peraturan</a:t>
            </a:r>
            <a:r>
              <a:rPr lang="es-ES" sz="2800" dirty="0"/>
              <a:t>, </a:t>
            </a:r>
            <a:r>
              <a:rPr lang="es-ES" sz="2800" dirty="0" err="1"/>
              <a:t>hukum</a:t>
            </a:r>
            <a:r>
              <a:rPr lang="es-ES" sz="2800" dirty="0"/>
              <a:t>, UU dan </a:t>
            </a:r>
            <a:r>
              <a:rPr lang="es-ES" sz="2800" dirty="0" err="1"/>
              <a:t>campur</a:t>
            </a:r>
            <a:r>
              <a:rPr lang="es-ES" sz="2800" dirty="0"/>
              <a:t> tangan </a:t>
            </a:r>
            <a:r>
              <a:rPr lang="es-ES" sz="2800" dirty="0" err="1"/>
              <a:t>Pemerintah</a:t>
            </a:r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2583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15E2E-10E9-4F5E-A497-AFB416FE6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 err="1"/>
              <a:t>Aspek</a:t>
            </a:r>
            <a:r>
              <a:rPr lang="en-US" sz="3600" dirty="0"/>
              <a:t> Ekonomi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Agribisnis</a:t>
            </a:r>
            <a:r>
              <a:rPr lang="en-US" sz="3600" dirty="0"/>
              <a:t>?</a:t>
            </a:r>
            <a:endParaRPr lang="en-ID" sz="3600" dirty="0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ECF6F4F-4A8E-4921-8305-0FC236F1E067}"/>
              </a:ext>
            </a:extLst>
          </p:cNvPr>
          <p:cNvSpPr/>
          <p:nvPr/>
        </p:nvSpPr>
        <p:spPr>
          <a:xfrm>
            <a:off x="846666" y="1608667"/>
            <a:ext cx="10532533" cy="47726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2600" dirty="0" err="1">
                <a:solidFill>
                  <a:schemeClr val="tx1"/>
                </a:solidFill>
                <a:latin typeface="+mj-lt"/>
              </a:rPr>
              <a:t>Aspek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penggunaan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sumber-sumber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 dan cara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pencapai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sasaran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target 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perusahaan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.</a:t>
            </a:r>
          </a:p>
          <a:p>
            <a:pPr marL="850392" lvl="1" indent="-457200" fontAlgn="auto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Produksi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Biaya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Produksi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6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Efisiensi</a:t>
            </a:r>
            <a:r>
              <a:rPr lang="en-US" sz="2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&amp;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pokok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850392" lvl="1" indent="-457200" fontAlgn="auto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jual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produk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tergantung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kurva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850392" lvl="1" indent="-457200" fontAlgn="auto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2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pemasaran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melihat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respon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konsumen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terhadap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produk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.</a:t>
            </a:r>
          </a:p>
          <a:p>
            <a:pPr marL="850392" lvl="1" indent="-457200" fontAlgn="auto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kompetitor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850392" lvl="1" indent="-457200" fontAlgn="auto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2600" dirty="0" err="1">
                <a:solidFill>
                  <a:schemeClr val="tx1"/>
                </a:solidFill>
                <a:latin typeface="+mj-lt"/>
              </a:rPr>
              <a:t>Perencanaan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cash </a:t>
            </a:r>
            <a:r>
              <a:rPr lang="es-ES" sz="2600" dirty="0" err="1">
                <a:solidFill>
                  <a:schemeClr val="tx1"/>
                </a:solidFill>
                <a:latin typeface="+mj-lt"/>
              </a:rPr>
              <a:t>flow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,</a:t>
            </a: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perhitungan rugi laba dan kelayakan investasi/pengembangan usaha.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2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F21A4-5DBF-41F4-919C-001C4F943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err="1"/>
              <a:t>Pentingnya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Ekonomi?</a:t>
            </a:r>
            <a:endParaRPr lang="en-ID" sz="3200" dirty="0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902DF412-6916-4439-B658-6611BC53994E}"/>
              </a:ext>
            </a:extLst>
          </p:cNvPr>
          <p:cNvSpPr/>
          <p:nvPr/>
        </p:nvSpPr>
        <p:spPr>
          <a:xfrm>
            <a:off x="1190625" y="1675785"/>
            <a:ext cx="10172700" cy="4884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Pemahaman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kondisi dan sistem perekonomian dan pemahaman terhadap prinsip-prinsip ekonomi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(Mikro &amp; Makro)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diperlukan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seorang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manajer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+mj-lt"/>
              </a:rPr>
              <a:t> dalam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274320" indent="-274320" algn="just" fontAlgn="auto">
              <a:lnSpc>
                <a:spcPts val="35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274320" indent="-274320" algn="just" fontAlgn="auto">
              <a:lnSpc>
                <a:spcPts val="35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Menerapkan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prinsip-prinsip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EKONOMI 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proses PENGAMBILAN KEPUTUSAN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PENGENDALIAN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pemecahan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penentuan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sehingga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diambil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membawa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kearah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pencapaian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yaitu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laba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600" dirty="0" err="1">
                <a:latin typeface="+mj-lt"/>
              </a:rPr>
              <a:t>diinginkan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ADFFC3-487C-448D-864C-47387482D7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Ekonomi </a:t>
            </a:r>
            <a:r>
              <a:rPr lang="en-US" dirty="0" err="1"/>
              <a:t>Mikro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6954F-E3B3-40CA-AEC5-278CA041D1D0}"/>
              </a:ext>
            </a:extLst>
          </p:cNvPr>
          <p:cNvSpPr txBox="1">
            <a:spLocks/>
          </p:cNvSpPr>
          <p:nvPr/>
        </p:nvSpPr>
        <p:spPr>
          <a:xfrm>
            <a:off x="1337733" y="1856581"/>
            <a:ext cx="10854267" cy="5001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600" dirty="0"/>
              <a:t>Prinsip dasar usaha bertujuan untuk memperoleh  Laba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indikator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mengukur</a:t>
            </a:r>
            <a:r>
              <a:rPr lang="en-US" sz="2600" dirty="0"/>
              <a:t> </a:t>
            </a:r>
            <a:r>
              <a:rPr lang="en-US" sz="2600" dirty="0" err="1"/>
              <a:t>keberhasilan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d</a:t>
            </a:r>
            <a:r>
              <a:rPr lang="id-ID" sz="2600" dirty="0"/>
              <a:t>engan </a:t>
            </a:r>
            <a:r>
              <a:rPr lang="en-US" sz="2600" dirty="0"/>
              <a:t> </a:t>
            </a:r>
            <a:r>
              <a:rPr lang="en-US" sz="2600" dirty="0" err="1"/>
              <a:t>alasan</a:t>
            </a:r>
            <a:r>
              <a:rPr lang="en-US" sz="2600" dirty="0"/>
              <a:t> </a:t>
            </a:r>
            <a:r>
              <a:rPr lang="en-US" sz="2600" dirty="0" err="1"/>
              <a:t>sbb</a:t>
            </a:r>
            <a:r>
              <a:rPr lang="en-US" sz="2600" dirty="0"/>
              <a:t> :</a:t>
            </a:r>
            <a:r>
              <a:rPr lang="id-ID" sz="2600" dirty="0"/>
              <a:t>  </a:t>
            </a:r>
          </a:p>
          <a:p>
            <a:pPr marL="720000">
              <a:buFont typeface="Courier New" pitchFamily="49" charset="0"/>
              <a:buChar char="o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kompensasi</a:t>
            </a:r>
            <a:r>
              <a:rPr lang="en-US" sz="2600" dirty="0"/>
              <a:t> (reward)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seseorang</a:t>
            </a:r>
            <a:r>
              <a:rPr lang="en-US" sz="2600" dirty="0"/>
              <a:t> </a:t>
            </a:r>
            <a:r>
              <a:rPr lang="en-US" sz="2600" dirty="0" err="1"/>
              <a:t>berani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resiko</a:t>
            </a:r>
            <a:r>
              <a:rPr lang="id-ID" sz="2600" dirty="0"/>
              <a:t>. </a:t>
            </a:r>
          </a:p>
          <a:p>
            <a:pPr marL="720000">
              <a:buFont typeface="Courier New" pitchFamily="49" charset="0"/>
              <a:buChar char="o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kompensasi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seseorang</a:t>
            </a:r>
            <a:r>
              <a:rPr lang="en-US" sz="2600" dirty="0"/>
              <a:t> </a:t>
            </a:r>
            <a:r>
              <a:rPr lang="en-US" sz="2600" dirty="0" err="1"/>
              <a:t>berhasil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inovasi</a:t>
            </a:r>
            <a:r>
              <a:rPr lang="id-ID" sz="2600" dirty="0"/>
              <a:t> </a:t>
            </a:r>
          </a:p>
          <a:p>
            <a:pPr marL="720000">
              <a:buFont typeface="Courier New" pitchFamily="49" charset="0"/>
              <a:buChar char="o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kompensasi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perubahan</a:t>
            </a:r>
            <a:r>
              <a:rPr lang="en-US" sz="2600" dirty="0"/>
              <a:t> di </a:t>
            </a:r>
            <a:r>
              <a:rPr lang="en-US" sz="2600" dirty="0" err="1"/>
              <a:t>bidang</a:t>
            </a:r>
            <a:r>
              <a:rPr lang="en-US" sz="2600" dirty="0"/>
              <a:t> </a:t>
            </a:r>
            <a:r>
              <a:rPr lang="en-US" sz="2600" dirty="0" err="1"/>
              <a:t>perekonomian</a:t>
            </a:r>
            <a:r>
              <a:rPr lang="en-US" sz="2600" dirty="0"/>
              <a:t>.</a:t>
            </a:r>
            <a:r>
              <a:rPr lang="id-ID" sz="2600" dirty="0"/>
              <a:t>  </a:t>
            </a:r>
          </a:p>
          <a:p>
            <a:pPr marL="720000">
              <a:buFont typeface="Courier New" pitchFamily="49" charset="0"/>
              <a:buChar char="o"/>
            </a:pPr>
            <a:r>
              <a:rPr lang="en-US" sz="2600" dirty="0" err="1"/>
              <a:t>Laba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kompensasi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id-ID" sz="2600" dirty="0"/>
              <a:t>kepemilikan modal.</a:t>
            </a:r>
            <a:endParaRPr lang="en-US" sz="26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107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513F4-B672-4A5C-9F1B-404D82273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dan </a:t>
            </a:r>
            <a:r>
              <a:rPr lang="en-US" sz="2800" dirty="0" err="1"/>
              <a:t>Laba</a:t>
            </a:r>
            <a:r>
              <a:rPr lang="en-US" sz="2800" dirty="0"/>
              <a:t> Ekonomi</a:t>
            </a:r>
            <a:endParaRPr lang="en-ID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854653-7802-4404-99AB-2E2AA9CCEBEA}"/>
              </a:ext>
            </a:extLst>
          </p:cNvPr>
          <p:cNvSpPr txBox="1">
            <a:spLocks/>
          </p:cNvSpPr>
          <p:nvPr/>
        </p:nvSpPr>
        <p:spPr>
          <a:xfrm>
            <a:off x="880533" y="1625600"/>
            <a:ext cx="10955867" cy="4453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400" dirty="0"/>
              <a:t>Laba Akutansi  : Laba sebagai saldo penghasilan setelah semua biaya aktual yang dapat diukur dikurangkan.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400" dirty="0"/>
              <a:t>Laba Ekonomi  :  Laba akutansi dikurangi biaya opportunitas.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400" dirty="0"/>
              <a:t>Biaya opportunitas adalah nilai yang hilang bila seseorang memilih alternatif yang lain.</a:t>
            </a:r>
          </a:p>
          <a:p>
            <a:pPr marL="360000" indent="0">
              <a:buFont typeface="Arial" panose="020B0604020202020204" pitchFamily="34" charset="0"/>
              <a:buNone/>
            </a:pPr>
            <a:r>
              <a:rPr lang="en-US" sz="2400" dirty="0" err="1"/>
              <a:t>Contoh</a:t>
            </a:r>
            <a:r>
              <a:rPr lang="en-US" sz="2400" dirty="0"/>
              <a:t> : </a:t>
            </a:r>
          </a:p>
          <a:p>
            <a:pPr marL="360000" indent="0">
              <a:buFont typeface="Arial" panose="020B0604020202020204" pitchFamily="34" charset="0"/>
              <a:buNone/>
            </a:pPr>
            <a:r>
              <a:rPr lang="en-US" sz="2400" dirty="0"/>
              <a:t>Badu  </a:t>
            </a:r>
            <a:r>
              <a:rPr lang="en-US" sz="2400" dirty="0" err="1"/>
              <a:t>menanam</a:t>
            </a:r>
            <a:r>
              <a:rPr lang="en-US" sz="2400" dirty="0"/>
              <a:t> modal </a:t>
            </a:r>
            <a:r>
              <a:rPr lang="en-US" sz="2400" dirty="0" err="1"/>
              <a:t>sebesar</a:t>
            </a:r>
            <a:r>
              <a:rPr lang="en-US" sz="2400" dirty="0"/>
              <a:t> Rp 5 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bisnisnya</a:t>
            </a:r>
            <a:r>
              <a:rPr lang="en-US" sz="2400" dirty="0"/>
              <a:t>. </a:t>
            </a:r>
            <a:r>
              <a:rPr lang="en-US" sz="2400" dirty="0" err="1"/>
              <a:t>Gaji</a:t>
            </a:r>
            <a:r>
              <a:rPr lang="en-US" sz="2400" dirty="0"/>
              <a:t> Badu Rp 360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pertahun</a:t>
            </a:r>
            <a:r>
              <a:rPr lang="en-US" sz="2400" dirty="0"/>
              <a:t> dan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pembukuannya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bisnisnya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id-ID" sz="2400" dirty="0"/>
              <a:t> </a:t>
            </a:r>
            <a:r>
              <a:rPr lang="en-US" sz="2400" dirty="0"/>
              <a:t>Rp 800 </a:t>
            </a:r>
            <a:r>
              <a:rPr lang="en-US" sz="2400" dirty="0" err="1"/>
              <a:t>juta</a:t>
            </a:r>
            <a:r>
              <a:rPr lang="en-US" sz="2400" dirty="0"/>
              <a:t>.</a:t>
            </a:r>
          </a:p>
          <a:p>
            <a:pPr marL="360000" indent="0">
              <a:buFont typeface="Arial" panose="020B0604020202020204" pitchFamily="34" charset="0"/>
              <a:buNone/>
            </a:pPr>
            <a:r>
              <a:rPr lang="en-US" sz="2400" dirty="0"/>
              <a:t>Dari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 </a:t>
            </a:r>
            <a:r>
              <a:rPr lang="en-US" sz="2400" dirty="0" err="1"/>
              <a:t>akuntasinya</a:t>
            </a:r>
            <a:r>
              <a:rPr lang="en-US" sz="2400" dirty="0"/>
              <a:t> Rp 800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Rp 360 </a:t>
            </a:r>
            <a:r>
              <a:rPr lang="en-US" sz="2400" dirty="0" err="1"/>
              <a:t>juta</a:t>
            </a:r>
            <a:r>
              <a:rPr lang="en-US" sz="2400" dirty="0"/>
              <a:t>,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Badu </a:t>
            </a:r>
            <a:r>
              <a:rPr lang="en-US" sz="2400" dirty="0" err="1"/>
              <a:t>memperoleh</a:t>
            </a:r>
            <a:r>
              <a:rPr lang="en-US" sz="2400" dirty="0"/>
              <a:t> Rp </a:t>
            </a:r>
            <a:r>
              <a:rPr lang="id-ID" sz="2400" dirty="0"/>
              <a:t>Rp </a:t>
            </a:r>
            <a:r>
              <a:rPr lang="en-US" sz="2400" dirty="0"/>
              <a:t>1</a:t>
            </a:r>
            <a:r>
              <a:rPr lang="id-ID" sz="2400" dirty="0"/>
              <a:t>.</a:t>
            </a:r>
            <a:r>
              <a:rPr lang="en-US" sz="2400" dirty="0"/>
              <a:t>16</a:t>
            </a:r>
            <a:r>
              <a:rPr lang="id-ID" sz="2400" dirty="0"/>
              <a:t>0 juta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bisnisnya</a:t>
            </a:r>
            <a:r>
              <a:rPr lang="en-US" sz="2400" dirty="0"/>
              <a:t> </a:t>
            </a:r>
            <a:r>
              <a:rPr lang="en-US" sz="2400" dirty="0" err="1"/>
              <a:t>pertahun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96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7022</TotalTime>
  <Words>1982</Words>
  <Application>Microsoft Office PowerPoint</Application>
  <PresentationFormat>Widescreen</PresentationFormat>
  <Paragraphs>357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28</vt:i4>
      </vt:variant>
    </vt:vector>
  </HeadingPairs>
  <TitlesOfParts>
    <vt:vector size="60" baseType="lpstr">
      <vt:lpstr>Arial</vt:lpstr>
      <vt:lpstr>Arial Narrow</vt:lpstr>
      <vt:lpstr>Calibri</vt:lpstr>
      <vt:lpstr>Comfortaa</vt:lpstr>
      <vt:lpstr>Courier New</vt:lpstr>
      <vt:lpstr>Couture</vt:lpstr>
      <vt:lpstr>Open Sans</vt:lpstr>
      <vt:lpstr>Times New Roman</vt:lpstr>
      <vt:lpstr>Wingdings</vt:lpstr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Rizki Puspita Dewanti</cp:lastModifiedBy>
  <cp:revision>132</cp:revision>
  <dcterms:created xsi:type="dcterms:W3CDTF">2018-12-24T07:51:42Z</dcterms:created>
  <dcterms:modified xsi:type="dcterms:W3CDTF">2022-04-05T05:50:20Z</dcterms:modified>
</cp:coreProperties>
</file>