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66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43BC-3CAE-4E10-86DE-FEADFF00236F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184F1-50F1-479C-AFE6-9EC451E987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438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84F1-50F1-479C-AFE6-9EC451E987C0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377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738DAF-D2D6-4CA6-99EA-20F299326EE5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8C71423-A17C-4BFA-84C3-EC48BC7929D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id-ID" sz="4400" b="1" dirty="0" smtClean="0"/>
              <a:t>Sumardi</a:t>
            </a:r>
          </a:p>
          <a:p>
            <a:pPr algn="r"/>
            <a:r>
              <a:rPr lang="id-ID" sz="4400" b="1" dirty="0" smtClean="0"/>
              <a:t>Pascasarjana UNS </a:t>
            </a:r>
            <a:endParaRPr lang="id-ID" sz="4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872" y="150593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id-ID" sz="5400" b="1" dirty="0" smtClean="0">
                <a:latin typeface="Arial Rounded MT Bold" pitchFamily="34" charset="0"/>
              </a:rPr>
              <a:t>Conditions of a Good Test  #2</a:t>
            </a:r>
            <a:endParaRPr lang="id-ID" sz="54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435280" cy="6383632"/>
          </a:xfrm>
        </p:spPr>
        <p:txBody>
          <a:bodyPr>
            <a:normAutofit fontScale="47500" lnSpcReduction="20000"/>
          </a:bodyPr>
          <a:lstStyle/>
          <a:p>
            <a:r>
              <a:rPr lang="id-ID" sz="4200" dirty="0" smtClean="0"/>
              <a:t>Step 1</a:t>
            </a:r>
            <a:r>
              <a:rPr lang="en-US" sz="4200" dirty="0" smtClean="0"/>
              <a:t>: </a:t>
            </a:r>
            <a:r>
              <a:rPr lang="id-ID" sz="4200" dirty="0" smtClean="0"/>
              <a:t>Finding out the correlation of the scores between even and odd halves.</a:t>
            </a:r>
            <a:endParaRPr lang="en-US" sz="42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id-ID" sz="4400" dirty="0" smtClean="0"/>
              <a:t>Step 2</a:t>
            </a:r>
            <a:r>
              <a:rPr lang="en-US" sz="4400" dirty="0" smtClean="0"/>
              <a:t>: </a:t>
            </a:r>
            <a:r>
              <a:rPr lang="id-ID" sz="4400" dirty="0" smtClean="0"/>
              <a:t>Testing the reliabilty of test</a:t>
            </a:r>
            <a:endParaRPr lang="en-US" sz="4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                                    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</a:t>
            </a:r>
          </a:p>
          <a:p>
            <a:pPr marL="0" indent="0">
              <a:buNone/>
            </a:pPr>
            <a:r>
              <a:rPr lang="en-US" sz="5100" dirty="0"/>
              <a:t>The results of calculation of the reliability coefficient was found 0.787. Since the coefficient is greater than the </a:t>
            </a:r>
            <a:r>
              <a:rPr lang="id-ID" sz="5100" dirty="0" smtClean="0"/>
              <a:t>minimum </a:t>
            </a:r>
            <a:r>
              <a:rPr lang="en-US" sz="5100" dirty="0" smtClean="0"/>
              <a:t>standard (0.787</a:t>
            </a:r>
            <a:r>
              <a:rPr lang="id-ID" sz="5100" dirty="0" smtClean="0"/>
              <a:t> </a:t>
            </a:r>
            <a:r>
              <a:rPr lang="en-US" sz="5100" dirty="0" smtClean="0"/>
              <a:t>&gt; </a:t>
            </a:r>
            <a:r>
              <a:rPr lang="en-US" sz="5100" dirty="0"/>
              <a:t>0.70), it can be inferred </a:t>
            </a:r>
            <a:r>
              <a:rPr lang="id-ID" sz="5100" dirty="0" smtClean="0"/>
              <a:t>that the test is </a:t>
            </a:r>
            <a:r>
              <a:rPr lang="en-US" sz="5100" dirty="0" err="1" smtClean="0"/>
              <a:t>reliabl</a:t>
            </a:r>
            <a:r>
              <a:rPr lang="id-ID" sz="5100" dirty="0" smtClean="0"/>
              <a:t>e.</a:t>
            </a:r>
            <a:endParaRPr lang="en-US" sz="5100" dirty="0"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6331" y="671514"/>
          <a:ext cx="609599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Y</a:t>
                      </a:r>
                      <a:endParaRPr lang="en-US" sz="12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x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y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x2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y2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xy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25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36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18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18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15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8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16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-3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17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17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-2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15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l-GR" sz="900" b="1" dirty="0" smtClean="0"/>
                        <a:t>Σ</a:t>
                      </a:r>
                      <a:r>
                        <a:rPr lang="en-US" sz="900" b="1" dirty="0" smtClean="0"/>
                        <a:t>=130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 dirty="0" smtClean="0"/>
                        <a:t>Σ</a:t>
                      </a:r>
                      <a:r>
                        <a:rPr lang="en-US" sz="900" b="1" dirty="0" smtClean="0"/>
                        <a:t>=190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 dirty="0" smtClean="0"/>
                        <a:t>Σ</a:t>
                      </a:r>
                      <a:r>
                        <a:rPr lang="en-US" sz="900" b="1" dirty="0" smtClean="0"/>
                        <a:t>=22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 dirty="0" smtClean="0"/>
                        <a:t>Σ</a:t>
                      </a:r>
                      <a:r>
                        <a:rPr lang="en-US" sz="900" b="1" dirty="0" smtClean="0"/>
                        <a:t>=90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 dirty="0" smtClean="0"/>
                        <a:t>Σ</a:t>
                      </a:r>
                      <a:r>
                        <a:rPr lang="en-US" sz="900" b="1" dirty="0" smtClean="0"/>
                        <a:t>=29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X̅ = 13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X̅</a:t>
                      </a:r>
                      <a:r>
                        <a:rPr lang="en-US" sz="900" b="1" baseline="0" dirty="0" smtClean="0"/>
                        <a:t> = 19</a:t>
                      </a:r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714752"/>
            <a:ext cx="1714512" cy="658734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6096" y="3857628"/>
            <a:ext cx="2800350" cy="447675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725144"/>
            <a:ext cx="2000264" cy="621295"/>
          </a:xfrm>
          <a:prstGeom prst="rect">
            <a:avLst/>
          </a:prstGeom>
          <a:noFill/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7084" y="4797152"/>
            <a:ext cx="2590800" cy="40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50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Item Difficulty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The item difficulty is simply the percentage of students who answer an item correctly.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Item difficulty  is used to choose items of an appropriate difficulty level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Percentage Passing: The difficulty of an item is usually expressed in the percentage of persons who answer it correctly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Tests are usually arranged with items in order of difficulty, beginning with easier items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07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/>
              <a:t>DIFFICULTY INDEX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458200" cy="35052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formula for the item-difficulty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index is</a:t>
            </a:r>
          </a:p>
          <a:p>
            <a:pPr>
              <a:buFont typeface="Monotype Sorts" pitchFamily="92" charset="2"/>
              <a:buNone/>
              <a:defRPr/>
            </a:pPr>
            <a:endParaRPr lang="en-US" sz="800" dirty="0" smtClean="0"/>
          </a:p>
          <a:p>
            <a:pPr>
              <a:buFont typeface="Monotype Sorts" pitchFamily="92" charset="2"/>
              <a:buNone/>
              <a:defRPr/>
            </a:pPr>
            <a:r>
              <a:rPr lang="en-US" sz="3600" dirty="0" smtClean="0"/>
              <a:t>			</a:t>
            </a:r>
            <a:r>
              <a:rPr lang="en-US" sz="3600" i="1" dirty="0" smtClean="0"/>
              <a:t>		  </a:t>
            </a:r>
            <a:r>
              <a:rPr lang="en-US" sz="5400" i="1" dirty="0" smtClean="0"/>
              <a:t>Np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3600" i="1" dirty="0" smtClean="0"/>
              <a:t>					  </a:t>
            </a:r>
            <a:r>
              <a:rPr lang="en-US" sz="5400" i="1" dirty="0" smtClean="0"/>
              <a:t>N</a:t>
            </a:r>
            <a:endParaRPr lang="en-US" sz="5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114800" y="4570413"/>
            <a:ext cx="1524000" cy="15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auto">
          <a:xfrm>
            <a:off x="1828800" y="39624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600" b="1" i="1" dirty="0">
                <a:latin typeface="+mj-lt"/>
                <a:ea typeface="ＭＳ Ｐゴシック" pitchFamily="92" charset="-128"/>
              </a:rPr>
              <a:t>p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48000" y="4494213"/>
            <a:ext cx="609600" cy="15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048000" y="4722813"/>
            <a:ext cx="609600" cy="15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6" name="Picture 51" descr="smart_guy_teaching_h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3333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7772400" y="3886200"/>
            <a:ext cx="838200" cy="6096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 b="1" i="1"/>
          </a:p>
          <a:p>
            <a:r>
              <a:rPr lang="en-US" sz="1200" b="1" i="1"/>
              <a:t>p = Np/N</a:t>
            </a:r>
          </a:p>
        </p:txBody>
      </p:sp>
    </p:spTree>
    <p:extLst>
      <p:ext uri="{BB962C8B-B14F-4D97-AF65-F5344CB8AC3E}">
        <p14:creationId xmlns:p14="http://schemas.microsoft.com/office/powerpoint/2010/main" val="25295611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01824"/>
            <a:ext cx="65532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DIFFICULTY INDEX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077200" cy="3519264"/>
          </a:xfrm>
        </p:spPr>
        <p:txBody>
          <a:bodyPr>
            <a:normAutofit fontScale="85000" lnSpcReduction="20000"/>
          </a:bodyPr>
          <a:lstStyle/>
          <a:p>
            <a:pPr>
              <a:buFont typeface="Monotype Sorts" pitchFamily="92" charset="2"/>
              <a:buChar char="/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Where: </a:t>
            </a:r>
          </a:p>
          <a:p>
            <a:pPr>
              <a:buFont typeface="Monotype Sorts" pitchFamily="92" charset="2"/>
              <a:buNone/>
              <a:defRPr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1076325" lvl="1" indent="-757238">
              <a:buFont typeface="Monotype Sorts" pitchFamily="92" charset="2"/>
              <a:buChar char="/"/>
              <a:defRPr/>
            </a:pPr>
            <a:r>
              <a:rPr lang="en-US" sz="3600" b="1" i="1" dirty="0" err="1" smtClean="0">
                <a:latin typeface="Arial" pitchFamily="34" charset="0"/>
                <a:cs typeface="Arial" pitchFamily="34" charset="0"/>
              </a:rPr>
              <a:t>Np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indicates the number of test </a:t>
            </a:r>
            <a:r>
              <a:rPr lang="id-ID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takers in the total group who pass </a:t>
            </a:r>
            <a:r>
              <a:rPr lang="id-ID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item, and</a:t>
            </a:r>
          </a:p>
          <a:p>
            <a:pPr lvl="1">
              <a:buFont typeface="Monotype Sorts" pitchFamily="92" charset="2"/>
              <a:buNone/>
              <a:defRPr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1076325" lvl="1" indent="-757238">
              <a:buFont typeface="Monotype Sorts" pitchFamily="92" charset="2"/>
              <a:buChar char="/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indicates the total number of test</a:t>
            </a:r>
            <a:r>
              <a:rPr lang="id-ID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  takers in the group  </a:t>
            </a:r>
          </a:p>
          <a:p>
            <a:pPr>
              <a:buFont typeface="Monotype Sorts" pitchFamily="92" charset="2"/>
              <a:buNone/>
              <a:defRPr/>
            </a:pPr>
            <a:endParaRPr lang="en-US" sz="3000" dirty="0" smtClean="0"/>
          </a:p>
          <a:p>
            <a:pPr>
              <a:buFont typeface="Monotype Sorts" pitchFamily="92" charset="2"/>
              <a:buNone/>
              <a:defRPr/>
            </a:pPr>
            <a:r>
              <a:rPr lang="en-US" sz="3000" dirty="0" smtClean="0"/>
              <a:t>			</a:t>
            </a:r>
            <a:r>
              <a:rPr lang="en-US" sz="3000" i="1" dirty="0" smtClean="0"/>
              <a:t>		  					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036465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79248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After the item analysis, this equivalents can be used in interpreting the difficulty index: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95600"/>
            <a:ext cx="7165032" cy="2895600"/>
          </a:xfrm>
        </p:spPr>
        <p:txBody>
          <a:bodyPr/>
          <a:lstStyle/>
          <a:p>
            <a:pPr>
              <a:buFont typeface="Monotype Sorts" pitchFamily="92" charset="2"/>
              <a:buNone/>
              <a:defRPr/>
            </a:pPr>
            <a:r>
              <a:rPr lang="en-US" dirty="0" smtClean="0"/>
              <a:t>	</a:t>
            </a:r>
            <a:r>
              <a:rPr lang="en-US" sz="2800" b="1" dirty="0" smtClean="0"/>
              <a:t>0.00  – 0.29	= Very Difficult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2800" b="1" dirty="0" smtClean="0"/>
              <a:t>	0.30  - 0.70</a:t>
            </a:r>
            <a:r>
              <a:rPr lang="id-ID" sz="2800" b="1" dirty="0" smtClean="0"/>
              <a:t>		</a:t>
            </a:r>
            <a:r>
              <a:rPr lang="en-US" sz="2800" b="1" dirty="0" smtClean="0"/>
              <a:t>= Moderately Difficult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2800" b="1" dirty="0" smtClean="0"/>
              <a:t>	0.71  - 1.00</a:t>
            </a:r>
            <a:r>
              <a:rPr lang="id-ID" sz="2800" b="1" dirty="0" smtClean="0"/>
              <a:t>	</a:t>
            </a:r>
            <a:r>
              <a:rPr lang="en-US" sz="2800" b="1" dirty="0" smtClean="0"/>
              <a:t>	= Very Easy</a:t>
            </a:r>
          </a:p>
          <a:p>
            <a:pPr>
              <a:buFont typeface="Monotype Sorts" pitchFamily="92" charset="2"/>
              <a:buNone/>
              <a:defRPr/>
            </a:pPr>
            <a:endParaRPr lang="en-US" sz="1200" dirty="0" smtClean="0"/>
          </a:p>
          <a:p>
            <a:pPr>
              <a:buFont typeface="Monotype Sorts" pitchFamily="92" charset="2"/>
              <a:buNone/>
              <a:defRPr/>
            </a:pPr>
            <a:r>
              <a:rPr lang="en-US" dirty="0" smtClean="0"/>
              <a:t>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94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40 students of elementary school took a test of English. 25 of all students answered correctly for item no. 1. So, the difficulty index for item no. 1 is calculated: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      </a:t>
            </a:r>
            <a:r>
              <a:rPr lang="id-ID" dirty="0" smtClean="0"/>
              <a:t>  </a:t>
            </a:r>
            <a:r>
              <a:rPr lang="en-US" dirty="0" smtClean="0"/>
              <a:t>25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p =        </a:t>
            </a:r>
            <a:r>
              <a:rPr lang="id-ID" dirty="0" smtClean="0"/>
              <a:t> </a:t>
            </a:r>
            <a:r>
              <a:rPr lang="en-US" dirty="0" smtClean="0"/>
              <a:t>= 0,63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     </a:t>
            </a:r>
            <a:r>
              <a:rPr lang="id-ID" dirty="0" smtClean="0"/>
              <a:t>  </a:t>
            </a:r>
            <a:r>
              <a:rPr lang="en-US" dirty="0" smtClean="0"/>
              <a:t> 40</a:t>
            </a:r>
            <a:endParaRPr lang="en-US" dirty="0"/>
          </a:p>
        </p:txBody>
      </p:sp>
      <p:cxnSp>
        <p:nvCxnSpPr>
          <p:cNvPr id="10244" name="Straight Connector 4"/>
          <p:cNvCxnSpPr>
            <a:cxnSpLocks noChangeShapeType="1"/>
          </p:cNvCxnSpPr>
          <p:nvPr/>
        </p:nvCxnSpPr>
        <p:spPr bwMode="auto">
          <a:xfrm>
            <a:off x="1691680" y="3933056"/>
            <a:ext cx="609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830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854968"/>
          </a:xfrm>
        </p:spPr>
        <p:txBody>
          <a:bodyPr/>
          <a:lstStyle/>
          <a:p>
            <a:pPr algn="l">
              <a:defRPr/>
            </a:pPr>
            <a:r>
              <a:rPr lang="en-US" sz="3600" b="1" dirty="0" smtClean="0"/>
              <a:t>Item Discrimination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51845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Item discrimination or discriminating power refers to the ability of an item to differentiate among students on the basis of how well they know the material being tested</a:t>
            </a:r>
            <a:r>
              <a:rPr lang="id-ID" sz="2400" dirty="0" smtClean="0"/>
              <a:t> and the students who are poor in mastering the materials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Because the discrimination index reflects the degree to which an item and the test as a whole are measuring a unitary ability or attribute, values of the coefficient will tend to be lower for tests measuring a wide range of content areas than for more homogeneous tests.</a:t>
            </a:r>
          </a:p>
          <a:p>
            <a:pPr>
              <a:defRPr/>
            </a:pPr>
            <a:r>
              <a:rPr lang="en-US" sz="2400" dirty="0" smtClean="0"/>
              <a:t>Items with low discrimination indices are often ambiguously worded and should be examined.</a:t>
            </a:r>
          </a:p>
          <a:p>
            <a:pPr>
              <a:defRPr/>
            </a:pPr>
            <a:r>
              <a:rPr lang="en-US" sz="2400" dirty="0" smtClean="0"/>
              <a:t>Items with negative indices should be examined to determine why a negative value was obtained.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086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72" y="44624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DISCRIMINATION INDEX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0888"/>
            <a:ext cx="5638800" cy="3672408"/>
          </a:xfrm>
        </p:spPr>
        <p:txBody>
          <a:bodyPr>
            <a:normAutofit fontScale="85000" lnSpcReduction="10000"/>
          </a:bodyPr>
          <a:lstStyle/>
          <a:p>
            <a:pPr>
              <a:buFont typeface="Monotype Sorts" pitchFamily="92" charset="2"/>
              <a:buNone/>
              <a:defRPr/>
            </a:pPr>
            <a:r>
              <a:rPr lang="en-US" sz="2400" dirty="0" smtClean="0"/>
              <a:t>			</a:t>
            </a:r>
            <a:r>
              <a:rPr lang="en-US" sz="2400" i="1" dirty="0" smtClean="0"/>
              <a:t>     </a:t>
            </a:r>
            <a:r>
              <a:rPr lang="id-ID" sz="2400" i="1" dirty="0" smtClean="0"/>
              <a:t>        </a:t>
            </a:r>
            <a:r>
              <a:rPr lang="en-US" sz="2400" i="1" dirty="0" smtClean="0"/>
              <a:t> </a:t>
            </a:r>
            <a:r>
              <a:rPr lang="id-ID" sz="2400" i="1" dirty="0"/>
              <a:t>L</a:t>
            </a:r>
            <a:r>
              <a:rPr lang="en-US" sz="2400" dirty="0" smtClean="0"/>
              <a:t>p – </a:t>
            </a:r>
            <a:r>
              <a:rPr lang="id-ID" sz="2400" dirty="0" smtClean="0"/>
              <a:t>U</a:t>
            </a:r>
            <a:r>
              <a:rPr lang="en-US" sz="2400" dirty="0" smtClean="0"/>
              <a:t>p</a:t>
            </a:r>
            <a:endParaRPr lang="en-US" sz="2400" baseline="-25000" dirty="0" smtClean="0"/>
          </a:p>
          <a:p>
            <a:pPr>
              <a:buFont typeface="Monotype Sorts" pitchFamily="92" charset="2"/>
              <a:buNone/>
              <a:defRPr/>
            </a:pPr>
            <a:endParaRPr lang="en-US" sz="2400" i="1" dirty="0" smtClean="0"/>
          </a:p>
          <a:p>
            <a:pPr>
              <a:buFont typeface="Monotype Sorts" pitchFamily="92" charset="2"/>
              <a:buNone/>
              <a:defRPr/>
            </a:pPr>
            <a:r>
              <a:rPr lang="en-US" sz="2400" i="1" dirty="0" smtClean="0"/>
              <a:t>			</a:t>
            </a:r>
            <a:r>
              <a:rPr lang="id-ID" sz="2400" i="1" dirty="0" smtClean="0"/>
              <a:t>               27% x</a:t>
            </a:r>
            <a:r>
              <a:rPr lang="en-US" sz="2400" i="1" dirty="0" smtClean="0"/>
              <a:t> </a:t>
            </a:r>
            <a:r>
              <a:rPr lang="en-US" sz="2400" dirty="0" smtClean="0"/>
              <a:t>N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2400" dirty="0" smtClean="0"/>
              <a:t>DI = Discrimination Index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2400" dirty="0" smtClean="0"/>
              <a:t>Up = The number of students </a:t>
            </a:r>
            <a:r>
              <a:rPr lang="id-ID" sz="2400" dirty="0" smtClean="0"/>
              <a:t>(27% of total students) </a:t>
            </a:r>
            <a:r>
              <a:rPr lang="en-US" sz="2400" dirty="0" smtClean="0"/>
              <a:t>who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2400" dirty="0" smtClean="0"/>
              <a:t>          </a:t>
            </a:r>
            <a:r>
              <a:rPr lang="id-ID" sz="2400" dirty="0" smtClean="0"/>
              <a:t>failed</a:t>
            </a:r>
            <a:r>
              <a:rPr lang="en-US" sz="2400" dirty="0" smtClean="0"/>
              <a:t> from the upper group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2400" dirty="0" smtClean="0"/>
              <a:t>Lp = The number of students </a:t>
            </a:r>
            <a:r>
              <a:rPr lang="id-ID" sz="2400" dirty="0" smtClean="0"/>
              <a:t>(27% of total students) </a:t>
            </a:r>
            <a:r>
              <a:rPr lang="en-US" sz="2400" dirty="0" smtClean="0"/>
              <a:t>who 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2400" dirty="0" smtClean="0"/>
              <a:t>           </a:t>
            </a:r>
            <a:r>
              <a:rPr lang="id-ID" sz="2400" dirty="0" smtClean="0"/>
              <a:t>failed</a:t>
            </a:r>
            <a:r>
              <a:rPr lang="en-US" sz="2400" dirty="0" smtClean="0"/>
              <a:t> from the lower group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2400" dirty="0" smtClean="0"/>
              <a:t> N  = Total number of students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2400" dirty="0" smtClean="0"/>
              <a:t>		</a:t>
            </a:r>
          </a:p>
          <a:p>
            <a:pPr>
              <a:buFont typeface="Monotype Sorts" pitchFamily="92" charset="2"/>
              <a:buNone/>
              <a:defRPr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352800" y="2895600"/>
            <a:ext cx="1447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auto">
          <a:xfrm>
            <a:off x="2438400" y="26670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  <a:ea typeface="ＭＳ Ｐゴシック" pitchFamily="92" charset="-128"/>
              </a:rPr>
              <a:t>DI =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1531938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/>
              <a:t>   The formula for the item-discrimination </a:t>
            </a:r>
          </a:p>
          <a:p>
            <a:r>
              <a:rPr lang="en-US" sz="2800" b="1" dirty="0"/>
              <a:t>    index is</a:t>
            </a:r>
          </a:p>
        </p:txBody>
      </p:sp>
      <p:pic>
        <p:nvPicPr>
          <p:cNvPr id="12295" name="Picture 51" descr="smart_guy_teach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24200"/>
            <a:ext cx="3333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7553824" y="4005064"/>
            <a:ext cx="1010072" cy="6096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50" b="1" i="1" dirty="0">
              <a:ea typeface="ＭＳ Ｐゴシック" pitchFamily="92" charset="-128"/>
            </a:endParaRPr>
          </a:p>
          <a:p>
            <a:pPr>
              <a:defRPr/>
            </a:pPr>
            <a:r>
              <a:rPr lang="en-US" sz="900" b="1" i="1" dirty="0">
                <a:ea typeface="ＭＳ Ｐゴシック" pitchFamily="92" charset="-128"/>
              </a:rPr>
              <a:t>d= </a:t>
            </a:r>
            <a:r>
              <a:rPr lang="id-ID" sz="900" b="1" i="1" dirty="0" smtClean="0">
                <a:ea typeface="ＭＳ Ｐゴシック" pitchFamily="92" charset="-128"/>
              </a:rPr>
              <a:t>L</a:t>
            </a:r>
            <a:r>
              <a:rPr lang="en-US" sz="900" b="1" i="1" dirty="0" smtClean="0">
                <a:ea typeface="ＭＳ Ｐゴシック" pitchFamily="92" charset="-128"/>
              </a:rPr>
              <a:t>p-</a:t>
            </a:r>
            <a:r>
              <a:rPr lang="id-ID" sz="900" b="1" i="1" dirty="0" smtClean="0">
                <a:ea typeface="ＭＳ Ｐゴシック" pitchFamily="92" charset="-128"/>
              </a:rPr>
              <a:t>U</a:t>
            </a:r>
            <a:r>
              <a:rPr lang="en-US" sz="900" b="1" i="1" dirty="0" smtClean="0">
                <a:ea typeface="ＭＳ Ｐゴシック" pitchFamily="92" charset="-128"/>
              </a:rPr>
              <a:t>p/</a:t>
            </a:r>
            <a:r>
              <a:rPr lang="id-ID" sz="900" b="1" i="1" dirty="0" smtClean="0">
                <a:ea typeface="ＭＳ Ｐゴシック" pitchFamily="92" charset="-128"/>
              </a:rPr>
              <a:t>0.27</a:t>
            </a:r>
            <a:r>
              <a:rPr lang="en-US" sz="900" b="1" i="1" dirty="0" smtClean="0">
                <a:ea typeface="ＭＳ Ｐゴシック" pitchFamily="92" charset="-128"/>
              </a:rPr>
              <a:t>N</a:t>
            </a:r>
            <a:endParaRPr lang="en-US" sz="900" b="1" i="1" dirty="0"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022968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172200" cy="1143000"/>
          </a:xfrm>
        </p:spPr>
        <p:txBody>
          <a:bodyPr/>
          <a:lstStyle/>
          <a:p>
            <a:pPr algn="l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Discrimination Index:  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60848"/>
            <a:ext cx="7543800" cy="3730352"/>
          </a:xfrm>
        </p:spPr>
        <p:txBody>
          <a:bodyPr>
            <a:normAutofit fontScale="70000" lnSpcReduction="20000"/>
          </a:bodyPr>
          <a:lstStyle/>
          <a:p>
            <a:pPr>
              <a:buFont typeface="Monotype Sorts" pitchFamily="92" charset="2"/>
              <a:buNone/>
              <a:defRPr/>
            </a:pPr>
            <a:r>
              <a:rPr lang="en-US" sz="4500" dirty="0" smtClean="0"/>
              <a:t>0.40 and up : Very good items and to be retained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4500" dirty="0" smtClean="0"/>
              <a:t>0.30 – 0.39  : Good, but the items 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4500" dirty="0" smtClean="0"/>
              <a:t>                     possibly subject to revision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4500" dirty="0" smtClean="0"/>
              <a:t>0.20 – </a:t>
            </a:r>
            <a:r>
              <a:rPr lang="en-US" sz="4500" dirty="0" smtClean="0"/>
              <a:t>0.29 </a:t>
            </a:r>
            <a:r>
              <a:rPr lang="en-US" sz="4500" dirty="0" smtClean="0"/>
              <a:t>: Marginal items, but the items 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4500" dirty="0" smtClean="0"/>
              <a:t>                    usually need to revision  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4500" dirty="0" smtClean="0"/>
              <a:t>≥ 0.19  : Poor  items, and  to be rejected</a:t>
            </a:r>
          </a:p>
          <a:p>
            <a:pPr>
              <a:buFont typeface="Monotype Sorts" pitchFamily="92" charset="2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			</a:t>
            </a:r>
            <a:r>
              <a:rPr lang="en-US" sz="3600" i="1" dirty="0" smtClean="0">
                <a:solidFill>
                  <a:srgbClr val="FFFF00"/>
                </a:solidFill>
              </a:rPr>
              <a:t>		  					 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2679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 descr="school_marm_angry_h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28003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4114800" y="1828800"/>
            <a:ext cx="4800600" cy="2057400"/>
          </a:xfrm>
          <a:prstGeom prst="wedgeRoundRectCallout">
            <a:avLst>
              <a:gd name="adj1" fmla="val -82606"/>
              <a:gd name="adj2" fmla="val 7940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</a:rPr>
              <a:t>Solve the sample problem posted on the board.</a:t>
            </a: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61913" y="1524000"/>
            <a:ext cx="4205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Arial Black" pitchFamily="34" charset="0"/>
              </a:rPr>
              <a:t>CHALLENGE!!!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9476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72008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Utsaah" pitchFamily="34" charset="0"/>
                <a:cs typeface="Utsaah" pitchFamily="34" charset="0"/>
              </a:rPr>
              <a:t>Reliability</a:t>
            </a:r>
            <a:endParaRPr lang="id-ID" sz="4800" b="1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496855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Utsaah" pitchFamily="34" charset="0"/>
                <a:cs typeface="Utsaah" pitchFamily="34" charset="0"/>
              </a:rPr>
              <a:t>Reliability refers to the consistency of scores or answers from one administration of an instrument to another, or from one set of items to another.</a:t>
            </a:r>
            <a:r>
              <a:rPr lang="id-ID" sz="2800" dirty="0" smtClean="0">
                <a:latin typeface="Utsaah" pitchFamily="34" charset="0"/>
                <a:cs typeface="Utsaah" pitchFamily="34" charset="0"/>
              </a:rPr>
              <a:t> </a:t>
            </a:r>
          </a:p>
          <a:p>
            <a:r>
              <a:rPr lang="id-ID" sz="2800" dirty="0" smtClean="0">
                <a:latin typeface="Utsaah" pitchFamily="34" charset="0"/>
                <a:cs typeface="Utsaah" pitchFamily="34" charset="0"/>
              </a:rPr>
              <a:t>If a teacher gave the same test to the same student or matched students on two different occasions, the test should </a:t>
            </a:r>
            <a:r>
              <a:rPr lang="en-US" sz="2800" dirty="0" smtClean="0"/>
              <a:t>result in</a:t>
            </a:r>
            <a:r>
              <a:rPr lang="id-ID" sz="2800" dirty="0" smtClean="0">
                <a:latin typeface="Utsaah" pitchFamily="34" charset="0"/>
                <a:cs typeface="Utsaah" pitchFamily="34" charset="0"/>
              </a:rPr>
              <a:t> similar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scores</a:t>
            </a:r>
            <a:r>
              <a:rPr lang="id-ID" sz="2800" dirty="0" smtClean="0">
                <a:latin typeface="Utsaah" pitchFamily="34" charset="0"/>
                <a:cs typeface="Utsaah" pitchFamily="34" charset="0"/>
              </a:rPr>
              <a:t>. </a:t>
            </a:r>
          </a:p>
          <a:p>
            <a:r>
              <a:rPr lang="en-US" sz="2800" dirty="0" smtClean="0">
                <a:latin typeface="Utsaah" pitchFamily="34" charset="0"/>
                <a:cs typeface="Utsaah" pitchFamily="34" charset="0"/>
              </a:rPr>
              <a:t>Reliability is a requirement for validity. A test is not valid unless</a:t>
            </a:r>
            <a:r>
              <a:rPr lang="id-ID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it meets the conditions of reliability</a:t>
            </a:r>
            <a:r>
              <a:rPr lang="en-US" sz="3600" dirty="0" smtClean="0">
                <a:latin typeface="Utsaah" pitchFamily="34" charset="0"/>
                <a:cs typeface="Utsaah" pitchFamily="34" charset="0"/>
              </a:rPr>
              <a:t>.</a:t>
            </a:r>
            <a:endParaRPr lang="id-ID" sz="3600" dirty="0">
              <a:latin typeface="Utsaah" pitchFamily="34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3505200"/>
          </a:xfrm>
        </p:spPr>
        <p:txBody>
          <a:bodyPr/>
          <a:lstStyle/>
          <a:p>
            <a:pPr>
              <a:buFont typeface="Monotype Sorts" pitchFamily="92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As an example, assume that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people took a test. For the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difficulty index (p)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test-takers answer the item correctly. For the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discrimination index (DI)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the upper and lower groups will be formed from the top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bottom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test takers on total test score. If 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the test takers in the upper group and 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those in the lower group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failed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the item. </a:t>
            </a:r>
            <a:endParaRPr lang="en-US" sz="28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9" descr="boy_math_h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828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teacher_and_student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5267325"/>
            <a:ext cx="8772525" cy="523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Arial" charset="0"/>
              </a:rPr>
              <a:t>Find the difficulty</a:t>
            </a:r>
            <a:r>
              <a:rPr lang="en-US" sz="2800" b="1" i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FF0000"/>
                </a:solidFill>
                <a:cs typeface="Arial" charset="0"/>
              </a:rPr>
              <a:t>index and discrimination index?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 descr="school_marm_angry_h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28003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61913" y="1524000"/>
            <a:ext cx="4205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Arial Black" pitchFamily="34" charset="0"/>
              </a:rPr>
              <a:t>CHALLENGE!!!</a:t>
            </a:r>
            <a:endParaRPr lang="en-US" sz="400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962400" y="2362200"/>
            <a:ext cx="4267200" cy="2057400"/>
          </a:xfrm>
          <a:prstGeom prst="wedgeRoundRectCallout">
            <a:avLst>
              <a:gd name="adj1" fmla="val -81525"/>
              <a:gd name="adj2" fmla="val 5404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000" b="1">
                <a:solidFill>
                  <a:srgbClr val="000000"/>
                </a:solidFill>
              </a:rPr>
              <a:t>OK.May</a:t>
            </a:r>
            <a:r>
              <a:rPr lang="en-US" sz="4000" b="1" dirty="0">
                <a:solidFill>
                  <a:srgbClr val="000000"/>
                </a:solidFill>
              </a:rPr>
              <a:t> we check your answers.</a:t>
            </a:r>
          </a:p>
        </p:txBody>
      </p:sp>
    </p:spTree>
    <p:extLst>
      <p:ext uri="{BB962C8B-B14F-4D97-AF65-F5344CB8AC3E}">
        <p14:creationId xmlns:p14="http://schemas.microsoft.com/office/powerpoint/2010/main" val="3049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7"/>
          <p:cNvSpPr>
            <a:spLocks noChangeArrowheads="1"/>
          </p:cNvSpPr>
          <p:nvPr/>
        </p:nvSpPr>
        <p:spPr bwMode="auto">
          <a:xfrm>
            <a:off x="1981200" y="1447800"/>
            <a:ext cx="838200" cy="3429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pic>
        <p:nvPicPr>
          <p:cNvPr id="17411" name="Picture 32" descr="student_proud_of_prob_a_h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00200"/>
            <a:ext cx="457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2667000" y="1447800"/>
            <a:ext cx="6477000" cy="3429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500" b="1">
              <a:solidFill>
                <a:srgbClr val="000000"/>
              </a:solidFill>
            </a:endParaRPr>
          </a:p>
          <a:p>
            <a:pPr algn="ctr"/>
            <a:r>
              <a:rPr lang="en-US" sz="4800" b="1">
                <a:solidFill>
                  <a:srgbClr val="FF0000"/>
                </a:solidFill>
              </a:rPr>
              <a:t>Difficulty Index (p)</a:t>
            </a:r>
          </a:p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743200" y="32004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600" b="1" i="1" dirty="0">
                <a:solidFill>
                  <a:srgbClr val="000000"/>
                </a:solidFill>
                <a:latin typeface="+mj-lt"/>
                <a:ea typeface="ＭＳ Ｐゴシック" pitchFamily="92" charset="-128"/>
              </a:rPr>
              <a:t>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495800" y="2590800"/>
            <a:ext cx="1524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600" b="1" dirty="0">
                <a:solidFill>
                  <a:srgbClr val="C00000"/>
                </a:solidFill>
                <a:latin typeface="+mj-lt"/>
                <a:ea typeface="ＭＳ Ｐゴシック" pitchFamily="92" charset="-128"/>
              </a:rPr>
              <a:t>27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419600" y="3810000"/>
            <a:ext cx="1524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600" b="1" dirty="0">
                <a:solidFill>
                  <a:srgbClr val="C00000"/>
                </a:solidFill>
                <a:latin typeface="+mj-lt"/>
                <a:ea typeface="ＭＳ Ｐゴシック" pitchFamily="92" charset="-128"/>
              </a:rPr>
              <a:t>50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733800" y="3581400"/>
            <a:ext cx="609600" cy="1588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3733800" y="3886200"/>
            <a:ext cx="609600" cy="1588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4495800" y="3733800"/>
            <a:ext cx="1295400" cy="15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6096000" y="3581400"/>
            <a:ext cx="609600" cy="15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6096000" y="3886200"/>
            <a:ext cx="609600" cy="15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 bwMode="auto">
          <a:xfrm>
            <a:off x="6934200" y="3200400"/>
            <a:ext cx="2209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ＭＳ Ｐゴシック" pitchFamily="92" charset="-128"/>
              </a:rPr>
              <a:t>0.54</a:t>
            </a:r>
          </a:p>
        </p:txBody>
      </p:sp>
      <p:sp>
        <p:nvSpPr>
          <p:cNvPr id="17422" name="Rectangle 39"/>
          <p:cNvSpPr>
            <a:spLocks noChangeArrowheads="1"/>
          </p:cNvSpPr>
          <p:nvPr/>
        </p:nvSpPr>
        <p:spPr bwMode="auto">
          <a:xfrm>
            <a:off x="1981200" y="4114800"/>
            <a:ext cx="8382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17423" name="Rectangle 40"/>
          <p:cNvSpPr>
            <a:spLocks noChangeArrowheads="1"/>
          </p:cNvSpPr>
          <p:nvPr/>
        </p:nvSpPr>
        <p:spPr bwMode="auto">
          <a:xfrm>
            <a:off x="1981200" y="1981200"/>
            <a:ext cx="8382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7"/>
          <p:cNvSpPr>
            <a:spLocks noChangeArrowheads="1"/>
          </p:cNvSpPr>
          <p:nvPr/>
        </p:nvSpPr>
        <p:spPr bwMode="auto">
          <a:xfrm>
            <a:off x="1981200" y="1447800"/>
            <a:ext cx="838200" cy="3429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pic>
        <p:nvPicPr>
          <p:cNvPr id="18435" name="Picture 32" descr="student_proud_of_prob_a_h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76400"/>
            <a:ext cx="457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7"/>
          <p:cNvSpPr>
            <a:spLocks noChangeArrowheads="1"/>
          </p:cNvSpPr>
          <p:nvPr/>
        </p:nvSpPr>
        <p:spPr bwMode="auto">
          <a:xfrm>
            <a:off x="2209800" y="1447800"/>
            <a:ext cx="6934200" cy="3429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Discrimination Index </a:t>
            </a:r>
            <a:r>
              <a:rPr lang="en-US" sz="4800" b="1">
                <a:solidFill>
                  <a:srgbClr val="FF0000"/>
                </a:solidFill>
              </a:rPr>
              <a:t>(DI)</a:t>
            </a:r>
          </a:p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62400" y="2590800"/>
            <a:ext cx="2514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+mj-lt"/>
                <a:ea typeface="ＭＳ Ｐゴシック" pitchFamily="92" charset="-128"/>
              </a:rPr>
              <a:t>12-7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419600" y="3810000"/>
            <a:ext cx="1524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+mj-lt"/>
                <a:ea typeface="ＭＳ Ｐゴシック" pitchFamily="92" charset="-128"/>
              </a:rPr>
              <a:t>14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429000" y="3581400"/>
            <a:ext cx="609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3429000" y="3886200"/>
            <a:ext cx="609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4267200" y="3733800"/>
            <a:ext cx="1828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6248400" y="3581400"/>
            <a:ext cx="609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6248400" y="3886200"/>
            <a:ext cx="609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 bwMode="auto">
          <a:xfrm>
            <a:off x="6934200" y="3200400"/>
            <a:ext cx="2209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ＭＳ Ｐゴシック" pitchFamily="92" charset="-128"/>
              </a:rPr>
              <a:t>0.36</a:t>
            </a:r>
          </a:p>
        </p:txBody>
      </p:sp>
      <p:sp>
        <p:nvSpPr>
          <p:cNvPr id="18445" name="Rectangle 39"/>
          <p:cNvSpPr>
            <a:spLocks noChangeArrowheads="1"/>
          </p:cNvSpPr>
          <p:nvPr/>
        </p:nvSpPr>
        <p:spPr bwMode="auto">
          <a:xfrm>
            <a:off x="1981200" y="4114800"/>
            <a:ext cx="838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057400" y="3200400"/>
            <a:ext cx="1371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+mj-lt"/>
                <a:ea typeface="ＭＳ Ｐゴシック" pitchFamily="92" charset="-128"/>
              </a:rPr>
              <a:t>DI</a:t>
            </a:r>
          </a:p>
        </p:txBody>
      </p:sp>
    </p:spTree>
    <p:extLst>
      <p:ext uri="{BB962C8B-B14F-4D97-AF65-F5344CB8AC3E}">
        <p14:creationId xmlns:p14="http://schemas.microsoft.com/office/powerpoint/2010/main" val="39452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Discrimination Index for Essay Test: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marL="173038" indent="-173038">
              <a:buFont typeface="Wingdings" pitchFamily="2" charset="2"/>
              <a:buChar char="§"/>
              <a:defRPr/>
            </a:pPr>
            <a:r>
              <a:rPr lang="en-US" dirty="0" smtClean="0"/>
              <a:t>Techniques to calculate the discrimination index for the essay is done by calculating the different mean of the upper group and the lower group for each item.</a:t>
            </a:r>
          </a:p>
          <a:p>
            <a:pPr marL="173038" indent="-173038">
              <a:buFont typeface="Wingdings" pitchFamily="2" charset="2"/>
              <a:buChar char="§"/>
              <a:defRPr/>
            </a:pPr>
            <a:r>
              <a:rPr lang="en-US" dirty="0" smtClean="0"/>
              <a:t> The formula is: </a:t>
            </a:r>
            <a:endParaRPr lang="en-US" dirty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2422" y="3850037"/>
            <a:ext cx="4057650" cy="1595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59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77200" cy="48006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Where: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	: Mean of upper group students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	: Mean of lower group students</a:t>
            </a:r>
          </a:p>
          <a:p>
            <a:pPr>
              <a:buFont typeface="Monotype Sorts" pitchFamily="2" charset="2"/>
              <a:buNone/>
              <a:defRPr/>
            </a:pPr>
            <a:r>
              <a:rPr lang="el-GR" dirty="0" smtClean="0"/>
              <a:t>Σ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	: The number of squared deviation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       </a:t>
            </a:r>
            <a:r>
              <a:rPr lang="id-ID" dirty="0" smtClean="0"/>
              <a:t>     </a:t>
            </a:r>
            <a:r>
              <a:rPr lang="en-US" dirty="0" smtClean="0"/>
              <a:t>for upper group students</a:t>
            </a:r>
          </a:p>
          <a:p>
            <a:pPr>
              <a:buFont typeface="Monotype Sorts" pitchFamily="2" charset="2"/>
              <a:buNone/>
              <a:defRPr/>
            </a:pPr>
            <a:r>
              <a:rPr lang="el-GR" dirty="0" smtClean="0"/>
              <a:t>Σ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</a:t>
            </a:r>
            <a:r>
              <a:rPr lang="id-ID" baseline="30000" dirty="0" smtClean="0"/>
              <a:t>       </a:t>
            </a:r>
            <a:r>
              <a:rPr lang="en-US" dirty="0" smtClean="0"/>
              <a:t>: The number of squared deviation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      </a:t>
            </a:r>
            <a:r>
              <a:rPr lang="id-ID" dirty="0" smtClean="0"/>
              <a:t>     </a:t>
            </a:r>
            <a:r>
              <a:rPr lang="en-US" dirty="0" smtClean="0"/>
              <a:t> for upper group students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n 		: 27% x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Example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58200" cy="4724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36 students (N) took an essay test. The number of samples (n) are 27% x 36 = 10 students.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Scores for item no. 1 for upper group  are: 8, 6, 8, 7, 7, 6, 9, 7, 8, 6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Scores for item no. 1 for lower group are: 4, 3, 3, 3, 4, 4, 5, 2, 4, 3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Calculate the discrimination index for that of item no.1!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990600"/>
          <a:ext cx="7772400" cy="508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066800"/>
                <a:gridCol w="1066800"/>
                <a:gridCol w="1066800"/>
                <a:gridCol w="914400"/>
              </a:tblGrid>
              <a:tr h="640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Scores for UG (X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Scores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</a:rPr>
                        <a:t> for LG (X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8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b="1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800" b="1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b="1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0.8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0.64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0.25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-1.2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-0.5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1.44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0.25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0.8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-0.5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0.64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0.25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-0.2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-0.5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0.44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0.25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-0.2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0.44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0.25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-1.2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1.44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0.25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1.8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1.5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3.24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2.25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-0.2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-1.5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0.04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2.25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0.8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0.64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0.25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-1.2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-0.5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1.44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0.25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=72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=35 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=9.66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=6.5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</a:rPr>
                        <a:t>̅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=7.2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</a:rPr>
                        <a:t>̅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=3.5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81000" y="304800"/>
            <a:ext cx="3581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pitchFamily="92" charset="-128"/>
              </a:rPr>
              <a:t>How to answer:</a:t>
            </a:r>
          </a:p>
        </p:txBody>
      </p:sp>
    </p:spTree>
    <p:extLst>
      <p:ext uri="{BB962C8B-B14F-4D97-AF65-F5344CB8AC3E}">
        <p14:creationId xmlns:p14="http://schemas.microsoft.com/office/powerpoint/2010/main" val="28326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1000" y="758534"/>
            <a:ext cx="3057457" cy="1984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685800"/>
            <a:ext cx="4114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200400"/>
            <a:ext cx="2971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200400"/>
            <a:ext cx="3352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61" name="Right Arrow 10"/>
          <p:cNvSpPr>
            <a:spLocks noChangeArrowheads="1"/>
          </p:cNvSpPr>
          <p:nvPr/>
        </p:nvSpPr>
        <p:spPr bwMode="auto">
          <a:xfrm>
            <a:off x="3581400" y="1524000"/>
            <a:ext cx="838200" cy="60960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3562" name="Right Arrow 11"/>
          <p:cNvSpPr>
            <a:spLocks noChangeArrowheads="1"/>
          </p:cNvSpPr>
          <p:nvPr/>
        </p:nvSpPr>
        <p:spPr bwMode="auto">
          <a:xfrm>
            <a:off x="3581400" y="3505200"/>
            <a:ext cx="838200" cy="60960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457200" y="4648200"/>
            <a:ext cx="8382000" cy="1524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 b="1"/>
              <a:t>Degree of freedom (df) = (n1 – 1) + (n2 – 1) = (10 – 1) + (10 – 1) = 18.</a:t>
            </a:r>
          </a:p>
          <a:p>
            <a:r>
              <a:rPr lang="en-US" sz="2000" b="1"/>
              <a:t>If the significance level is 0.01, so the </a:t>
            </a:r>
            <a:r>
              <a:rPr lang="en-US" sz="2000" b="1" i="1"/>
              <a:t>t</a:t>
            </a:r>
            <a:r>
              <a:rPr lang="en-US" sz="2000" b="1"/>
              <a:t> table value is 2.88. It means that </a:t>
            </a:r>
            <a:r>
              <a:rPr lang="en-US" sz="2000" b="1" i="1"/>
              <a:t>t</a:t>
            </a:r>
            <a:r>
              <a:rPr lang="en-US" sz="2000" b="1"/>
              <a:t> calculation &gt; </a:t>
            </a:r>
            <a:r>
              <a:rPr lang="en-US" sz="2000" b="1" i="1"/>
              <a:t>t</a:t>
            </a:r>
            <a:r>
              <a:rPr lang="en-US" sz="2000" b="1"/>
              <a:t> table (8.747 &gt; 2.88). The conclusion is discrimination power for item no. 1 is significant. </a:t>
            </a:r>
          </a:p>
        </p:txBody>
      </p:sp>
    </p:spTree>
    <p:extLst>
      <p:ext uri="{BB962C8B-B14F-4D97-AF65-F5344CB8AC3E}">
        <p14:creationId xmlns:p14="http://schemas.microsoft.com/office/powerpoint/2010/main" val="39025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00" y="40466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Distract</a:t>
            </a:r>
            <a:r>
              <a:rPr lang="id-ID" b="1" dirty="0" smtClean="0"/>
              <a:t>e</a:t>
            </a:r>
            <a:r>
              <a:rPr lang="en-US" b="1" dirty="0" smtClean="0"/>
              <a:t>r analysis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536575" indent="-536575">
              <a:defRPr/>
            </a:pPr>
            <a:r>
              <a:rPr lang="en-US" sz="2800" dirty="0" smtClean="0"/>
              <a:t>On multiple-choice test, there will be the options functioning as the distract</a:t>
            </a:r>
            <a:r>
              <a:rPr lang="id-ID" sz="2800" dirty="0" smtClean="0"/>
              <a:t>e</a:t>
            </a:r>
            <a:r>
              <a:rPr lang="en-US" sz="2800" dirty="0" err="1" smtClean="0"/>
              <a:t>rs</a:t>
            </a:r>
            <a:r>
              <a:rPr lang="en-US" sz="2800" dirty="0" smtClean="0"/>
              <a:t>.</a:t>
            </a:r>
          </a:p>
          <a:p>
            <a:pPr marL="536575" indent="-536575">
              <a:defRPr/>
            </a:pPr>
            <a:r>
              <a:rPr lang="en-US" sz="2800" dirty="0" smtClean="0"/>
              <a:t>That of a good test, the distract</a:t>
            </a:r>
            <a:r>
              <a:rPr lang="id-ID" sz="2800" dirty="0" smtClean="0"/>
              <a:t>e</a:t>
            </a:r>
            <a:r>
              <a:rPr lang="en-US" sz="2800" dirty="0" err="1" smtClean="0"/>
              <a:t>rs</a:t>
            </a:r>
            <a:r>
              <a:rPr lang="en-US" sz="2800" dirty="0" smtClean="0"/>
              <a:t> will be selected equally by the students who answered a given item incorrectly. </a:t>
            </a:r>
          </a:p>
          <a:p>
            <a:pPr marL="536575" indent="-536575">
              <a:defRPr/>
            </a:pPr>
            <a:r>
              <a:rPr lang="en-US" sz="2800" dirty="0" smtClean="0"/>
              <a:t>In contrast, if the distract</a:t>
            </a:r>
            <a:r>
              <a:rPr lang="id-ID" sz="2800" dirty="0" smtClean="0"/>
              <a:t>e</a:t>
            </a:r>
            <a:r>
              <a:rPr lang="en-US" sz="2800" dirty="0" err="1" smtClean="0"/>
              <a:t>rs</a:t>
            </a:r>
            <a:r>
              <a:rPr lang="en-US" sz="2800" dirty="0" smtClean="0"/>
              <a:t> are selected unevenly by the students having poor understanding on the concept, it is categorized as a poor test.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88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08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There are four factors that may affect the reliability of the </a:t>
            </a:r>
            <a:r>
              <a:rPr lang="en-US" sz="2700" b="1" dirty="0" smtClean="0"/>
              <a:t>test</a:t>
            </a:r>
            <a:r>
              <a:rPr lang="id-ID" sz="2700" b="1" dirty="0" smtClean="0"/>
              <a:t> (Gronlund, 1985)</a:t>
            </a:r>
            <a:r>
              <a:rPr lang="en-US" dirty="0" smtClean="0"/>
              <a:t>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1.     Test length</a:t>
            </a:r>
          </a:p>
          <a:p>
            <a:pPr marL="514350" indent="-514350">
              <a:buNone/>
            </a:pPr>
            <a:r>
              <a:rPr lang="en-US" dirty="0" smtClean="0"/>
              <a:t>       There </a:t>
            </a:r>
            <a:r>
              <a:rPr lang="en-US" dirty="0"/>
              <a:t>is a </a:t>
            </a:r>
            <a:r>
              <a:rPr lang="en-US" dirty="0" smtClean="0"/>
              <a:t>trend</a:t>
            </a:r>
            <a:r>
              <a:rPr lang="id-ID" dirty="0" smtClean="0"/>
              <a:t> that</a:t>
            </a:r>
            <a:r>
              <a:rPr lang="en-US" dirty="0" smtClean="0"/>
              <a:t> </a:t>
            </a:r>
            <a:r>
              <a:rPr lang="en-US" dirty="0"/>
              <a:t>the longer / more </a:t>
            </a:r>
            <a:r>
              <a:rPr lang="en-US" dirty="0" smtClean="0"/>
              <a:t>items</a:t>
            </a:r>
            <a:r>
              <a:rPr lang="id-ID" dirty="0" smtClean="0"/>
              <a:t>,</a:t>
            </a:r>
            <a:r>
              <a:rPr lang="en-US" dirty="0" smtClean="0"/>
              <a:t> t</a:t>
            </a:r>
            <a:r>
              <a:rPr lang="id-ID" dirty="0" smtClean="0"/>
              <a:t>he</a:t>
            </a:r>
            <a:r>
              <a:rPr lang="en-US" dirty="0" smtClean="0"/>
              <a:t> </a:t>
            </a:r>
            <a:r>
              <a:rPr lang="en-US" dirty="0"/>
              <a:t>higher </a:t>
            </a:r>
            <a:r>
              <a:rPr lang="en-US" dirty="0" smtClean="0"/>
              <a:t>reliability</a:t>
            </a:r>
            <a:r>
              <a:rPr lang="id-ID" dirty="0"/>
              <a:t>.</a:t>
            </a:r>
            <a:r>
              <a:rPr lang="id-ID" dirty="0" smtClean="0"/>
              <a:t> The</a:t>
            </a:r>
            <a:r>
              <a:rPr lang="en-US" dirty="0" smtClean="0"/>
              <a:t> more items</a:t>
            </a:r>
            <a:r>
              <a:rPr lang="id-ID" dirty="0" smtClean="0"/>
              <a:t>,</a:t>
            </a:r>
            <a:r>
              <a:rPr lang="en-US" dirty="0" smtClean="0"/>
              <a:t> t</a:t>
            </a:r>
            <a:r>
              <a:rPr lang="id-ID" dirty="0" smtClean="0"/>
              <a:t>he</a:t>
            </a:r>
            <a:r>
              <a:rPr lang="en-US" dirty="0" smtClean="0"/>
              <a:t> </a:t>
            </a:r>
            <a:r>
              <a:rPr lang="id-ID" dirty="0" smtClean="0"/>
              <a:t>more </a:t>
            </a:r>
            <a:r>
              <a:rPr lang="en-US" dirty="0" smtClean="0"/>
              <a:t>material</a:t>
            </a:r>
            <a:r>
              <a:rPr lang="id-ID" dirty="0" smtClean="0"/>
              <a:t>s</a:t>
            </a:r>
            <a:r>
              <a:rPr lang="en-US" dirty="0" smtClean="0"/>
              <a:t> </a:t>
            </a:r>
            <a:r>
              <a:rPr lang="id-ID" dirty="0" smtClean="0"/>
              <a:t>which are </a:t>
            </a:r>
            <a:r>
              <a:rPr lang="en-US" dirty="0" smtClean="0"/>
              <a:t>measured </a:t>
            </a:r>
            <a:r>
              <a:rPr lang="en-US" dirty="0"/>
              <a:t>and the proportion of correct answers </a:t>
            </a:r>
            <a:r>
              <a:rPr lang="id-ID" dirty="0" smtClean="0"/>
              <a:t>given by the students will probably </a:t>
            </a:r>
            <a:r>
              <a:rPr lang="en-US" dirty="0" smtClean="0"/>
              <a:t>increase, </a:t>
            </a:r>
            <a:r>
              <a:rPr lang="en-US" dirty="0"/>
              <a:t>so the guessing factor </a:t>
            </a:r>
            <a:r>
              <a:rPr lang="en-US" dirty="0" smtClean="0"/>
              <a:t>will </a:t>
            </a:r>
            <a:r>
              <a:rPr lang="en-US" dirty="0"/>
              <a:t>be even lower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2.    Distribution </a:t>
            </a:r>
            <a:r>
              <a:rPr lang="en-US" dirty="0"/>
              <a:t>of </a:t>
            </a:r>
            <a:r>
              <a:rPr lang="en-US" dirty="0" smtClean="0"/>
              <a:t>scores</a:t>
            </a:r>
          </a:p>
          <a:p>
            <a:pPr marL="514350" indent="-514350">
              <a:buNone/>
            </a:pPr>
            <a:r>
              <a:rPr lang="en-US" dirty="0" smtClean="0"/>
              <a:t>       The amount of the </a:t>
            </a:r>
            <a:r>
              <a:rPr lang="id-ID" dirty="0" smtClean="0"/>
              <a:t>score </a:t>
            </a:r>
            <a:r>
              <a:rPr lang="en-US" dirty="0" smtClean="0"/>
              <a:t>distribution will create a higher level of reliability, due to greater reliability coefficient obtained when students remain in the </a:t>
            </a:r>
            <a:r>
              <a:rPr lang="id-ID" dirty="0" smtClean="0"/>
              <a:t>relatively </a:t>
            </a:r>
            <a:r>
              <a:rPr lang="en-US" dirty="0" smtClean="0"/>
              <a:t>same position in a </a:t>
            </a:r>
            <a:r>
              <a:rPr lang="id-ID" dirty="0" smtClean="0"/>
              <a:t>testing </a:t>
            </a:r>
            <a:r>
              <a:rPr lang="en-US" dirty="0" smtClean="0"/>
              <a:t>group to the next test.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1545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/>
              <a:t>Distract</a:t>
            </a:r>
            <a:r>
              <a:rPr lang="id-ID" b="1" dirty="0" smtClean="0"/>
              <a:t>e</a:t>
            </a:r>
            <a:r>
              <a:rPr lang="en-US" b="1" dirty="0" smtClean="0"/>
              <a:t>r index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3733800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				          </a:t>
            </a:r>
            <a:r>
              <a:rPr lang="id-ID" dirty="0" smtClean="0"/>
              <a:t>   </a:t>
            </a:r>
            <a:r>
              <a:rPr lang="en-US" dirty="0" smtClean="0"/>
              <a:t>P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Dis. Index =                          </a:t>
            </a:r>
            <a:r>
              <a:rPr lang="id-ID" dirty="0" smtClean="0"/>
              <a:t>                            </a:t>
            </a:r>
            <a:r>
              <a:rPr lang="en-US" dirty="0" smtClean="0"/>
              <a:t> x 100%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			  </a:t>
            </a:r>
            <a:r>
              <a:rPr lang="id-ID" dirty="0" smtClean="0"/>
              <a:t>          </a:t>
            </a:r>
            <a:r>
              <a:rPr lang="en-US" dirty="0" smtClean="0"/>
              <a:t>    (N – B) / (n – 1)	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 smtClean="0"/>
          </a:p>
          <a:p>
            <a:pPr>
              <a:buFont typeface="Monotype Sorts" pitchFamily="2" charset="2"/>
              <a:buNone/>
              <a:defRPr/>
            </a:pPr>
            <a:r>
              <a:rPr lang="en-US" sz="2000" dirty="0" smtClean="0"/>
              <a:t>P  = </a:t>
            </a:r>
            <a:r>
              <a:rPr lang="id-ID" sz="2000" dirty="0" smtClean="0"/>
              <a:t>the</a:t>
            </a:r>
            <a:r>
              <a:rPr lang="en-US" sz="2000" dirty="0" smtClean="0"/>
              <a:t> number of students selecting distractor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dirty="0" smtClean="0"/>
              <a:t>N = total number of students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dirty="0" smtClean="0"/>
              <a:t>B  = </a:t>
            </a:r>
            <a:r>
              <a:rPr lang="id-ID" sz="2000" dirty="0" smtClean="0"/>
              <a:t>the</a:t>
            </a:r>
            <a:r>
              <a:rPr lang="en-US" sz="2000" dirty="0" smtClean="0"/>
              <a:t> number of students who answered correctly for each  item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dirty="0" smtClean="0"/>
              <a:t>n  = total number of options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dirty="0" smtClean="0"/>
              <a:t>1  = constant  </a:t>
            </a:r>
            <a:endParaRPr lang="en-US" sz="2000" dirty="0"/>
          </a:p>
        </p:txBody>
      </p:sp>
      <p:cxnSp>
        <p:nvCxnSpPr>
          <p:cNvPr id="25604" name="Straight Connector 4"/>
          <p:cNvCxnSpPr>
            <a:cxnSpLocks noChangeShapeType="1"/>
          </p:cNvCxnSpPr>
          <p:nvPr/>
        </p:nvCxnSpPr>
        <p:spPr bwMode="auto">
          <a:xfrm>
            <a:off x="3276600" y="2780928"/>
            <a:ext cx="2971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9707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3600" b="1" dirty="0" smtClean="0"/>
              <a:t>Classification of distract</a:t>
            </a:r>
            <a:r>
              <a:rPr lang="id-ID" sz="3600" b="1" dirty="0" smtClean="0"/>
              <a:t>e</a:t>
            </a:r>
            <a:r>
              <a:rPr lang="en-US" sz="3600" b="1" dirty="0" smtClean="0"/>
              <a:t>r index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7772400" cy="38100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2800" dirty="0" smtClean="0"/>
              <a:t>76% - 125% = very good dis. index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 smtClean="0"/>
              <a:t>51% - 75% or 126% - 150% = good dis. index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 smtClean="0"/>
              <a:t>26% - 50% or 151% - 175% = poor dis. index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 smtClean="0"/>
              <a:t>0% - 25% or 176% - 200% = bad dis. index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600" dirty="0" smtClean="0"/>
              <a:t>&gt;</a:t>
            </a:r>
            <a:r>
              <a:rPr lang="en-US" sz="2800" dirty="0" smtClean="0"/>
              <a:t> 200% = very bad dis. index 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8120"/>
            <a:ext cx="8839200" cy="6079232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sz="2400" b="1" dirty="0" smtClean="0"/>
              <a:t>50 students took a multiple-choice test with five options (a, b, c, d, e) for every single item. The answer key for item no. 8 is ‘c’. Apparently, there were 20 students answered correctly for item no. 8 and 30 students answered incorrectly. This is the result of an analysis for item no. 8: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2400" b="1" dirty="0" smtClean="0"/>
              <a:t>Options			: a	b	c	d	e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2400" b="1" dirty="0" smtClean="0"/>
              <a:t>Distribution of answers	: 7 	8	20	7	8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2400" b="1" dirty="0" smtClean="0"/>
              <a:t>Dis. index</a:t>
            </a:r>
            <a:r>
              <a:rPr lang="en-US" b="1" dirty="0" smtClean="0"/>
              <a:t>	</a:t>
            </a:r>
            <a:r>
              <a:rPr lang="en-US" dirty="0" smtClean="0"/>
              <a:t>		: </a:t>
            </a:r>
            <a:r>
              <a:rPr lang="en-US" sz="1800" dirty="0" smtClean="0"/>
              <a:t>93%   107%      --         93%        107%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1800" b="1" dirty="0" smtClean="0"/>
              <a:t>Quality of distract</a:t>
            </a:r>
            <a:r>
              <a:rPr lang="id-ID" sz="1800" b="1" dirty="0" smtClean="0"/>
              <a:t>e</a:t>
            </a:r>
            <a:r>
              <a:rPr lang="en-US" sz="1800" b="1" dirty="0" smtClean="0"/>
              <a:t>r		:   ++	++	**	++	++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sz="1800" b="1" dirty="0" smtClean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1800" b="1" dirty="0" smtClean="0"/>
              <a:t>	Note: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1800" b="1" dirty="0" smtClean="0"/>
              <a:t>	**	: answer key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1800" b="1" dirty="0" smtClean="0"/>
              <a:t>	++	: Very good dis. index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1800" b="1" dirty="0" smtClean="0"/>
              <a:t>	+	: good dis. index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1800" b="1" dirty="0" smtClean="0"/>
              <a:t> 	-	: poor dis. Index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1800" b="1" dirty="0" smtClean="0"/>
              <a:t>	--	: bad dis. Index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1800" b="1" dirty="0" smtClean="0"/>
              <a:t>	---	: very bad dis. index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	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600" b="1" dirty="0" smtClean="0"/>
              <a:t>Thank you </a:t>
            </a:r>
            <a:r>
              <a:rPr lang="id-ID" sz="6600" b="1" dirty="0" smtClean="0"/>
              <a:t>...</a:t>
            </a:r>
            <a:endParaRPr lang="en-US" sz="6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510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/>
          </a:bodyPr>
          <a:lstStyle/>
          <a:p>
            <a:pPr marL="354013" indent="-354013">
              <a:buNone/>
            </a:pPr>
            <a:r>
              <a:rPr lang="id-ID" dirty="0" smtClean="0">
                <a:solidFill>
                  <a:srgbClr val="FF0000"/>
                </a:solidFill>
              </a:rPr>
              <a:t>3.</a:t>
            </a:r>
            <a:r>
              <a:rPr lang="id-ID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level of difficulty (difficulty index</a:t>
            </a:r>
            <a:r>
              <a:rPr lang="en-US" sz="2800" dirty="0" smtClean="0"/>
              <a:t>)</a:t>
            </a:r>
          </a:p>
          <a:p>
            <a:pPr marL="354013" indent="-354013">
              <a:buNone/>
            </a:pPr>
            <a:r>
              <a:rPr lang="en-US" sz="2800" dirty="0" smtClean="0"/>
              <a:t>     </a:t>
            </a:r>
            <a:r>
              <a:rPr lang="id-ID" sz="2800" dirty="0" smtClean="0"/>
              <a:t>The</a:t>
            </a:r>
            <a:r>
              <a:rPr lang="en-US" sz="2800" dirty="0" smtClean="0"/>
              <a:t> </a:t>
            </a:r>
            <a:r>
              <a:rPr lang="en-US" sz="2800" dirty="0"/>
              <a:t>too difficult or too easy </a:t>
            </a:r>
            <a:r>
              <a:rPr lang="id-ID" sz="2800" dirty="0" smtClean="0"/>
              <a:t>items </a:t>
            </a:r>
            <a:r>
              <a:rPr lang="en-US" sz="2800" dirty="0" smtClean="0"/>
              <a:t>will </a:t>
            </a:r>
            <a:r>
              <a:rPr lang="en-US" sz="2800" dirty="0"/>
              <a:t>likely result in low reliability. Such </a:t>
            </a:r>
            <a:r>
              <a:rPr lang="id-ID" sz="2800" dirty="0" smtClean="0"/>
              <a:t>items</a:t>
            </a:r>
            <a:r>
              <a:rPr lang="en-US" sz="2800" dirty="0" smtClean="0"/>
              <a:t> </a:t>
            </a:r>
            <a:r>
              <a:rPr lang="en-US" sz="2800" dirty="0"/>
              <a:t>would result in a small </a:t>
            </a:r>
            <a:r>
              <a:rPr lang="id-ID" sz="2800" dirty="0" smtClean="0"/>
              <a:t>discriminating </a:t>
            </a:r>
            <a:r>
              <a:rPr lang="en-US" sz="2800" dirty="0" smtClean="0"/>
              <a:t>power. </a:t>
            </a:r>
            <a:r>
              <a:rPr lang="id-ID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ideal level of difficulty </a:t>
            </a:r>
            <a:r>
              <a:rPr lang="id-ID" sz="2800" dirty="0" smtClean="0"/>
              <a:t>will be obtained if the items yield</a:t>
            </a:r>
            <a:r>
              <a:rPr lang="en-US" sz="2800" dirty="0" smtClean="0"/>
              <a:t> </a:t>
            </a:r>
            <a:r>
              <a:rPr lang="id-ID" sz="2800" dirty="0" smtClean="0"/>
              <a:t>the </a:t>
            </a:r>
            <a:r>
              <a:rPr lang="en-US" sz="2800" dirty="0" smtClean="0"/>
              <a:t>normal </a:t>
            </a:r>
            <a:r>
              <a:rPr lang="en-US" sz="2800" dirty="0"/>
              <a:t>curve-shaped distribution of </a:t>
            </a:r>
            <a:r>
              <a:rPr lang="en-US" sz="2800" dirty="0" smtClean="0"/>
              <a:t>scores</a:t>
            </a:r>
            <a:r>
              <a:rPr lang="id-ID" sz="2800" dirty="0" smtClean="0"/>
              <a:t>.</a:t>
            </a:r>
            <a:endParaRPr lang="en-US" sz="2400" dirty="0" smtClean="0"/>
          </a:p>
          <a:p>
            <a:pPr marL="531813" indent="-9525">
              <a:buNone/>
            </a:pPr>
            <a:endParaRPr lang="en-US" sz="2400" dirty="0" smtClean="0"/>
          </a:p>
          <a:p>
            <a:pPr marL="531813" indent="-9525">
              <a:buNone/>
            </a:pPr>
            <a:r>
              <a:rPr lang="en-US" sz="2400" dirty="0" smtClean="0"/>
              <a:t>  </a:t>
            </a:r>
          </a:p>
          <a:p>
            <a:pPr marL="531813" indent="-9525">
              <a:buNone/>
            </a:pPr>
            <a:r>
              <a:rPr lang="en-US" sz="2400" dirty="0" smtClean="0"/>
              <a:t>     </a:t>
            </a:r>
          </a:p>
          <a:p>
            <a:pPr marL="531813" indent="-9525">
              <a:buNone/>
            </a:pPr>
            <a:endParaRPr lang="en-US" sz="2400" dirty="0" smtClean="0"/>
          </a:p>
          <a:p>
            <a:pPr marL="531813" indent="-9525">
              <a:buNone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13488" y="4929198"/>
            <a:ext cx="2429686" cy="7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8728" y="6143644"/>
            <a:ext cx="578647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733797" y="4197928"/>
            <a:ext cx="3534888" cy="1710046"/>
          </a:xfrm>
          <a:custGeom>
            <a:avLst/>
            <a:gdLst>
              <a:gd name="connsiteX0" fmla="*/ 0 w 3534888"/>
              <a:gd name="connsiteY0" fmla="*/ 1644732 h 1710046"/>
              <a:gd name="connsiteX1" fmla="*/ 1591294 w 3534888"/>
              <a:gd name="connsiteY1" fmla="*/ 29688 h 1710046"/>
              <a:gd name="connsiteX2" fmla="*/ 3253839 w 3534888"/>
              <a:gd name="connsiteY2" fmla="*/ 1466602 h 1710046"/>
              <a:gd name="connsiteX3" fmla="*/ 3277590 w 3534888"/>
              <a:gd name="connsiteY3" fmla="*/ 1490353 h 1710046"/>
              <a:gd name="connsiteX4" fmla="*/ 3277590 w 3534888"/>
              <a:gd name="connsiteY4" fmla="*/ 1490353 h 17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4888" h="1710046">
                <a:moveTo>
                  <a:pt x="0" y="1644732"/>
                </a:moveTo>
                <a:cubicBezTo>
                  <a:pt x="524494" y="852054"/>
                  <a:pt x="1048988" y="59376"/>
                  <a:pt x="1591294" y="29688"/>
                </a:cubicBezTo>
                <a:cubicBezTo>
                  <a:pt x="2133600" y="0"/>
                  <a:pt x="2972790" y="1223158"/>
                  <a:pt x="3253839" y="1466602"/>
                </a:cubicBezTo>
                <a:cubicBezTo>
                  <a:pt x="3534888" y="1710046"/>
                  <a:pt x="3277590" y="1490353"/>
                  <a:pt x="3277590" y="1490353"/>
                </a:cubicBezTo>
                <a:lnTo>
                  <a:pt x="3277590" y="1490353"/>
                </a:ln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22" idx="1"/>
          </p:cNvCxnSpPr>
          <p:nvPr/>
        </p:nvCxnSpPr>
        <p:spPr>
          <a:xfrm>
            <a:off x="3325091" y="4227616"/>
            <a:ext cx="32463" cy="1916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607323" y="589361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464843" y="582217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16213" y="6286520"/>
            <a:ext cx="1296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0" b="1" dirty="0" smtClean="0"/>
              <a:t>Easy items</a:t>
            </a:r>
            <a:endParaRPr lang="en-US" sz="105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857488" y="628652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/>
              <a:t>Moderate items 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43372" y="628652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 smtClean="0"/>
              <a:t>Difficult items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30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54013" indent="-354013">
              <a:buNone/>
            </a:pPr>
            <a:r>
              <a:rPr lang="id-ID" sz="2800" dirty="0" smtClean="0">
                <a:solidFill>
                  <a:srgbClr val="FF0000"/>
                </a:solidFill>
              </a:rPr>
              <a:t>4</a:t>
            </a:r>
            <a:r>
              <a:rPr lang="id-ID" sz="2800" dirty="0" smtClean="0"/>
              <a:t>. </a:t>
            </a:r>
            <a:r>
              <a:rPr lang="en-US" sz="2800" dirty="0" smtClean="0"/>
              <a:t>Objectivity</a:t>
            </a:r>
          </a:p>
          <a:p>
            <a:pPr marL="354013" indent="-354013">
              <a:buNone/>
            </a:pPr>
            <a:r>
              <a:rPr lang="en-US" sz="2800" dirty="0" smtClean="0"/>
              <a:t>    Objectivity </a:t>
            </a:r>
            <a:r>
              <a:rPr lang="en-US" sz="2800" dirty="0"/>
              <a:t>refers to the same test scores </a:t>
            </a:r>
            <a:r>
              <a:rPr lang="id-ID" sz="2800" dirty="0" smtClean="0"/>
              <a:t>between a</a:t>
            </a:r>
            <a:r>
              <a:rPr lang="en-US" sz="2800" dirty="0" smtClean="0"/>
              <a:t> student</a:t>
            </a:r>
            <a:r>
              <a:rPr lang="id-ID" sz="2800" dirty="0" smtClean="0"/>
              <a:t> and the others</a:t>
            </a:r>
            <a:r>
              <a:rPr lang="en-US" sz="2800" dirty="0" smtClean="0"/>
              <a:t>. It </a:t>
            </a:r>
            <a:r>
              <a:rPr lang="en-US" sz="2800" dirty="0"/>
              <a:t>means that if there </a:t>
            </a:r>
            <a:r>
              <a:rPr lang="en-US" sz="2800" dirty="0" smtClean="0"/>
              <a:t>are students </a:t>
            </a:r>
            <a:r>
              <a:rPr lang="en-US" sz="2800" dirty="0"/>
              <a:t>who </a:t>
            </a:r>
            <a:r>
              <a:rPr lang="en-US" sz="2800" dirty="0" smtClean="0"/>
              <a:t>have </a:t>
            </a:r>
            <a:r>
              <a:rPr lang="en-US" sz="2800" dirty="0"/>
              <a:t>similar capabilities, </a:t>
            </a:r>
            <a:r>
              <a:rPr lang="id-ID" sz="2800" dirty="0" smtClean="0"/>
              <a:t>they </a:t>
            </a:r>
            <a:r>
              <a:rPr lang="en-US" sz="2800" dirty="0" smtClean="0"/>
              <a:t>will </a:t>
            </a:r>
            <a:r>
              <a:rPr lang="en-US" sz="2800" dirty="0"/>
              <a:t>obtain the same test results </a:t>
            </a:r>
            <a:r>
              <a:rPr lang="id-ID" sz="2800" dirty="0" smtClean="0"/>
              <a:t>when they</a:t>
            </a:r>
            <a:r>
              <a:rPr lang="en-US" sz="2800" dirty="0" smtClean="0"/>
              <a:t> </a:t>
            </a:r>
            <a:r>
              <a:rPr lang="id-ID" sz="2800" dirty="0" smtClean="0"/>
              <a:t>take</a:t>
            </a:r>
            <a:r>
              <a:rPr lang="en-US" sz="2800" dirty="0" smtClean="0"/>
              <a:t> the </a:t>
            </a:r>
            <a:r>
              <a:rPr lang="en-US" sz="2800" dirty="0"/>
              <a:t>same tests.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14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Factors causing unreliability (Mousavi, 2002)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5256584"/>
          </a:xfrm>
        </p:spPr>
        <p:txBody>
          <a:bodyPr>
            <a:normAutofit fontScale="92500" lnSpcReduction="20000"/>
          </a:bodyPr>
          <a:lstStyle/>
          <a:p>
            <a:r>
              <a:rPr lang="id-ID" b="1" dirty="0" smtClean="0"/>
              <a:t>Student-related reliability</a:t>
            </a:r>
          </a:p>
          <a:p>
            <a:pPr marL="354013" indent="0">
              <a:buNone/>
            </a:pPr>
            <a:r>
              <a:rPr lang="en-US" dirty="0"/>
              <a:t>Students who </a:t>
            </a:r>
            <a:r>
              <a:rPr lang="en-US" dirty="0" smtClean="0"/>
              <a:t>are at </a:t>
            </a:r>
            <a:r>
              <a:rPr lang="en-US" dirty="0"/>
              <a:t>the time of taking the test </a:t>
            </a:r>
            <a:r>
              <a:rPr lang="id-ID" dirty="0" smtClean="0"/>
              <a:t>are </a:t>
            </a:r>
            <a:r>
              <a:rPr lang="en-US" dirty="0" smtClean="0"/>
              <a:t>in </a:t>
            </a:r>
            <a:r>
              <a:rPr lang="id-ID" dirty="0" smtClean="0"/>
              <a:t>the </a:t>
            </a:r>
            <a:r>
              <a:rPr lang="en-US" dirty="0" smtClean="0"/>
              <a:t>conditions </a:t>
            </a:r>
            <a:r>
              <a:rPr lang="en-US" dirty="0"/>
              <a:t>of </a:t>
            </a:r>
            <a:r>
              <a:rPr lang="id-ID" dirty="0" smtClean="0"/>
              <a:t>getting sick</a:t>
            </a:r>
            <a:r>
              <a:rPr lang="en-US" dirty="0" smtClean="0"/>
              <a:t>, </a:t>
            </a:r>
            <a:r>
              <a:rPr lang="en-US" dirty="0"/>
              <a:t>fatigue, anxiety, and </a:t>
            </a:r>
            <a:r>
              <a:rPr lang="id-ID" dirty="0" smtClean="0"/>
              <a:t>of having </a:t>
            </a:r>
            <a:r>
              <a:rPr lang="en-US" dirty="0" smtClean="0"/>
              <a:t>physical </a:t>
            </a:r>
            <a:r>
              <a:rPr lang="en-US" dirty="0"/>
              <a:t>or other psychological factors will necessarily result in scores that are not reliable.</a:t>
            </a:r>
          </a:p>
          <a:p>
            <a:r>
              <a:rPr lang="id-ID" b="1" dirty="0" smtClean="0"/>
              <a:t>Rater reliability</a:t>
            </a:r>
            <a:r>
              <a:rPr lang="id-ID" dirty="0" smtClean="0"/>
              <a:t> </a:t>
            </a:r>
          </a:p>
          <a:p>
            <a:pPr marL="354013" indent="0">
              <a:buNone/>
            </a:pPr>
            <a:r>
              <a:rPr lang="id-ID" dirty="0" smtClean="0"/>
              <a:t>Inter-rater</a:t>
            </a:r>
            <a:r>
              <a:rPr lang="en-US" dirty="0" smtClean="0"/>
              <a:t> </a:t>
            </a:r>
            <a:r>
              <a:rPr lang="en-US" dirty="0"/>
              <a:t>subjectivity in scoring the students will reduce the reliability of test results.</a:t>
            </a:r>
          </a:p>
          <a:p>
            <a:r>
              <a:rPr lang="id-ID" b="1" dirty="0" smtClean="0"/>
              <a:t>Test administration reliability</a:t>
            </a:r>
            <a:r>
              <a:rPr lang="id-ID" dirty="0" smtClean="0"/>
              <a:t> </a:t>
            </a:r>
          </a:p>
          <a:p>
            <a:pPr marL="354013" indent="0">
              <a:buNone/>
            </a:pPr>
            <a:r>
              <a:rPr lang="en-US" dirty="0"/>
              <a:t>Conditions during the test </a:t>
            </a:r>
            <a:r>
              <a:rPr lang="id-ID" dirty="0" smtClean="0"/>
              <a:t>is administered</a:t>
            </a:r>
            <a:r>
              <a:rPr lang="en-US" dirty="0" smtClean="0"/>
              <a:t> </a:t>
            </a:r>
            <a:r>
              <a:rPr lang="en-US" dirty="0"/>
              <a:t>(crowded, noisy, rowdy) will also reduce the reliability of test results.</a:t>
            </a:r>
          </a:p>
          <a:p>
            <a:r>
              <a:rPr lang="id-ID" b="1" dirty="0" smtClean="0"/>
              <a:t>Test reliability</a:t>
            </a:r>
            <a:r>
              <a:rPr lang="id-ID" dirty="0" smtClean="0"/>
              <a:t> </a:t>
            </a:r>
          </a:p>
          <a:p>
            <a:pPr marL="265113" indent="0">
              <a:buNone/>
              <a:tabLst>
                <a:tab pos="0" algn="l"/>
              </a:tabLst>
            </a:pPr>
            <a:r>
              <a:rPr lang="en-US" dirty="0"/>
              <a:t>Tests that are too long will cause </a:t>
            </a:r>
            <a:r>
              <a:rPr lang="id-ID" dirty="0" smtClean="0"/>
              <a:t>the students become </a:t>
            </a:r>
            <a:r>
              <a:rPr lang="en-US" dirty="0" smtClean="0"/>
              <a:t>fatigue </a:t>
            </a:r>
            <a:r>
              <a:rPr lang="id-ID" dirty="0" smtClean="0"/>
              <a:t>when they are taking the test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id-ID" dirty="0" smtClean="0"/>
              <a:t>they are </a:t>
            </a:r>
            <a:r>
              <a:rPr lang="en-US" dirty="0" smtClean="0"/>
              <a:t>eventually </a:t>
            </a:r>
            <a:r>
              <a:rPr lang="id-ID" dirty="0" smtClean="0"/>
              <a:t>in </a:t>
            </a:r>
            <a:r>
              <a:rPr lang="en-US" dirty="0" smtClean="0"/>
              <a:t>a </a:t>
            </a:r>
            <a:r>
              <a:rPr lang="en-US" dirty="0"/>
              <a:t>hurry to finish </a:t>
            </a:r>
            <a:r>
              <a:rPr lang="id-ID" dirty="0" smtClean="0"/>
              <a:t>it </a:t>
            </a:r>
            <a:r>
              <a:rPr lang="en-US" dirty="0" smtClean="0"/>
              <a:t>that </a:t>
            </a:r>
            <a:r>
              <a:rPr lang="en-US" dirty="0"/>
              <a:t>led to the </a:t>
            </a:r>
            <a:r>
              <a:rPr lang="en-US" dirty="0" smtClean="0"/>
              <a:t>answer</a:t>
            </a:r>
            <a:r>
              <a:rPr lang="id-ID" dirty="0" smtClean="0"/>
              <a:t>s</a:t>
            </a:r>
            <a:r>
              <a:rPr lang="en-US" dirty="0" smtClean="0"/>
              <a:t> </a:t>
            </a:r>
            <a:r>
              <a:rPr lang="en-US" dirty="0"/>
              <a:t>given </a:t>
            </a:r>
            <a:r>
              <a:rPr lang="id-ID" dirty="0" smtClean="0"/>
              <a:t>are</a:t>
            </a:r>
            <a:r>
              <a:rPr lang="en-US" dirty="0" smtClean="0"/>
              <a:t> </a:t>
            </a:r>
            <a:r>
              <a:rPr lang="en-US" dirty="0"/>
              <a:t>wrong.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58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3"/>
            <a:ext cx="7772400" cy="735267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latin typeface="Utsaah" pitchFamily="34" charset="0"/>
                <a:cs typeface="Utsaah" pitchFamily="34" charset="0"/>
              </a:rPr>
              <a:t>Method to determine the reliability of the </a:t>
            </a:r>
            <a:r>
              <a:rPr lang="en-US" sz="3800" b="1" dirty="0" smtClean="0">
                <a:latin typeface="Utsaah" pitchFamily="34" charset="0"/>
                <a:cs typeface="Utsaah" pitchFamily="34" charset="0"/>
              </a:rPr>
              <a:t>test</a:t>
            </a:r>
            <a:r>
              <a:rPr lang="id-ID" sz="3800" b="1" dirty="0" smtClean="0">
                <a:latin typeface="Utsaah" pitchFamily="34" charset="0"/>
                <a:cs typeface="Utsaah" pitchFamily="34" charset="0"/>
              </a:rPr>
              <a:t>:</a:t>
            </a:r>
            <a:endParaRPr lang="id-ID" sz="3800" b="1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4823048"/>
          </a:xfrm>
        </p:spPr>
        <p:txBody>
          <a:bodyPr/>
          <a:lstStyle/>
          <a:p>
            <a:r>
              <a:rPr lang="id-ID" b="1" dirty="0"/>
              <a:t>Test-Retest </a:t>
            </a:r>
            <a:r>
              <a:rPr lang="id-ID" b="1" dirty="0" smtClean="0"/>
              <a:t>Method </a:t>
            </a:r>
          </a:p>
          <a:p>
            <a:pPr marL="354013" indent="0">
              <a:buNone/>
            </a:pPr>
            <a:r>
              <a:rPr lang="en-US" b="1" dirty="0"/>
              <a:t>Test – Retest method </a:t>
            </a:r>
            <a:r>
              <a:rPr lang="en-US" dirty="0"/>
              <a:t>i.e. re-administer the test to the </a:t>
            </a:r>
            <a:r>
              <a:rPr lang="en-US" dirty="0" smtClean="0"/>
              <a:t>same</a:t>
            </a:r>
            <a:r>
              <a:rPr lang="id-ID" dirty="0" smtClean="0"/>
              <a:t> </a:t>
            </a:r>
            <a:r>
              <a:rPr lang="en-US" dirty="0" err="1" smtClean="0"/>
              <a:t>testees</a:t>
            </a:r>
            <a:r>
              <a:rPr lang="en-US" dirty="0" smtClean="0"/>
              <a:t> </a:t>
            </a:r>
            <a:r>
              <a:rPr lang="en-US" dirty="0"/>
              <a:t>after a lapse of time (no more than two weeks).</a:t>
            </a:r>
            <a:endParaRPr lang="id-ID" b="1" dirty="0" smtClean="0"/>
          </a:p>
          <a:p>
            <a:r>
              <a:rPr lang="en-US" b="1" dirty="0"/>
              <a:t>Parallel Forms to the Same </a:t>
            </a:r>
            <a:r>
              <a:rPr lang="en-US" b="1" dirty="0" smtClean="0"/>
              <a:t>Group</a:t>
            </a:r>
            <a:r>
              <a:rPr lang="id-ID" b="1" dirty="0" smtClean="0"/>
              <a:t> </a:t>
            </a:r>
          </a:p>
          <a:p>
            <a:pPr marL="354013" indent="0">
              <a:buNone/>
            </a:pPr>
            <a:r>
              <a:rPr lang="en-US" b="1" dirty="0" smtClean="0"/>
              <a:t>Administer </a:t>
            </a:r>
            <a:r>
              <a:rPr lang="en-US" b="1" dirty="0"/>
              <a:t>parallel forms of the test to the same group</a:t>
            </a:r>
            <a:r>
              <a:rPr lang="en-US" dirty="0"/>
              <a:t>.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second </a:t>
            </a:r>
            <a:r>
              <a:rPr lang="en-US" dirty="0"/>
              <a:t>test should be identical in its sampling, difficulty, length</a:t>
            </a:r>
            <a:r>
              <a:rPr lang="en-US" dirty="0" smtClean="0"/>
              <a:t>,</a:t>
            </a:r>
            <a:r>
              <a:rPr lang="id-ID" dirty="0" smtClean="0"/>
              <a:t> rubrics</a:t>
            </a:r>
            <a:r>
              <a:rPr lang="id-ID" dirty="0"/>
              <a:t>.</a:t>
            </a:r>
            <a:endParaRPr lang="id-ID" b="1" dirty="0" smtClean="0"/>
          </a:p>
          <a:p>
            <a:r>
              <a:rPr lang="id-ID" b="1" dirty="0"/>
              <a:t>The Split-Half </a:t>
            </a:r>
            <a:r>
              <a:rPr lang="id-ID" b="1" dirty="0" smtClean="0"/>
              <a:t>Method </a:t>
            </a:r>
          </a:p>
          <a:p>
            <a:pPr marL="354013" indent="0">
              <a:buNone/>
            </a:pPr>
            <a:r>
              <a:rPr lang="en-US" dirty="0"/>
              <a:t>Divide the test </a:t>
            </a:r>
            <a:r>
              <a:rPr lang="id-ID" dirty="0" smtClean="0"/>
              <a:t>(</a:t>
            </a:r>
            <a:r>
              <a:rPr lang="en-US" dirty="0" smtClean="0"/>
              <a:t>into </a:t>
            </a:r>
            <a:r>
              <a:rPr lang="en-US" dirty="0"/>
              <a:t>the first and second </a:t>
            </a:r>
            <a:r>
              <a:rPr lang="en-US" dirty="0" smtClean="0"/>
              <a:t>halves</a:t>
            </a:r>
            <a:r>
              <a:rPr lang="id-ID" dirty="0"/>
              <a:t>)</a:t>
            </a:r>
            <a:r>
              <a:rPr lang="id-ID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corresponding</a:t>
            </a:r>
            <a:r>
              <a:rPr lang="id-ID" dirty="0" smtClean="0"/>
              <a:t> scores </a:t>
            </a:r>
            <a:r>
              <a:rPr lang="id-ID" dirty="0"/>
              <a:t>obtained.</a:t>
            </a:r>
          </a:p>
        </p:txBody>
      </p:sp>
    </p:spTree>
    <p:extLst>
      <p:ext uri="{BB962C8B-B14F-4D97-AF65-F5344CB8AC3E}">
        <p14:creationId xmlns:p14="http://schemas.microsoft.com/office/powerpoint/2010/main" val="24560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408712"/>
          </a:xfrm>
        </p:spPr>
        <p:txBody>
          <a:bodyPr>
            <a:normAutofit lnSpcReduction="10000"/>
          </a:bodyPr>
          <a:lstStyle/>
          <a:p>
            <a:r>
              <a:rPr lang="id-ID" sz="2200" dirty="0" smtClean="0"/>
              <a:t>A </a:t>
            </a:r>
            <a:r>
              <a:rPr lang="en-US" sz="2200" dirty="0" smtClean="0"/>
              <a:t>Measure </a:t>
            </a:r>
            <a:r>
              <a:rPr lang="en-US" sz="2200" dirty="0"/>
              <a:t>of the reliability of the test is shown in the size of the coefficient / specific index (coefficient: 0-1).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higher the coefficient of a test, the </a:t>
            </a:r>
            <a:r>
              <a:rPr lang="id-ID" sz="2200" dirty="0" smtClean="0"/>
              <a:t>more reliable of that </a:t>
            </a:r>
            <a:r>
              <a:rPr lang="en-US" sz="2200" dirty="0" smtClean="0"/>
              <a:t>test.</a:t>
            </a:r>
            <a:endParaRPr lang="en-US" sz="2200" dirty="0"/>
          </a:p>
          <a:p>
            <a:r>
              <a:rPr lang="id-ID" sz="2200" dirty="0" smtClean="0"/>
              <a:t>A critical index</a:t>
            </a:r>
            <a:r>
              <a:rPr lang="en-US" sz="2200" dirty="0" smtClean="0"/>
              <a:t> </a:t>
            </a:r>
            <a:r>
              <a:rPr lang="en-US" sz="2200" dirty="0"/>
              <a:t>to the reliability coefficient is 0.7 (Kaplan, 1982). This means that a test is </a:t>
            </a:r>
            <a:r>
              <a:rPr lang="en-US" sz="2200" dirty="0" smtClean="0"/>
              <a:t>identified </a:t>
            </a:r>
            <a:r>
              <a:rPr lang="en-US" sz="2200" dirty="0"/>
              <a:t>to be reliable if the </a:t>
            </a:r>
            <a:r>
              <a:rPr lang="id-ID" sz="2200" dirty="0" smtClean="0"/>
              <a:t>reliability </a:t>
            </a:r>
            <a:r>
              <a:rPr lang="en-US" sz="2200" dirty="0" smtClean="0"/>
              <a:t>coefficient </a:t>
            </a:r>
            <a:r>
              <a:rPr lang="id-ID" sz="2200" dirty="0" smtClean="0"/>
              <a:t>is </a:t>
            </a:r>
            <a:r>
              <a:rPr lang="en-US" sz="2200" dirty="0" smtClean="0"/>
              <a:t>≥ </a:t>
            </a:r>
            <a:r>
              <a:rPr lang="en-US" sz="2200" dirty="0"/>
              <a:t>0.7.</a:t>
            </a:r>
          </a:p>
          <a:p>
            <a:r>
              <a:rPr lang="id-ID" sz="2200" dirty="0" smtClean="0"/>
              <a:t>Steps of testing reliabilty:</a:t>
            </a:r>
            <a:endParaRPr lang="en-US" sz="2200" dirty="0" smtClean="0"/>
          </a:p>
          <a:p>
            <a:pPr lvl="1">
              <a:buNone/>
            </a:pPr>
            <a:r>
              <a:rPr lang="en-US" sz="2200" dirty="0" smtClean="0"/>
              <a:t>1. </a:t>
            </a:r>
            <a:r>
              <a:rPr lang="en-US" sz="2200" dirty="0"/>
              <a:t>Finding </a:t>
            </a:r>
            <a:r>
              <a:rPr lang="id-ID" sz="2200" dirty="0" smtClean="0"/>
              <a:t>out </a:t>
            </a:r>
            <a:r>
              <a:rPr lang="en-US" sz="2200" dirty="0" smtClean="0"/>
              <a:t>a </a:t>
            </a:r>
            <a:r>
              <a:rPr lang="en-US" sz="2200" dirty="0"/>
              <a:t>correlation between test results at </a:t>
            </a:r>
            <a:r>
              <a:rPr lang="en-US" sz="2200" dirty="0" smtClean="0"/>
              <a:t>odd </a:t>
            </a:r>
            <a:r>
              <a:rPr lang="en-US" sz="2200" dirty="0"/>
              <a:t>and even </a:t>
            </a:r>
            <a:r>
              <a:rPr lang="en-US" sz="2200" dirty="0" smtClean="0"/>
              <a:t>split-half </a:t>
            </a:r>
            <a:r>
              <a:rPr lang="en-US" sz="2200" dirty="0"/>
              <a:t>with the formula:</a:t>
            </a:r>
          </a:p>
          <a:p>
            <a:pPr lvl="1">
              <a:buNone/>
            </a:pPr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2. </a:t>
            </a:r>
            <a:r>
              <a:rPr lang="en-US" sz="2200" dirty="0"/>
              <a:t>Reliability </a:t>
            </a:r>
            <a:r>
              <a:rPr lang="id-ID" sz="2200" dirty="0" smtClean="0"/>
              <a:t>cooeficient</a:t>
            </a:r>
            <a:r>
              <a:rPr lang="en-US" sz="2200" dirty="0" smtClean="0"/>
              <a:t> </a:t>
            </a:r>
            <a:r>
              <a:rPr lang="en-US" sz="2200" dirty="0"/>
              <a:t>were then calculated by Spearman Brown formula as </a:t>
            </a:r>
            <a:endParaRPr lang="id-ID" sz="2200" dirty="0" smtClean="0"/>
          </a:p>
          <a:p>
            <a:pPr>
              <a:buNone/>
            </a:pPr>
            <a:r>
              <a:rPr lang="id-ID" sz="2200" dirty="0"/>
              <a:t> </a:t>
            </a:r>
            <a:r>
              <a:rPr lang="id-ID" sz="2200" dirty="0" smtClean="0"/>
              <a:t>        </a:t>
            </a:r>
            <a:r>
              <a:rPr lang="en-US" sz="2200" dirty="0" smtClean="0"/>
              <a:t>follows</a:t>
            </a:r>
            <a:r>
              <a:rPr lang="en-US" sz="2200" dirty="0"/>
              <a:t>: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</a:t>
            </a:r>
            <a:r>
              <a:rPr lang="id-ID" sz="2200" dirty="0" smtClean="0"/>
              <a:t>     </a:t>
            </a:r>
            <a:r>
              <a:rPr lang="en-US" sz="2200" dirty="0" smtClean="0"/>
              <a:t>Description</a:t>
            </a:r>
            <a:r>
              <a:rPr lang="en-US" sz="2200" dirty="0"/>
              <a:t>: n = length of the test is always equal to 2, since all </a:t>
            </a:r>
            <a:r>
              <a:rPr lang="id-ID" sz="2200" dirty="0" smtClean="0"/>
              <a:t> </a:t>
            </a:r>
            <a:r>
              <a:rPr lang="en-US" sz="2200" dirty="0" smtClean="0"/>
              <a:t>tests were </a:t>
            </a:r>
            <a:r>
              <a:rPr lang="id-ID" sz="2200" dirty="0" smtClean="0"/>
              <a:t>           </a:t>
            </a:r>
          </a:p>
          <a:p>
            <a:pPr marL="88900" indent="-88900">
              <a:buNone/>
            </a:pPr>
            <a:r>
              <a:rPr lang="id-ID" sz="2200" dirty="0"/>
              <a:t> </a:t>
            </a:r>
            <a:r>
              <a:rPr lang="id-ID" sz="2200" dirty="0" smtClean="0"/>
              <a:t>       </a:t>
            </a:r>
            <a:r>
              <a:rPr lang="en-US" sz="2200" dirty="0" smtClean="0"/>
              <a:t>2 x     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870" y="3068960"/>
            <a:ext cx="1809750" cy="69532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4524" y="4509120"/>
            <a:ext cx="2514600" cy="78105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6022979"/>
            <a:ext cx="95250" cy="42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1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857232"/>
            <a:ext cx="8229600" cy="51500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10 students </a:t>
            </a:r>
            <a:r>
              <a:rPr lang="id-ID" sz="2000" dirty="0" smtClean="0"/>
              <a:t>took</a:t>
            </a:r>
            <a:r>
              <a:rPr lang="en-US" sz="2000" dirty="0" smtClean="0"/>
              <a:t> an </a:t>
            </a:r>
            <a:r>
              <a:rPr lang="en-US" sz="2000" dirty="0"/>
              <a:t>English test </a:t>
            </a:r>
            <a:r>
              <a:rPr lang="id-ID" sz="2000" dirty="0" smtClean="0"/>
              <a:t>consisting</a:t>
            </a:r>
            <a:r>
              <a:rPr lang="en-US" sz="2000" dirty="0" smtClean="0"/>
              <a:t> of five</a:t>
            </a:r>
            <a:r>
              <a:rPr lang="id-ID" sz="2000" dirty="0" smtClean="0"/>
              <a:t> essay items</a:t>
            </a:r>
            <a:r>
              <a:rPr lang="en-US" sz="2000" dirty="0" smtClean="0"/>
              <a:t>. </a:t>
            </a:r>
            <a:r>
              <a:rPr lang="en-US" sz="2000" dirty="0"/>
              <a:t>The lowest score for each </a:t>
            </a:r>
            <a:r>
              <a:rPr lang="id-ID" sz="2000" dirty="0" smtClean="0"/>
              <a:t>item</a:t>
            </a:r>
            <a:r>
              <a:rPr lang="en-US" sz="2000" dirty="0" smtClean="0"/>
              <a:t> </a:t>
            </a:r>
            <a:r>
              <a:rPr lang="en-US" sz="2000" dirty="0"/>
              <a:t>is 1 and the highest score is 10. </a:t>
            </a:r>
            <a:r>
              <a:rPr lang="id-ID" sz="2000" dirty="0" smtClean="0"/>
              <a:t>F</a:t>
            </a:r>
            <a:r>
              <a:rPr lang="en-US" sz="2000" dirty="0" err="1" smtClean="0"/>
              <a:t>ive</a:t>
            </a:r>
            <a:r>
              <a:rPr lang="en-US" sz="2000" dirty="0" smtClean="0"/>
              <a:t> </a:t>
            </a:r>
            <a:r>
              <a:rPr lang="id-ID" sz="2000" dirty="0" smtClean="0"/>
              <a:t>items</a:t>
            </a:r>
            <a:r>
              <a:rPr lang="en-US" sz="2000" dirty="0" smtClean="0"/>
              <a:t> </a:t>
            </a:r>
            <a:r>
              <a:rPr lang="en-US" sz="2000" dirty="0"/>
              <a:t>were then split into two </a:t>
            </a:r>
            <a:r>
              <a:rPr lang="en-US" sz="2000" dirty="0" smtClean="0"/>
              <a:t>parts</a:t>
            </a:r>
            <a:r>
              <a:rPr lang="id-ID" sz="2000" dirty="0" smtClean="0"/>
              <a:t> </a:t>
            </a:r>
            <a:r>
              <a:rPr lang="en-US" sz="2000" dirty="0" smtClean="0"/>
              <a:t>-</a:t>
            </a:r>
            <a:r>
              <a:rPr lang="id-ID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first is the number of even numbers and the second </a:t>
            </a:r>
            <a:r>
              <a:rPr lang="en-US" sz="2000" dirty="0" smtClean="0"/>
              <a:t>part </a:t>
            </a:r>
            <a:r>
              <a:rPr lang="id-ID" sz="2000" dirty="0" smtClean="0"/>
              <a:t>is</a:t>
            </a:r>
            <a:r>
              <a:rPr lang="en-US" sz="2000" dirty="0" smtClean="0"/>
              <a:t> </a:t>
            </a:r>
            <a:r>
              <a:rPr lang="en-US" sz="2000" dirty="0"/>
              <a:t>odd numbers. Data were obtained as follows: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Example of calculating the reliability of the test</a:t>
            </a:r>
            <a:r>
              <a:rPr lang="en-US" sz="2800" b="1" dirty="0" smtClean="0"/>
              <a:t>:</a:t>
            </a:r>
            <a:r>
              <a:rPr lang="id-ID" sz="2800" b="1" dirty="0" smtClean="0"/>
              <a:t> </a:t>
            </a:r>
            <a:endParaRPr lang="en-US" sz="2800" b="1" dirty="0"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71483"/>
              </p:ext>
            </p:extLst>
          </p:nvPr>
        </p:nvGraphicFramePr>
        <p:xfrm>
          <a:off x="1357290" y="2276872"/>
          <a:ext cx="6096000" cy="415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52655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Students’ name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Scores for even numbers of items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Scores</a:t>
                      </a:r>
                      <a:r>
                        <a:rPr lang="id-ID" sz="1600" baseline="0" dirty="0" smtClean="0"/>
                        <a:t> for odd number of items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79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3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2147</TotalTime>
  <Words>1967</Words>
  <Application>Microsoft Office PowerPoint</Application>
  <PresentationFormat>On-screen Show (4:3)</PresentationFormat>
  <Paragraphs>437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ＭＳ Ｐゴシック</vt:lpstr>
      <vt:lpstr>Arial</vt:lpstr>
      <vt:lpstr>Arial Black</vt:lpstr>
      <vt:lpstr>Arial Rounded MT Bold</vt:lpstr>
      <vt:lpstr>Calibri</vt:lpstr>
      <vt:lpstr>Cambria</vt:lpstr>
      <vt:lpstr>Franklin Gothic Book</vt:lpstr>
      <vt:lpstr>Lucida Sans Unicode</vt:lpstr>
      <vt:lpstr>Monotype Sorts</vt:lpstr>
      <vt:lpstr>Perpetua</vt:lpstr>
      <vt:lpstr>Utsaah</vt:lpstr>
      <vt:lpstr>Wingdings</vt:lpstr>
      <vt:lpstr>Wingdings 2</vt:lpstr>
      <vt:lpstr>Equity</vt:lpstr>
      <vt:lpstr>Conditions of a Good Test  #2</vt:lpstr>
      <vt:lpstr>Reliability</vt:lpstr>
      <vt:lpstr>There are four factors that may affect the reliability of the test (Gronlund, 1985):</vt:lpstr>
      <vt:lpstr>PowerPoint Presentation</vt:lpstr>
      <vt:lpstr>PowerPoint Presentation</vt:lpstr>
      <vt:lpstr>Factors causing unreliability (Mousavi, 2002)</vt:lpstr>
      <vt:lpstr>Method to determine the reliability of the test:</vt:lpstr>
      <vt:lpstr>PowerPoint Presentation</vt:lpstr>
      <vt:lpstr>Example of calculating the reliability of the test: </vt:lpstr>
      <vt:lpstr>PowerPoint Presentation</vt:lpstr>
      <vt:lpstr>Item Difficulty</vt:lpstr>
      <vt:lpstr>DIFFICULTY INDEX </vt:lpstr>
      <vt:lpstr>DIFFICULTY INDEX</vt:lpstr>
      <vt:lpstr>After the item analysis, this equivalents can be used in interpreting the difficulty index:</vt:lpstr>
      <vt:lpstr>Example</vt:lpstr>
      <vt:lpstr>Item Discrimination</vt:lpstr>
      <vt:lpstr>DISCRIMINATION INDEX</vt:lpstr>
      <vt:lpstr>Discrimination Index: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Discrimination Index for Essay Test:</vt:lpstr>
      <vt:lpstr>PowerPoint Presentation</vt:lpstr>
      <vt:lpstr>Example: </vt:lpstr>
      <vt:lpstr>PowerPoint Presentation</vt:lpstr>
      <vt:lpstr>PowerPoint Presentation</vt:lpstr>
      <vt:lpstr>Distracter analysis </vt:lpstr>
      <vt:lpstr>Distracter index</vt:lpstr>
      <vt:lpstr>Classification of distracter index</vt:lpstr>
      <vt:lpstr>PowerPoint Presentation</vt:lpstr>
      <vt:lpstr>Thank you 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Conditions of a Good Test  #2</dc:title>
  <dc:creator>DELL</dc:creator>
  <cp:lastModifiedBy>Windows 10</cp:lastModifiedBy>
  <cp:revision>51</cp:revision>
  <dcterms:created xsi:type="dcterms:W3CDTF">2012-08-10T13:52:38Z</dcterms:created>
  <dcterms:modified xsi:type="dcterms:W3CDTF">2021-03-26T04:22:40Z</dcterms:modified>
</cp:coreProperties>
</file>