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5143500" cx="9144000"/>
  <p:notesSz cx="6858000" cy="9144000"/>
  <p:embeddedFontLst>
    <p:embeddedFont>
      <p:font typeface="Fuzzy Bubbles"/>
      <p:regular r:id="rId38"/>
      <p:bold r:id="rId39"/>
    </p:embeddedFont>
    <p:embeddedFont>
      <p:font typeface="Quicksand"/>
      <p:regular r:id="rId40"/>
      <p:bold r:id="rId41"/>
    </p:embeddedFont>
    <p:embeddedFont>
      <p:font typeface="Quicksand Medium"/>
      <p:regular r:id="rId42"/>
      <p:bold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7AB602D-EC82-48AF-9A8F-568BE21D6C9B}">
  <a:tblStyle styleId="{97AB602D-EC82-48AF-9A8F-568BE21D6C9B}"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Quicksand-regular.fntdata"/><Relationship Id="rId20" Type="http://schemas.openxmlformats.org/officeDocument/2006/relationships/slide" Target="slides/slide14.xml"/><Relationship Id="rId42" Type="http://schemas.openxmlformats.org/officeDocument/2006/relationships/font" Target="fonts/QuicksandMedium-regular.fntdata"/><Relationship Id="rId41" Type="http://schemas.openxmlformats.org/officeDocument/2006/relationships/font" Target="fonts/Quicksand-bold.fntdata"/><Relationship Id="rId22" Type="http://schemas.openxmlformats.org/officeDocument/2006/relationships/slide" Target="slides/slide16.xml"/><Relationship Id="rId21" Type="http://schemas.openxmlformats.org/officeDocument/2006/relationships/slide" Target="slides/slide15.xml"/><Relationship Id="rId43" Type="http://schemas.openxmlformats.org/officeDocument/2006/relationships/font" Target="fonts/QuicksandMedium-bold.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FuzzyBubbles-bold.fntdata"/><Relationship Id="rId16" Type="http://schemas.openxmlformats.org/officeDocument/2006/relationships/slide" Target="slides/slide10.xml"/><Relationship Id="rId38" Type="http://schemas.openxmlformats.org/officeDocument/2006/relationships/font" Target="fonts/FuzzyBubbles-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d7b7522ac7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d7b7522ac7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d7b7522ac7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d7b7522ac7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d7b7522ac7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d7b7522ac7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d55893ce44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d55893ce44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d7b7522ac7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d7b7522ac7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d7b7522ac7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d7b7522ac7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d56602295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1d56602295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d7b7522ac7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d7b7522ac7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d55893ce4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d55893ce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d55893ce44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1d55893ce4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cb598f364b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cb598f364b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d6a3e3d70f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d6a3e3d70f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d566022951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1d566022951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d56602295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1d56602295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d566022951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1d566022951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d566022951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1d566022951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1d6a3e3d70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1d6a3e3d70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1d6a3e3d70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1d6a3e3d70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d6a3e3d70f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1d6a3e3d70f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1d6a3e3d70f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1d6a3e3d70f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1d6a3e3d70f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1d6a3e3d70f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d52acecf8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d52acecf8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1d6a3e3d70f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1d6a3e3d70f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1d6a3e3d70f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1d6a3e3d70f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d52acecf8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d52acecf8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d52acecf84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d52acecf84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d52acecf84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d52acecf84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d7b7522ac7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d7b7522ac7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d7b7522ac7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d7b7522ac7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d7b7522ac7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d7b7522ac7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4049850" y="2914650"/>
            <a:ext cx="4803300" cy="543000"/>
          </a:xfrm>
          <a:prstGeom prst="roundRect">
            <a:avLst>
              <a:gd fmla="val 31664" name="adj"/>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nvSpPr>
        <p:spPr>
          <a:xfrm>
            <a:off x="4117650" y="1227750"/>
            <a:ext cx="4164000" cy="135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800">
                <a:solidFill>
                  <a:srgbClr val="26295E"/>
                </a:solidFill>
                <a:latin typeface="Fuzzy Bubbles"/>
                <a:ea typeface="Fuzzy Bubbles"/>
                <a:cs typeface="Fuzzy Bubbles"/>
                <a:sym typeface="Fuzzy Bubbles"/>
              </a:rPr>
              <a:t>PHP FUNDAMENTALS</a:t>
            </a:r>
            <a:endParaRPr b="1" sz="3800">
              <a:solidFill>
                <a:srgbClr val="26295E"/>
              </a:solidFill>
              <a:latin typeface="Fuzzy Bubbles"/>
              <a:ea typeface="Fuzzy Bubbles"/>
              <a:cs typeface="Fuzzy Bubbles"/>
              <a:sym typeface="Fuzzy Bubbles"/>
            </a:endParaRPr>
          </a:p>
        </p:txBody>
      </p:sp>
      <p:sp>
        <p:nvSpPr>
          <p:cNvPr id="56" name="Google Shape;56;p13"/>
          <p:cNvSpPr txBox="1"/>
          <p:nvPr/>
        </p:nvSpPr>
        <p:spPr>
          <a:xfrm>
            <a:off x="4117650" y="2901450"/>
            <a:ext cx="47355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26295E"/>
                </a:solidFill>
                <a:latin typeface="Fuzzy Bubbles"/>
                <a:ea typeface="Fuzzy Bubbles"/>
                <a:cs typeface="Fuzzy Bubbles"/>
                <a:sym typeface="Fuzzy Bubbles"/>
              </a:rPr>
              <a:t>Variable, Data Type, Operator</a:t>
            </a:r>
            <a:endParaRPr b="1" sz="2300">
              <a:solidFill>
                <a:srgbClr val="26295E"/>
              </a:solidFill>
              <a:latin typeface="Fuzzy Bubbles"/>
              <a:ea typeface="Fuzzy Bubbles"/>
              <a:cs typeface="Fuzzy Bubbles"/>
              <a:sym typeface="Fuzzy Bubbles"/>
            </a:endParaRPr>
          </a:p>
        </p:txBody>
      </p:sp>
      <p:sp>
        <p:nvSpPr>
          <p:cNvPr id="57" name="Google Shape;57;p13"/>
          <p:cNvSpPr txBox="1"/>
          <p:nvPr/>
        </p:nvSpPr>
        <p:spPr>
          <a:xfrm>
            <a:off x="5430100" y="1294425"/>
            <a:ext cx="1309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t>👋👋</a:t>
            </a:r>
            <a:endParaRPr sz="3000"/>
          </a:p>
        </p:txBody>
      </p:sp>
      <p:sp>
        <p:nvSpPr>
          <p:cNvPr id="58" name="Google Shape;58;p13"/>
          <p:cNvSpPr txBox="1"/>
          <p:nvPr/>
        </p:nvSpPr>
        <p:spPr>
          <a:xfrm>
            <a:off x="312375" y="4541175"/>
            <a:ext cx="20307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26295E"/>
                </a:solidFill>
                <a:latin typeface="Fuzzy Bubbles"/>
                <a:ea typeface="Fuzzy Bubbles"/>
                <a:cs typeface="Fuzzy Bubbles"/>
                <a:sym typeface="Fuzzy Bubbles"/>
              </a:rPr>
              <a:t>ICT 2</a:t>
            </a:r>
            <a:r>
              <a:rPr baseline="30000" lang="en" sz="1700">
                <a:solidFill>
                  <a:srgbClr val="26295E"/>
                </a:solidFill>
                <a:latin typeface="Fuzzy Bubbles"/>
                <a:ea typeface="Fuzzy Bubbles"/>
                <a:cs typeface="Fuzzy Bubbles"/>
                <a:sym typeface="Fuzzy Bubbles"/>
              </a:rPr>
              <a:t>nd</a:t>
            </a:r>
            <a:r>
              <a:rPr lang="en" sz="1700">
                <a:solidFill>
                  <a:srgbClr val="26295E"/>
                </a:solidFill>
                <a:latin typeface="Fuzzy Bubbles"/>
                <a:ea typeface="Fuzzy Bubbles"/>
                <a:cs typeface="Fuzzy Bubbles"/>
                <a:sym typeface="Fuzzy Bubbles"/>
              </a:rPr>
              <a:t> Semester</a:t>
            </a:r>
            <a:endParaRPr sz="1700">
              <a:solidFill>
                <a:srgbClr val="26295E"/>
              </a:solidFill>
              <a:latin typeface="Fuzzy Bubbles"/>
              <a:ea typeface="Fuzzy Bubbles"/>
              <a:cs typeface="Fuzzy Bubbles"/>
              <a:sym typeface="Fuzzy Bubbles"/>
            </a:endParaRPr>
          </a:p>
        </p:txBody>
      </p:sp>
      <p:pic>
        <p:nvPicPr>
          <p:cNvPr id="59" name="Google Shape;59;p13"/>
          <p:cNvPicPr preferRelativeResize="0"/>
          <p:nvPr/>
        </p:nvPicPr>
        <p:blipFill>
          <a:blip r:embed="rId3">
            <a:alphaModFix/>
          </a:blip>
          <a:stretch>
            <a:fillRect/>
          </a:stretch>
        </p:blipFill>
        <p:spPr>
          <a:xfrm>
            <a:off x="223100" y="1168050"/>
            <a:ext cx="3550900" cy="2612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2"/>
          <p:cNvSpPr txBox="1"/>
          <p:nvPr/>
        </p:nvSpPr>
        <p:spPr>
          <a:xfrm>
            <a:off x="1924175" y="1740575"/>
            <a:ext cx="6406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26295E"/>
                </a:solidFill>
                <a:latin typeface="Quicksand Medium"/>
                <a:ea typeface="Quicksand Medium"/>
                <a:cs typeface="Quicksand Medium"/>
                <a:sym typeface="Quicksand Medium"/>
              </a:rPr>
              <a:t>A float is a number with a </a:t>
            </a:r>
            <a:r>
              <a:rPr b="1" lang="en" sz="1800">
                <a:solidFill>
                  <a:srgbClr val="26295E"/>
                </a:solidFill>
                <a:latin typeface="Quicksand"/>
                <a:ea typeface="Quicksand"/>
                <a:cs typeface="Quicksand"/>
                <a:sym typeface="Quicksand"/>
              </a:rPr>
              <a:t>decimal point</a:t>
            </a:r>
            <a:r>
              <a:rPr lang="en" sz="1800">
                <a:solidFill>
                  <a:srgbClr val="26295E"/>
                </a:solidFill>
                <a:latin typeface="Quicksand Medium"/>
                <a:ea typeface="Quicksand Medium"/>
                <a:cs typeface="Quicksand Medium"/>
                <a:sym typeface="Quicksand Medium"/>
              </a:rPr>
              <a:t> or a number in exponential form</a:t>
            </a:r>
            <a:endParaRPr sz="1800">
              <a:solidFill>
                <a:srgbClr val="26295E"/>
              </a:solidFill>
              <a:latin typeface="Quicksand Medium"/>
              <a:ea typeface="Quicksand Medium"/>
              <a:cs typeface="Quicksand Medium"/>
              <a:sym typeface="Quicksand Medium"/>
            </a:endParaRPr>
          </a:p>
        </p:txBody>
      </p:sp>
      <p:grpSp>
        <p:nvGrpSpPr>
          <p:cNvPr id="182" name="Google Shape;182;p22"/>
          <p:cNvGrpSpPr/>
          <p:nvPr/>
        </p:nvGrpSpPr>
        <p:grpSpPr>
          <a:xfrm>
            <a:off x="703575" y="1060725"/>
            <a:ext cx="831300" cy="3022050"/>
            <a:chOff x="703575" y="801300"/>
            <a:chExt cx="831300" cy="3022050"/>
          </a:xfrm>
        </p:grpSpPr>
        <p:sp>
          <p:nvSpPr>
            <p:cNvPr id="183" name="Google Shape;183;p22"/>
            <p:cNvSpPr/>
            <p:nvPr/>
          </p:nvSpPr>
          <p:spPr>
            <a:xfrm>
              <a:off x="703575" y="801300"/>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2"/>
            <p:cNvSpPr txBox="1"/>
            <p:nvPr/>
          </p:nvSpPr>
          <p:spPr>
            <a:xfrm>
              <a:off x="790575" y="801300"/>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P</a:t>
              </a:r>
              <a:endParaRPr b="1" sz="4200">
                <a:solidFill>
                  <a:srgbClr val="26295E"/>
                </a:solidFill>
                <a:latin typeface="Fuzzy Bubbles"/>
                <a:ea typeface="Fuzzy Bubbles"/>
                <a:cs typeface="Fuzzy Bubbles"/>
                <a:sym typeface="Fuzzy Bubbles"/>
              </a:endParaRPr>
            </a:p>
          </p:txBody>
        </p:sp>
        <p:sp>
          <p:nvSpPr>
            <p:cNvPr id="185" name="Google Shape;185;p22"/>
            <p:cNvSpPr/>
            <p:nvPr/>
          </p:nvSpPr>
          <p:spPr>
            <a:xfrm>
              <a:off x="703575" y="1896675"/>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2"/>
            <p:cNvSpPr txBox="1"/>
            <p:nvPr/>
          </p:nvSpPr>
          <p:spPr>
            <a:xfrm>
              <a:off x="790575" y="1896675"/>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H</a:t>
              </a:r>
              <a:endParaRPr b="1" sz="4200">
                <a:solidFill>
                  <a:srgbClr val="26295E"/>
                </a:solidFill>
                <a:latin typeface="Fuzzy Bubbles"/>
                <a:ea typeface="Fuzzy Bubbles"/>
                <a:cs typeface="Fuzzy Bubbles"/>
                <a:sym typeface="Fuzzy Bubbles"/>
              </a:endParaRPr>
            </a:p>
          </p:txBody>
        </p:sp>
        <p:sp>
          <p:nvSpPr>
            <p:cNvPr id="187" name="Google Shape;187;p22"/>
            <p:cNvSpPr/>
            <p:nvPr/>
          </p:nvSpPr>
          <p:spPr>
            <a:xfrm>
              <a:off x="703575" y="2992050"/>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2"/>
            <p:cNvSpPr txBox="1"/>
            <p:nvPr/>
          </p:nvSpPr>
          <p:spPr>
            <a:xfrm>
              <a:off x="790575" y="2992050"/>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P</a:t>
              </a:r>
              <a:endParaRPr b="1" sz="4200">
                <a:solidFill>
                  <a:srgbClr val="26295E"/>
                </a:solidFill>
                <a:latin typeface="Fuzzy Bubbles"/>
                <a:ea typeface="Fuzzy Bubbles"/>
                <a:cs typeface="Fuzzy Bubbles"/>
                <a:sym typeface="Fuzzy Bubbles"/>
              </a:endParaRPr>
            </a:p>
          </p:txBody>
        </p:sp>
      </p:grpSp>
      <p:sp>
        <p:nvSpPr>
          <p:cNvPr id="189" name="Google Shape;189;p22"/>
          <p:cNvSpPr txBox="1"/>
          <p:nvPr/>
        </p:nvSpPr>
        <p:spPr>
          <a:xfrm>
            <a:off x="1924175" y="679725"/>
            <a:ext cx="4914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200">
                <a:solidFill>
                  <a:srgbClr val="26295E"/>
                </a:solidFill>
                <a:latin typeface="Fuzzy Bubbles"/>
                <a:ea typeface="Fuzzy Bubbles"/>
                <a:cs typeface="Fuzzy Bubbles"/>
                <a:sym typeface="Fuzzy Bubbles"/>
              </a:rPr>
              <a:t>Float (desimal)</a:t>
            </a:r>
            <a:endParaRPr b="1" sz="4200">
              <a:solidFill>
                <a:srgbClr val="26295E"/>
              </a:solidFill>
              <a:latin typeface="Fuzzy Bubbles"/>
              <a:ea typeface="Fuzzy Bubbles"/>
              <a:cs typeface="Fuzzy Bubbles"/>
              <a:sym typeface="Fuzzy Bubbles"/>
            </a:endParaRPr>
          </a:p>
        </p:txBody>
      </p:sp>
      <p:sp>
        <p:nvSpPr>
          <p:cNvPr id="190" name="Google Shape;190;p22"/>
          <p:cNvSpPr/>
          <p:nvPr/>
        </p:nvSpPr>
        <p:spPr>
          <a:xfrm>
            <a:off x="1924175" y="2960875"/>
            <a:ext cx="2913600" cy="1122000"/>
          </a:xfrm>
          <a:prstGeom prst="roundRect">
            <a:avLst>
              <a:gd fmla="val 16667"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2"/>
          <p:cNvSpPr txBox="1"/>
          <p:nvPr/>
        </p:nvSpPr>
        <p:spPr>
          <a:xfrm>
            <a:off x="2078303" y="3114775"/>
            <a:ext cx="25689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rgbClr val="26295E"/>
                </a:solidFill>
                <a:latin typeface="Quicksand Medium"/>
                <a:ea typeface="Quicksand Medium"/>
                <a:cs typeface="Quicksand Medium"/>
                <a:sym typeface="Quicksand Medium"/>
              </a:rPr>
              <a:t>$number = 0.5;</a:t>
            </a:r>
            <a:endParaRPr sz="1800">
              <a:solidFill>
                <a:srgbClr val="26295E"/>
              </a:solidFill>
              <a:latin typeface="Quicksand Medium"/>
              <a:ea typeface="Quicksand Medium"/>
              <a:cs typeface="Quicksand Medium"/>
              <a:sym typeface="Quicksand Medium"/>
            </a:endParaRPr>
          </a:p>
          <a:p>
            <a:pPr indent="0" lvl="0" marL="0" rtl="0" algn="l">
              <a:lnSpc>
                <a:spcPct val="115000"/>
              </a:lnSpc>
              <a:spcBef>
                <a:spcPts val="0"/>
              </a:spcBef>
              <a:spcAft>
                <a:spcPts val="0"/>
              </a:spcAft>
              <a:buNone/>
            </a:pPr>
            <a:r>
              <a:rPr lang="en" sz="1800">
                <a:solidFill>
                  <a:srgbClr val="26295E"/>
                </a:solidFill>
                <a:latin typeface="Quicksand Medium"/>
                <a:ea typeface="Quicksand Medium"/>
                <a:cs typeface="Quicksand Medium"/>
                <a:sym typeface="Quicksand Medium"/>
              </a:rPr>
              <a:t>$discount = 0.75;</a:t>
            </a:r>
            <a:endParaRPr sz="1800">
              <a:solidFill>
                <a:srgbClr val="26295E"/>
              </a:solidFill>
              <a:latin typeface="Quicksand Medium"/>
              <a:ea typeface="Quicksand Medium"/>
              <a:cs typeface="Quicksand Medium"/>
              <a:sym typeface="Quicksand Medium"/>
            </a:endParaRPr>
          </a:p>
        </p:txBody>
      </p:sp>
      <p:sp>
        <p:nvSpPr>
          <p:cNvPr id="192" name="Google Shape;192;p22"/>
          <p:cNvSpPr txBox="1"/>
          <p:nvPr/>
        </p:nvSpPr>
        <p:spPr>
          <a:xfrm>
            <a:off x="1924175" y="2479475"/>
            <a:ext cx="1225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26295E"/>
                </a:solidFill>
                <a:latin typeface="Fuzzy Bubbles"/>
                <a:ea typeface="Fuzzy Bubbles"/>
                <a:cs typeface="Fuzzy Bubbles"/>
                <a:sym typeface="Fuzzy Bubbles"/>
              </a:rPr>
              <a:t>Example</a:t>
            </a:r>
            <a:endParaRPr b="1" sz="2000">
              <a:solidFill>
                <a:srgbClr val="26295E"/>
              </a:solidFill>
              <a:latin typeface="Fuzzy Bubbles"/>
              <a:ea typeface="Fuzzy Bubbles"/>
              <a:cs typeface="Fuzzy Bubbles"/>
              <a:sym typeface="Fuzzy Bubbles"/>
            </a:endParaRPr>
          </a:p>
        </p:txBody>
      </p:sp>
      <p:pic>
        <p:nvPicPr>
          <p:cNvPr id="193" name="Google Shape;193;p22"/>
          <p:cNvPicPr preferRelativeResize="0"/>
          <p:nvPr/>
        </p:nvPicPr>
        <p:blipFill>
          <a:blip r:embed="rId3">
            <a:alphaModFix/>
          </a:blip>
          <a:stretch>
            <a:fillRect/>
          </a:stretch>
        </p:blipFill>
        <p:spPr>
          <a:xfrm rot="503498">
            <a:off x="5489915" y="2631539"/>
            <a:ext cx="657522" cy="657522"/>
          </a:xfrm>
          <a:prstGeom prst="rect">
            <a:avLst/>
          </a:prstGeom>
          <a:noFill/>
          <a:ln>
            <a:noFill/>
          </a:ln>
        </p:spPr>
      </p:pic>
      <p:sp>
        <p:nvSpPr>
          <p:cNvPr id="194" name="Google Shape;194;p22"/>
          <p:cNvSpPr txBox="1"/>
          <p:nvPr/>
        </p:nvSpPr>
        <p:spPr>
          <a:xfrm>
            <a:off x="6327850" y="3114775"/>
            <a:ext cx="2397300" cy="106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rgbClr val="26295E"/>
                </a:solidFill>
                <a:latin typeface="Fuzzy Bubbles"/>
                <a:ea typeface="Fuzzy Bubbles"/>
                <a:cs typeface="Fuzzy Bubbles"/>
                <a:sym typeface="Fuzzy Bubbles"/>
              </a:rPr>
              <a:t>float dituliskan dengan titik (.) bukan koma (,)</a:t>
            </a:r>
            <a:endParaRPr b="1" sz="1900">
              <a:solidFill>
                <a:srgbClr val="26295E"/>
              </a:solidFill>
              <a:latin typeface="Fuzzy Bubbles"/>
              <a:ea typeface="Fuzzy Bubbles"/>
              <a:cs typeface="Fuzzy Bubbles"/>
              <a:sym typeface="Fuzzy Bubble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3"/>
          <p:cNvSpPr txBox="1"/>
          <p:nvPr/>
        </p:nvSpPr>
        <p:spPr>
          <a:xfrm>
            <a:off x="1924175" y="1740575"/>
            <a:ext cx="6406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26295E"/>
                </a:solidFill>
                <a:latin typeface="Quicksand Medium"/>
                <a:ea typeface="Quicksand Medium"/>
                <a:cs typeface="Quicksand Medium"/>
                <a:sym typeface="Quicksand Medium"/>
              </a:rPr>
              <a:t>A string is a sequence of characters, like "Hello world!"</a:t>
            </a:r>
            <a:endParaRPr sz="1800">
              <a:solidFill>
                <a:srgbClr val="26295E"/>
              </a:solidFill>
              <a:latin typeface="Quicksand Medium"/>
              <a:ea typeface="Quicksand Medium"/>
              <a:cs typeface="Quicksand Medium"/>
              <a:sym typeface="Quicksand Medium"/>
            </a:endParaRPr>
          </a:p>
        </p:txBody>
      </p:sp>
      <p:grpSp>
        <p:nvGrpSpPr>
          <p:cNvPr id="200" name="Google Shape;200;p23"/>
          <p:cNvGrpSpPr/>
          <p:nvPr/>
        </p:nvGrpSpPr>
        <p:grpSpPr>
          <a:xfrm>
            <a:off x="703575" y="1060725"/>
            <a:ext cx="831300" cy="3022050"/>
            <a:chOff x="703575" y="801300"/>
            <a:chExt cx="831300" cy="3022050"/>
          </a:xfrm>
        </p:grpSpPr>
        <p:sp>
          <p:nvSpPr>
            <p:cNvPr id="201" name="Google Shape;201;p23"/>
            <p:cNvSpPr/>
            <p:nvPr/>
          </p:nvSpPr>
          <p:spPr>
            <a:xfrm>
              <a:off x="703575" y="801300"/>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3"/>
            <p:cNvSpPr txBox="1"/>
            <p:nvPr/>
          </p:nvSpPr>
          <p:spPr>
            <a:xfrm>
              <a:off x="790575" y="801300"/>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P</a:t>
              </a:r>
              <a:endParaRPr b="1" sz="4200">
                <a:solidFill>
                  <a:srgbClr val="26295E"/>
                </a:solidFill>
                <a:latin typeface="Fuzzy Bubbles"/>
                <a:ea typeface="Fuzzy Bubbles"/>
                <a:cs typeface="Fuzzy Bubbles"/>
                <a:sym typeface="Fuzzy Bubbles"/>
              </a:endParaRPr>
            </a:p>
          </p:txBody>
        </p:sp>
        <p:sp>
          <p:nvSpPr>
            <p:cNvPr id="203" name="Google Shape;203;p23"/>
            <p:cNvSpPr/>
            <p:nvPr/>
          </p:nvSpPr>
          <p:spPr>
            <a:xfrm>
              <a:off x="703575" y="1896675"/>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3"/>
            <p:cNvSpPr txBox="1"/>
            <p:nvPr/>
          </p:nvSpPr>
          <p:spPr>
            <a:xfrm>
              <a:off x="790575" y="1896675"/>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H</a:t>
              </a:r>
              <a:endParaRPr b="1" sz="4200">
                <a:solidFill>
                  <a:srgbClr val="26295E"/>
                </a:solidFill>
                <a:latin typeface="Fuzzy Bubbles"/>
                <a:ea typeface="Fuzzy Bubbles"/>
                <a:cs typeface="Fuzzy Bubbles"/>
                <a:sym typeface="Fuzzy Bubbles"/>
              </a:endParaRPr>
            </a:p>
          </p:txBody>
        </p:sp>
        <p:sp>
          <p:nvSpPr>
            <p:cNvPr id="205" name="Google Shape;205;p23"/>
            <p:cNvSpPr/>
            <p:nvPr/>
          </p:nvSpPr>
          <p:spPr>
            <a:xfrm>
              <a:off x="703575" y="2992050"/>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3"/>
            <p:cNvSpPr txBox="1"/>
            <p:nvPr/>
          </p:nvSpPr>
          <p:spPr>
            <a:xfrm>
              <a:off x="790575" y="2992050"/>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P</a:t>
              </a:r>
              <a:endParaRPr b="1" sz="4200">
                <a:solidFill>
                  <a:srgbClr val="26295E"/>
                </a:solidFill>
                <a:latin typeface="Fuzzy Bubbles"/>
                <a:ea typeface="Fuzzy Bubbles"/>
                <a:cs typeface="Fuzzy Bubbles"/>
                <a:sym typeface="Fuzzy Bubbles"/>
              </a:endParaRPr>
            </a:p>
          </p:txBody>
        </p:sp>
      </p:grpSp>
      <p:sp>
        <p:nvSpPr>
          <p:cNvPr id="207" name="Google Shape;207;p23"/>
          <p:cNvSpPr txBox="1"/>
          <p:nvPr/>
        </p:nvSpPr>
        <p:spPr>
          <a:xfrm>
            <a:off x="1924175" y="679725"/>
            <a:ext cx="4914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200">
                <a:solidFill>
                  <a:srgbClr val="26295E"/>
                </a:solidFill>
                <a:latin typeface="Fuzzy Bubbles"/>
                <a:ea typeface="Fuzzy Bubbles"/>
                <a:cs typeface="Fuzzy Bubbles"/>
                <a:sym typeface="Fuzzy Bubbles"/>
              </a:rPr>
              <a:t>String</a:t>
            </a:r>
            <a:r>
              <a:rPr b="1" lang="en" sz="4200">
                <a:solidFill>
                  <a:srgbClr val="26295E"/>
                </a:solidFill>
                <a:latin typeface="Fuzzy Bubbles"/>
                <a:ea typeface="Fuzzy Bubbles"/>
                <a:cs typeface="Fuzzy Bubbles"/>
                <a:sym typeface="Fuzzy Bubbles"/>
              </a:rPr>
              <a:t> (text)</a:t>
            </a:r>
            <a:endParaRPr b="1" sz="4200">
              <a:solidFill>
                <a:srgbClr val="26295E"/>
              </a:solidFill>
              <a:latin typeface="Fuzzy Bubbles"/>
              <a:ea typeface="Fuzzy Bubbles"/>
              <a:cs typeface="Fuzzy Bubbles"/>
              <a:sym typeface="Fuzzy Bubbles"/>
            </a:endParaRPr>
          </a:p>
        </p:txBody>
      </p:sp>
      <p:sp>
        <p:nvSpPr>
          <p:cNvPr id="208" name="Google Shape;208;p23"/>
          <p:cNvSpPr/>
          <p:nvPr/>
        </p:nvSpPr>
        <p:spPr>
          <a:xfrm>
            <a:off x="1924175" y="2732275"/>
            <a:ext cx="4217400" cy="1122000"/>
          </a:xfrm>
          <a:prstGeom prst="roundRect">
            <a:avLst>
              <a:gd fmla="val 16667"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3"/>
          <p:cNvSpPr txBox="1"/>
          <p:nvPr/>
        </p:nvSpPr>
        <p:spPr>
          <a:xfrm>
            <a:off x="2078300" y="2886175"/>
            <a:ext cx="38520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rgbClr val="26295E"/>
                </a:solidFill>
                <a:latin typeface="Quicksand Medium"/>
                <a:ea typeface="Quicksand Medium"/>
                <a:cs typeface="Quicksand Medium"/>
                <a:sym typeface="Quicksand Medium"/>
              </a:rPr>
              <a:t>$student_name = “Amara Shafa”;</a:t>
            </a:r>
            <a:endParaRPr sz="1800">
              <a:solidFill>
                <a:srgbClr val="26295E"/>
              </a:solidFill>
              <a:latin typeface="Quicksand Medium"/>
              <a:ea typeface="Quicksand Medium"/>
              <a:cs typeface="Quicksand Medium"/>
              <a:sym typeface="Quicksand Medium"/>
            </a:endParaRPr>
          </a:p>
          <a:p>
            <a:pPr indent="0" lvl="0" marL="0" rtl="0" algn="l">
              <a:lnSpc>
                <a:spcPct val="115000"/>
              </a:lnSpc>
              <a:spcBef>
                <a:spcPts val="0"/>
              </a:spcBef>
              <a:spcAft>
                <a:spcPts val="0"/>
              </a:spcAft>
              <a:buNone/>
            </a:pPr>
            <a:r>
              <a:rPr lang="en" sz="1800">
                <a:solidFill>
                  <a:srgbClr val="26295E"/>
                </a:solidFill>
                <a:latin typeface="Quicksand Medium"/>
                <a:ea typeface="Quicksand Medium"/>
                <a:cs typeface="Quicksand Medium"/>
                <a:sym typeface="Quicksand Medium"/>
              </a:rPr>
              <a:t>$class = ‘X MIPA 12’;</a:t>
            </a:r>
            <a:endParaRPr sz="1800">
              <a:solidFill>
                <a:srgbClr val="26295E"/>
              </a:solidFill>
              <a:latin typeface="Quicksand Medium"/>
              <a:ea typeface="Quicksand Medium"/>
              <a:cs typeface="Quicksand Medium"/>
              <a:sym typeface="Quicksand Medium"/>
            </a:endParaRPr>
          </a:p>
        </p:txBody>
      </p:sp>
      <p:sp>
        <p:nvSpPr>
          <p:cNvPr id="210" name="Google Shape;210;p23"/>
          <p:cNvSpPr txBox="1"/>
          <p:nvPr/>
        </p:nvSpPr>
        <p:spPr>
          <a:xfrm>
            <a:off x="1924175" y="2250875"/>
            <a:ext cx="1225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26295E"/>
                </a:solidFill>
                <a:latin typeface="Fuzzy Bubbles"/>
                <a:ea typeface="Fuzzy Bubbles"/>
                <a:cs typeface="Fuzzy Bubbles"/>
                <a:sym typeface="Fuzzy Bubbles"/>
              </a:rPr>
              <a:t>Example</a:t>
            </a:r>
            <a:endParaRPr b="1" sz="2000">
              <a:solidFill>
                <a:srgbClr val="26295E"/>
              </a:solidFill>
              <a:latin typeface="Fuzzy Bubbles"/>
              <a:ea typeface="Fuzzy Bubbles"/>
              <a:cs typeface="Fuzzy Bubbles"/>
              <a:sym typeface="Fuzzy Bubbles"/>
            </a:endParaRPr>
          </a:p>
        </p:txBody>
      </p:sp>
      <p:pic>
        <p:nvPicPr>
          <p:cNvPr id="211" name="Google Shape;211;p23"/>
          <p:cNvPicPr preferRelativeResize="0"/>
          <p:nvPr/>
        </p:nvPicPr>
        <p:blipFill>
          <a:blip r:embed="rId3">
            <a:alphaModFix/>
          </a:blip>
          <a:stretch>
            <a:fillRect/>
          </a:stretch>
        </p:blipFill>
        <p:spPr>
          <a:xfrm rot="503498">
            <a:off x="6372315" y="2476289"/>
            <a:ext cx="657522" cy="657522"/>
          </a:xfrm>
          <a:prstGeom prst="rect">
            <a:avLst/>
          </a:prstGeom>
          <a:noFill/>
          <a:ln>
            <a:noFill/>
          </a:ln>
        </p:spPr>
      </p:pic>
      <p:sp>
        <p:nvSpPr>
          <p:cNvPr id="212" name="Google Shape;212;p23"/>
          <p:cNvSpPr txBox="1"/>
          <p:nvPr/>
        </p:nvSpPr>
        <p:spPr>
          <a:xfrm>
            <a:off x="6597950" y="3407825"/>
            <a:ext cx="2397300" cy="135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rgbClr val="26295E"/>
                </a:solidFill>
                <a:latin typeface="Fuzzy Bubbles"/>
                <a:ea typeface="Fuzzy Bubbles"/>
                <a:cs typeface="Fuzzy Bubbles"/>
                <a:sym typeface="Fuzzy Bubbles"/>
              </a:rPr>
              <a:t>Bisa menggunakan kutip satu (‘ ‘) atau dua (“ “)</a:t>
            </a:r>
            <a:endParaRPr b="1" sz="1900">
              <a:solidFill>
                <a:srgbClr val="26295E"/>
              </a:solidFill>
              <a:latin typeface="Fuzzy Bubbles"/>
              <a:ea typeface="Fuzzy Bubbles"/>
              <a:cs typeface="Fuzzy Bubbles"/>
              <a:sym typeface="Fuzzy Bubble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4"/>
          <p:cNvSpPr txBox="1"/>
          <p:nvPr/>
        </p:nvSpPr>
        <p:spPr>
          <a:xfrm>
            <a:off x="1924175" y="1740575"/>
            <a:ext cx="6406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26295E"/>
                </a:solidFill>
                <a:latin typeface="Quicksand Medium"/>
                <a:ea typeface="Quicksand Medium"/>
                <a:cs typeface="Quicksand Medium"/>
                <a:sym typeface="Quicksand Medium"/>
              </a:rPr>
              <a:t>Boolean data types are data types that are used to declare true or false values</a:t>
            </a:r>
            <a:endParaRPr sz="1800">
              <a:solidFill>
                <a:srgbClr val="26295E"/>
              </a:solidFill>
              <a:latin typeface="Quicksand Medium"/>
              <a:ea typeface="Quicksand Medium"/>
              <a:cs typeface="Quicksand Medium"/>
              <a:sym typeface="Quicksand Medium"/>
            </a:endParaRPr>
          </a:p>
        </p:txBody>
      </p:sp>
      <p:grpSp>
        <p:nvGrpSpPr>
          <p:cNvPr id="218" name="Google Shape;218;p24"/>
          <p:cNvGrpSpPr/>
          <p:nvPr/>
        </p:nvGrpSpPr>
        <p:grpSpPr>
          <a:xfrm>
            <a:off x="703575" y="1060725"/>
            <a:ext cx="831300" cy="3022050"/>
            <a:chOff x="703575" y="801300"/>
            <a:chExt cx="831300" cy="3022050"/>
          </a:xfrm>
        </p:grpSpPr>
        <p:sp>
          <p:nvSpPr>
            <p:cNvPr id="219" name="Google Shape;219;p24"/>
            <p:cNvSpPr/>
            <p:nvPr/>
          </p:nvSpPr>
          <p:spPr>
            <a:xfrm>
              <a:off x="703575" y="801300"/>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4"/>
            <p:cNvSpPr txBox="1"/>
            <p:nvPr/>
          </p:nvSpPr>
          <p:spPr>
            <a:xfrm>
              <a:off x="790575" y="801300"/>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P</a:t>
              </a:r>
              <a:endParaRPr b="1" sz="4200">
                <a:solidFill>
                  <a:srgbClr val="26295E"/>
                </a:solidFill>
                <a:latin typeface="Fuzzy Bubbles"/>
                <a:ea typeface="Fuzzy Bubbles"/>
                <a:cs typeface="Fuzzy Bubbles"/>
                <a:sym typeface="Fuzzy Bubbles"/>
              </a:endParaRPr>
            </a:p>
          </p:txBody>
        </p:sp>
        <p:sp>
          <p:nvSpPr>
            <p:cNvPr id="221" name="Google Shape;221;p24"/>
            <p:cNvSpPr/>
            <p:nvPr/>
          </p:nvSpPr>
          <p:spPr>
            <a:xfrm>
              <a:off x="703575" y="1896675"/>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4"/>
            <p:cNvSpPr txBox="1"/>
            <p:nvPr/>
          </p:nvSpPr>
          <p:spPr>
            <a:xfrm>
              <a:off x="790575" y="1896675"/>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H</a:t>
              </a:r>
              <a:endParaRPr b="1" sz="4200">
                <a:solidFill>
                  <a:srgbClr val="26295E"/>
                </a:solidFill>
                <a:latin typeface="Fuzzy Bubbles"/>
                <a:ea typeface="Fuzzy Bubbles"/>
                <a:cs typeface="Fuzzy Bubbles"/>
                <a:sym typeface="Fuzzy Bubbles"/>
              </a:endParaRPr>
            </a:p>
          </p:txBody>
        </p:sp>
        <p:sp>
          <p:nvSpPr>
            <p:cNvPr id="223" name="Google Shape;223;p24"/>
            <p:cNvSpPr/>
            <p:nvPr/>
          </p:nvSpPr>
          <p:spPr>
            <a:xfrm>
              <a:off x="703575" y="2992050"/>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4"/>
            <p:cNvSpPr txBox="1"/>
            <p:nvPr/>
          </p:nvSpPr>
          <p:spPr>
            <a:xfrm>
              <a:off x="790575" y="2992050"/>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P</a:t>
              </a:r>
              <a:endParaRPr b="1" sz="4200">
                <a:solidFill>
                  <a:srgbClr val="26295E"/>
                </a:solidFill>
                <a:latin typeface="Fuzzy Bubbles"/>
                <a:ea typeface="Fuzzy Bubbles"/>
                <a:cs typeface="Fuzzy Bubbles"/>
                <a:sym typeface="Fuzzy Bubbles"/>
              </a:endParaRPr>
            </a:p>
          </p:txBody>
        </p:sp>
      </p:grpSp>
      <p:sp>
        <p:nvSpPr>
          <p:cNvPr id="225" name="Google Shape;225;p24"/>
          <p:cNvSpPr txBox="1"/>
          <p:nvPr/>
        </p:nvSpPr>
        <p:spPr>
          <a:xfrm>
            <a:off x="1924175" y="679725"/>
            <a:ext cx="4914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200">
                <a:solidFill>
                  <a:srgbClr val="26295E"/>
                </a:solidFill>
                <a:latin typeface="Fuzzy Bubbles"/>
                <a:ea typeface="Fuzzy Bubbles"/>
                <a:cs typeface="Fuzzy Bubbles"/>
                <a:sym typeface="Fuzzy Bubbles"/>
              </a:rPr>
              <a:t>Boolean </a:t>
            </a:r>
            <a:r>
              <a:rPr b="1" lang="en" sz="4200">
                <a:solidFill>
                  <a:srgbClr val="26295E"/>
                </a:solidFill>
                <a:latin typeface="Fuzzy Bubbles"/>
                <a:ea typeface="Fuzzy Bubbles"/>
                <a:cs typeface="Fuzzy Bubbles"/>
                <a:sym typeface="Fuzzy Bubbles"/>
              </a:rPr>
              <a:t>(binary)</a:t>
            </a:r>
            <a:endParaRPr b="1" sz="4200">
              <a:solidFill>
                <a:srgbClr val="26295E"/>
              </a:solidFill>
              <a:latin typeface="Fuzzy Bubbles"/>
              <a:ea typeface="Fuzzy Bubbles"/>
              <a:cs typeface="Fuzzy Bubbles"/>
              <a:sym typeface="Fuzzy Bubbles"/>
            </a:endParaRPr>
          </a:p>
        </p:txBody>
      </p:sp>
      <p:sp>
        <p:nvSpPr>
          <p:cNvPr id="226" name="Google Shape;226;p24"/>
          <p:cNvSpPr/>
          <p:nvPr/>
        </p:nvSpPr>
        <p:spPr>
          <a:xfrm>
            <a:off x="1924175" y="2960875"/>
            <a:ext cx="2397300" cy="1122000"/>
          </a:xfrm>
          <a:prstGeom prst="roundRect">
            <a:avLst>
              <a:gd fmla="val 16667"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4"/>
          <p:cNvSpPr txBox="1"/>
          <p:nvPr/>
        </p:nvSpPr>
        <p:spPr>
          <a:xfrm>
            <a:off x="2078300" y="3114775"/>
            <a:ext cx="20670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rgbClr val="26295E"/>
                </a:solidFill>
                <a:latin typeface="Quicksand Medium"/>
                <a:ea typeface="Quicksand Medium"/>
                <a:cs typeface="Quicksand Medium"/>
                <a:sym typeface="Quicksand Medium"/>
              </a:rPr>
              <a:t>$benar = true;</a:t>
            </a:r>
            <a:endParaRPr sz="1800">
              <a:solidFill>
                <a:srgbClr val="26295E"/>
              </a:solidFill>
              <a:latin typeface="Quicksand Medium"/>
              <a:ea typeface="Quicksand Medium"/>
              <a:cs typeface="Quicksand Medium"/>
              <a:sym typeface="Quicksand Medium"/>
            </a:endParaRPr>
          </a:p>
          <a:p>
            <a:pPr indent="0" lvl="0" marL="0" rtl="0" algn="l">
              <a:lnSpc>
                <a:spcPct val="115000"/>
              </a:lnSpc>
              <a:spcBef>
                <a:spcPts val="0"/>
              </a:spcBef>
              <a:spcAft>
                <a:spcPts val="0"/>
              </a:spcAft>
              <a:buNone/>
            </a:pPr>
            <a:r>
              <a:rPr lang="en" sz="1800">
                <a:solidFill>
                  <a:srgbClr val="26295E"/>
                </a:solidFill>
                <a:latin typeface="Quicksand Medium"/>
                <a:ea typeface="Quicksand Medium"/>
                <a:cs typeface="Quicksand Medium"/>
                <a:sym typeface="Quicksand Medium"/>
              </a:rPr>
              <a:t>$salah = false;</a:t>
            </a:r>
            <a:endParaRPr sz="1800">
              <a:solidFill>
                <a:srgbClr val="26295E"/>
              </a:solidFill>
              <a:latin typeface="Quicksand Medium"/>
              <a:ea typeface="Quicksand Medium"/>
              <a:cs typeface="Quicksand Medium"/>
              <a:sym typeface="Quicksand Medium"/>
            </a:endParaRPr>
          </a:p>
        </p:txBody>
      </p:sp>
      <p:sp>
        <p:nvSpPr>
          <p:cNvPr id="228" name="Google Shape;228;p24"/>
          <p:cNvSpPr txBox="1"/>
          <p:nvPr/>
        </p:nvSpPr>
        <p:spPr>
          <a:xfrm>
            <a:off x="1924175" y="2479475"/>
            <a:ext cx="1225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26295E"/>
                </a:solidFill>
                <a:latin typeface="Fuzzy Bubbles"/>
                <a:ea typeface="Fuzzy Bubbles"/>
                <a:cs typeface="Fuzzy Bubbles"/>
                <a:sym typeface="Fuzzy Bubbles"/>
              </a:rPr>
              <a:t>Example</a:t>
            </a:r>
            <a:endParaRPr b="1" sz="2000">
              <a:solidFill>
                <a:srgbClr val="26295E"/>
              </a:solidFill>
              <a:latin typeface="Fuzzy Bubbles"/>
              <a:ea typeface="Fuzzy Bubbles"/>
              <a:cs typeface="Fuzzy Bubbles"/>
              <a:sym typeface="Fuzzy Bubbles"/>
            </a:endParaRPr>
          </a:p>
        </p:txBody>
      </p:sp>
      <p:pic>
        <p:nvPicPr>
          <p:cNvPr id="229" name="Google Shape;229;p24"/>
          <p:cNvPicPr preferRelativeResize="0"/>
          <p:nvPr/>
        </p:nvPicPr>
        <p:blipFill>
          <a:blip r:embed="rId3">
            <a:alphaModFix/>
          </a:blip>
          <a:stretch>
            <a:fillRect/>
          </a:stretch>
        </p:blipFill>
        <p:spPr>
          <a:xfrm rot="503498">
            <a:off x="5762715" y="2476289"/>
            <a:ext cx="657522" cy="657522"/>
          </a:xfrm>
          <a:prstGeom prst="rect">
            <a:avLst/>
          </a:prstGeom>
          <a:noFill/>
          <a:ln>
            <a:noFill/>
          </a:ln>
        </p:spPr>
      </p:pic>
      <p:sp>
        <p:nvSpPr>
          <p:cNvPr id="230" name="Google Shape;230;p24"/>
          <p:cNvSpPr txBox="1"/>
          <p:nvPr/>
        </p:nvSpPr>
        <p:spPr>
          <a:xfrm>
            <a:off x="5988350" y="3407825"/>
            <a:ext cx="2397300" cy="135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rgbClr val="26295E"/>
                </a:solidFill>
                <a:latin typeface="Fuzzy Bubbles"/>
                <a:ea typeface="Fuzzy Bubbles"/>
                <a:cs typeface="Fuzzy Bubbles"/>
                <a:sym typeface="Fuzzy Bubbles"/>
              </a:rPr>
              <a:t>Boolean lebih sering digunakan untuk Operasi Logika</a:t>
            </a:r>
            <a:endParaRPr b="1" sz="1900">
              <a:solidFill>
                <a:srgbClr val="26295E"/>
              </a:solidFill>
              <a:latin typeface="Fuzzy Bubbles"/>
              <a:ea typeface="Fuzzy Bubbles"/>
              <a:cs typeface="Fuzzy Bubbles"/>
              <a:sym typeface="Fuzzy Bubble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25"/>
          <p:cNvPicPr preferRelativeResize="0"/>
          <p:nvPr/>
        </p:nvPicPr>
        <p:blipFill>
          <a:blip r:embed="rId3">
            <a:alphaModFix/>
          </a:blip>
          <a:stretch>
            <a:fillRect/>
          </a:stretch>
        </p:blipFill>
        <p:spPr>
          <a:xfrm>
            <a:off x="652625" y="1199750"/>
            <a:ext cx="2664426" cy="3038876"/>
          </a:xfrm>
          <a:prstGeom prst="rect">
            <a:avLst/>
          </a:prstGeom>
          <a:noFill/>
          <a:ln>
            <a:noFill/>
          </a:ln>
        </p:spPr>
      </p:pic>
      <p:sp>
        <p:nvSpPr>
          <p:cNvPr id="236" name="Google Shape;236;p25"/>
          <p:cNvSpPr/>
          <p:nvPr/>
        </p:nvSpPr>
        <p:spPr>
          <a:xfrm>
            <a:off x="3279550" y="647700"/>
            <a:ext cx="4578600" cy="1752600"/>
          </a:xfrm>
          <a:prstGeom prst="roundRect">
            <a:avLst>
              <a:gd fmla="val 24807" name="adj"/>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5"/>
          <p:cNvSpPr txBox="1"/>
          <p:nvPr/>
        </p:nvSpPr>
        <p:spPr>
          <a:xfrm>
            <a:off x="3541450" y="720300"/>
            <a:ext cx="4250100" cy="1523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26295E"/>
                </a:solidFill>
                <a:latin typeface="Fuzzy Bubbles"/>
                <a:ea typeface="Fuzzy Bubbles"/>
                <a:cs typeface="Fuzzy Bubbles"/>
                <a:sym typeface="Fuzzy Bubbles"/>
              </a:rPr>
              <a:t>QUICK QUESTION!</a:t>
            </a:r>
            <a:endParaRPr b="1" sz="3300">
              <a:solidFill>
                <a:srgbClr val="26295E"/>
              </a:solidFill>
              <a:latin typeface="Fuzzy Bubbles"/>
              <a:ea typeface="Fuzzy Bubbles"/>
              <a:cs typeface="Fuzzy Bubbles"/>
              <a:sym typeface="Fuzzy Bubbles"/>
            </a:endParaRPr>
          </a:p>
          <a:p>
            <a:pPr indent="0" lvl="0" marL="0" rtl="0" algn="l">
              <a:spcBef>
                <a:spcPts val="0"/>
              </a:spcBef>
              <a:spcAft>
                <a:spcPts val="0"/>
              </a:spcAft>
              <a:buNone/>
            </a:pPr>
            <a:r>
              <a:rPr b="1" lang="en" sz="2700">
                <a:solidFill>
                  <a:srgbClr val="26295E"/>
                </a:solidFill>
                <a:latin typeface="Fuzzy Bubbles"/>
                <a:ea typeface="Fuzzy Bubbles"/>
                <a:cs typeface="Fuzzy Bubbles"/>
                <a:sym typeface="Fuzzy Bubbles"/>
              </a:rPr>
              <a:t>Mention the variables' writing rules!</a:t>
            </a:r>
            <a:endParaRPr b="1" sz="2700">
              <a:solidFill>
                <a:srgbClr val="26295E"/>
              </a:solidFill>
              <a:latin typeface="Fuzzy Bubbles"/>
              <a:ea typeface="Fuzzy Bubbles"/>
              <a:cs typeface="Fuzzy Bubbles"/>
              <a:sym typeface="Fuzzy Bubbles"/>
            </a:endParaRPr>
          </a:p>
        </p:txBody>
      </p:sp>
      <p:sp>
        <p:nvSpPr>
          <p:cNvPr id="238" name="Google Shape;238;p25"/>
          <p:cNvSpPr/>
          <p:nvPr/>
        </p:nvSpPr>
        <p:spPr>
          <a:xfrm rot="7572677">
            <a:off x="3267156" y="2230674"/>
            <a:ext cx="542856" cy="447571"/>
          </a:xfrm>
          <a:prstGeom prst="triangle">
            <a:avLst>
              <a:gd fmla="val 0" name="adj"/>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6"/>
          <p:cNvSpPr/>
          <p:nvPr/>
        </p:nvSpPr>
        <p:spPr>
          <a:xfrm>
            <a:off x="3108175" y="858825"/>
            <a:ext cx="2927700" cy="543000"/>
          </a:xfrm>
          <a:prstGeom prst="roundRect">
            <a:avLst>
              <a:gd fmla="val 31664" name="adj"/>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6"/>
          <p:cNvSpPr txBox="1"/>
          <p:nvPr/>
        </p:nvSpPr>
        <p:spPr>
          <a:xfrm>
            <a:off x="665450" y="1620450"/>
            <a:ext cx="78132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Variable and Data Type</a:t>
            </a:r>
            <a:endParaRPr b="1" sz="4200">
              <a:solidFill>
                <a:srgbClr val="26295E"/>
              </a:solidFill>
              <a:latin typeface="Fuzzy Bubbles"/>
              <a:ea typeface="Fuzzy Bubbles"/>
              <a:cs typeface="Fuzzy Bubbles"/>
              <a:sym typeface="Fuzzy Bubbles"/>
            </a:endParaRPr>
          </a:p>
        </p:txBody>
      </p:sp>
      <p:sp>
        <p:nvSpPr>
          <p:cNvPr id="245" name="Google Shape;245;p26"/>
          <p:cNvSpPr txBox="1"/>
          <p:nvPr/>
        </p:nvSpPr>
        <p:spPr>
          <a:xfrm>
            <a:off x="3213550" y="791775"/>
            <a:ext cx="27168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200">
                <a:solidFill>
                  <a:srgbClr val="26295E"/>
                </a:solidFill>
                <a:latin typeface="Fuzzy Bubbles"/>
                <a:ea typeface="Fuzzy Bubbles"/>
                <a:cs typeface="Fuzzy Bubbles"/>
                <a:sym typeface="Fuzzy Bubbles"/>
              </a:rPr>
              <a:t>Code Demo</a:t>
            </a:r>
            <a:endParaRPr b="1" sz="3200">
              <a:solidFill>
                <a:srgbClr val="26295E"/>
              </a:solidFill>
              <a:latin typeface="Fuzzy Bubbles"/>
              <a:ea typeface="Fuzzy Bubbles"/>
              <a:cs typeface="Fuzzy Bubbles"/>
              <a:sym typeface="Fuzzy Bubbles"/>
            </a:endParaRPr>
          </a:p>
        </p:txBody>
      </p:sp>
      <p:sp>
        <p:nvSpPr>
          <p:cNvPr id="246" name="Google Shape;246;p26"/>
          <p:cNvSpPr txBox="1"/>
          <p:nvPr/>
        </p:nvSpPr>
        <p:spPr>
          <a:xfrm>
            <a:off x="531900" y="2680350"/>
            <a:ext cx="8080200" cy="1754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400">
                <a:solidFill>
                  <a:srgbClr val="26295E"/>
                </a:solidFill>
                <a:latin typeface="Fuzzy Bubbles"/>
                <a:ea typeface="Fuzzy Bubbles"/>
                <a:cs typeface="Fuzzy Bubbles"/>
                <a:sym typeface="Fuzzy Bubbles"/>
              </a:rPr>
              <a:t>Open your XAMPP and Code Editor. Then Create a new folder “chapter2” in htdocs folder</a:t>
            </a:r>
            <a:endParaRPr sz="3400">
              <a:solidFill>
                <a:srgbClr val="26295E"/>
              </a:solidFill>
              <a:latin typeface="Fuzzy Bubbles"/>
              <a:ea typeface="Fuzzy Bubbles"/>
              <a:cs typeface="Fuzzy Bubbles"/>
              <a:sym typeface="Fuzzy Bubble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7"/>
          <p:cNvSpPr txBox="1"/>
          <p:nvPr/>
        </p:nvSpPr>
        <p:spPr>
          <a:xfrm>
            <a:off x="2920225" y="622275"/>
            <a:ext cx="33036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4 x 3 = ???</a:t>
            </a:r>
            <a:endParaRPr b="1" sz="4200">
              <a:solidFill>
                <a:srgbClr val="26295E"/>
              </a:solidFill>
              <a:latin typeface="Fuzzy Bubbles"/>
              <a:ea typeface="Fuzzy Bubbles"/>
              <a:cs typeface="Fuzzy Bubbles"/>
              <a:sym typeface="Fuzzy Bubbles"/>
            </a:endParaRPr>
          </a:p>
        </p:txBody>
      </p:sp>
      <p:sp>
        <p:nvSpPr>
          <p:cNvPr id="252" name="Google Shape;252;p27"/>
          <p:cNvSpPr txBox="1"/>
          <p:nvPr/>
        </p:nvSpPr>
        <p:spPr>
          <a:xfrm>
            <a:off x="912175" y="2148875"/>
            <a:ext cx="33036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200">
                <a:solidFill>
                  <a:srgbClr val="26295E"/>
                </a:solidFill>
                <a:latin typeface="Fuzzy Bubbles"/>
                <a:ea typeface="Fuzzy Bubbles"/>
                <a:cs typeface="Fuzzy Bubbles"/>
                <a:sym typeface="Fuzzy Bubbles"/>
              </a:rPr>
              <a:t>a</a:t>
            </a:r>
            <a:r>
              <a:rPr b="1" lang="en" sz="4200">
                <a:solidFill>
                  <a:srgbClr val="26295E"/>
                </a:solidFill>
                <a:latin typeface="Fuzzy Bubbles"/>
                <a:ea typeface="Fuzzy Bubbles"/>
                <a:cs typeface="Fuzzy Bubbles"/>
                <a:sym typeface="Fuzzy Bubbles"/>
              </a:rPr>
              <a:t> = 12</a:t>
            </a:r>
            <a:endParaRPr b="1" sz="4200">
              <a:solidFill>
                <a:srgbClr val="26295E"/>
              </a:solidFill>
              <a:latin typeface="Fuzzy Bubbles"/>
              <a:ea typeface="Fuzzy Bubbles"/>
              <a:cs typeface="Fuzzy Bubbles"/>
              <a:sym typeface="Fuzzy Bubbles"/>
            </a:endParaRPr>
          </a:p>
          <a:p>
            <a:pPr indent="0" lvl="0" marL="0" rtl="0" algn="l">
              <a:spcBef>
                <a:spcPts val="0"/>
              </a:spcBef>
              <a:spcAft>
                <a:spcPts val="0"/>
              </a:spcAft>
              <a:buNone/>
            </a:pPr>
            <a:r>
              <a:rPr b="1" lang="en" sz="4200">
                <a:solidFill>
                  <a:srgbClr val="26295E"/>
                </a:solidFill>
                <a:latin typeface="Fuzzy Bubbles"/>
                <a:ea typeface="Fuzzy Bubbles"/>
                <a:cs typeface="Fuzzy Bubbles"/>
                <a:sym typeface="Fuzzy Bubbles"/>
              </a:rPr>
              <a:t>b</a:t>
            </a:r>
            <a:r>
              <a:rPr b="1" lang="en" sz="4200">
                <a:solidFill>
                  <a:srgbClr val="26295E"/>
                </a:solidFill>
                <a:latin typeface="Fuzzy Bubbles"/>
                <a:ea typeface="Fuzzy Bubbles"/>
                <a:cs typeface="Fuzzy Bubbles"/>
                <a:sym typeface="Fuzzy Bubbles"/>
              </a:rPr>
              <a:t> = 5</a:t>
            </a:r>
            <a:endParaRPr b="1" sz="4200">
              <a:solidFill>
                <a:srgbClr val="26295E"/>
              </a:solidFill>
              <a:latin typeface="Fuzzy Bubbles"/>
              <a:ea typeface="Fuzzy Bubbles"/>
              <a:cs typeface="Fuzzy Bubbles"/>
              <a:sym typeface="Fuzzy Bubbles"/>
            </a:endParaRPr>
          </a:p>
          <a:p>
            <a:pPr indent="0" lvl="0" marL="0" rtl="0" algn="l">
              <a:spcBef>
                <a:spcPts val="0"/>
              </a:spcBef>
              <a:spcAft>
                <a:spcPts val="0"/>
              </a:spcAft>
              <a:buNone/>
            </a:pPr>
            <a:r>
              <a:rPr b="1" lang="en" sz="4200">
                <a:solidFill>
                  <a:srgbClr val="26295E"/>
                </a:solidFill>
                <a:latin typeface="Fuzzy Bubbles"/>
                <a:ea typeface="Fuzzy Bubbles"/>
                <a:cs typeface="Fuzzy Bubbles"/>
                <a:sym typeface="Fuzzy Bubbles"/>
              </a:rPr>
              <a:t>a</a:t>
            </a:r>
            <a:r>
              <a:rPr b="1" lang="en" sz="4200">
                <a:solidFill>
                  <a:srgbClr val="26295E"/>
                </a:solidFill>
                <a:latin typeface="Fuzzy Bubbles"/>
                <a:ea typeface="Fuzzy Bubbles"/>
                <a:cs typeface="Fuzzy Bubbles"/>
                <a:sym typeface="Fuzzy Bubbles"/>
              </a:rPr>
              <a:t> + b</a:t>
            </a:r>
            <a:r>
              <a:rPr b="1" lang="en" sz="4200">
                <a:solidFill>
                  <a:srgbClr val="26295E"/>
                </a:solidFill>
                <a:latin typeface="Fuzzy Bubbles"/>
                <a:ea typeface="Fuzzy Bubbles"/>
                <a:cs typeface="Fuzzy Bubbles"/>
                <a:sym typeface="Fuzzy Bubbles"/>
              </a:rPr>
              <a:t> = ???</a:t>
            </a:r>
            <a:endParaRPr b="1" sz="4200">
              <a:solidFill>
                <a:srgbClr val="26295E"/>
              </a:solidFill>
              <a:latin typeface="Fuzzy Bubbles"/>
              <a:ea typeface="Fuzzy Bubbles"/>
              <a:cs typeface="Fuzzy Bubbles"/>
              <a:sym typeface="Fuzzy Bubbles"/>
            </a:endParaRPr>
          </a:p>
        </p:txBody>
      </p:sp>
      <p:sp>
        <p:nvSpPr>
          <p:cNvPr id="253" name="Google Shape;253;p27"/>
          <p:cNvSpPr txBox="1"/>
          <p:nvPr/>
        </p:nvSpPr>
        <p:spPr>
          <a:xfrm>
            <a:off x="5268875" y="2148875"/>
            <a:ext cx="33036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200">
                <a:solidFill>
                  <a:srgbClr val="26295E"/>
                </a:solidFill>
                <a:latin typeface="Fuzzy Bubbles"/>
                <a:ea typeface="Fuzzy Bubbles"/>
                <a:cs typeface="Fuzzy Bubbles"/>
                <a:sym typeface="Fuzzy Bubbles"/>
              </a:rPr>
              <a:t>a</a:t>
            </a:r>
            <a:r>
              <a:rPr b="1" lang="en" sz="4200">
                <a:solidFill>
                  <a:srgbClr val="26295E"/>
                </a:solidFill>
                <a:latin typeface="Fuzzy Bubbles"/>
                <a:ea typeface="Fuzzy Bubbles"/>
                <a:cs typeface="Fuzzy Bubbles"/>
                <a:sym typeface="Fuzzy Bubbles"/>
              </a:rPr>
              <a:t>pakah</a:t>
            </a:r>
            <a:endParaRPr b="1" sz="4200">
              <a:solidFill>
                <a:srgbClr val="26295E"/>
              </a:solidFill>
              <a:latin typeface="Fuzzy Bubbles"/>
              <a:ea typeface="Fuzzy Bubbles"/>
              <a:cs typeface="Fuzzy Bubbles"/>
              <a:sym typeface="Fuzzy Bubbles"/>
            </a:endParaRPr>
          </a:p>
          <a:p>
            <a:pPr indent="0" lvl="0" marL="0" rtl="0" algn="l">
              <a:spcBef>
                <a:spcPts val="0"/>
              </a:spcBef>
              <a:spcAft>
                <a:spcPts val="0"/>
              </a:spcAft>
              <a:buNone/>
            </a:pPr>
            <a:r>
              <a:rPr b="1" lang="en" sz="4200">
                <a:solidFill>
                  <a:srgbClr val="26295E"/>
                </a:solidFill>
                <a:latin typeface="Fuzzy Bubbles"/>
                <a:ea typeface="Fuzzy Bubbles"/>
                <a:cs typeface="Fuzzy Bubbles"/>
                <a:sym typeface="Fuzzy Bubbles"/>
              </a:rPr>
              <a:t>a</a:t>
            </a:r>
            <a:r>
              <a:rPr b="1" lang="en" sz="4200">
                <a:solidFill>
                  <a:srgbClr val="26295E"/>
                </a:solidFill>
                <a:latin typeface="Fuzzy Bubbles"/>
                <a:ea typeface="Fuzzy Bubbles"/>
                <a:cs typeface="Fuzzy Bubbles"/>
                <a:sym typeface="Fuzzy Bubbles"/>
              </a:rPr>
              <a:t> &gt; b ??</a:t>
            </a:r>
            <a:endParaRPr b="1" sz="4200">
              <a:solidFill>
                <a:srgbClr val="26295E"/>
              </a:solidFill>
              <a:latin typeface="Fuzzy Bubbles"/>
              <a:ea typeface="Fuzzy Bubbles"/>
              <a:cs typeface="Fuzzy Bubbles"/>
              <a:sym typeface="Fuzzy Bubble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8"/>
          <p:cNvSpPr txBox="1"/>
          <p:nvPr/>
        </p:nvSpPr>
        <p:spPr>
          <a:xfrm>
            <a:off x="2920225" y="1384275"/>
            <a:ext cx="33036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4 x 3 = ???</a:t>
            </a:r>
            <a:endParaRPr b="1" sz="4200">
              <a:solidFill>
                <a:srgbClr val="26295E"/>
              </a:solidFill>
              <a:latin typeface="Fuzzy Bubbles"/>
              <a:ea typeface="Fuzzy Bubbles"/>
              <a:cs typeface="Fuzzy Bubbles"/>
              <a:sym typeface="Fuzzy Bubbles"/>
            </a:endParaRPr>
          </a:p>
        </p:txBody>
      </p:sp>
      <p:sp>
        <p:nvSpPr>
          <p:cNvPr id="259" name="Google Shape;259;p28"/>
          <p:cNvSpPr txBox="1"/>
          <p:nvPr/>
        </p:nvSpPr>
        <p:spPr>
          <a:xfrm>
            <a:off x="4571998" y="2494738"/>
            <a:ext cx="1591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rgbClr val="26295E"/>
                </a:solidFill>
                <a:latin typeface="Fuzzy Bubbles"/>
                <a:ea typeface="Fuzzy Bubbles"/>
                <a:cs typeface="Fuzzy Bubbles"/>
                <a:sym typeface="Fuzzy Bubbles"/>
              </a:rPr>
              <a:t>Operator</a:t>
            </a:r>
            <a:endParaRPr b="1" sz="2400">
              <a:solidFill>
                <a:srgbClr val="26295E"/>
              </a:solidFill>
              <a:latin typeface="Fuzzy Bubbles"/>
              <a:ea typeface="Fuzzy Bubbles"/>
              <a:cs typeface="Fuzzy Bubbles"/>
              <a:sym typeface="Fuzzy Bubbles"/>
            </a:endParaRPr>
          </a:p>
        </p:txBody>
      </p:sp>
      <p:sp>
        <p:nvSpPr>
          <p:cNvPr id="260" name="Google Shape;260;p28"/>
          <p:cNvSpPr txBox="1"/>
          <p:nvPr/>
        </p:nvSpPr>
        <p:spPr>
          <a:xfrm>
            <a:off x="704400" y="2451875"/>
            <a:ext cx="1591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rgbClr val="26295E"/>
                </a:solidFill>
                <a:latin typeface="Fuzzy Bubbles"/>
                <a:ea typeface="Fuzzy Bubbles"/>
                <a:cs typeface="Fuzzy Bubbles"/>
                <a:sym typeface="Fuzzy Bubbles"/>
              </a:rPr>
              <a:t>Operand</a:t>
            </a:r>
            <a:endParaRPr b="1" sz="2400">
              <a:solidFill>
                <a:srgbClr val="26295E"/>
              </a:solidFill>
              <a:latin typeface="Fuzzy Bubbles"/>
              <a:ea typeface="Fuzzy Bubbles"/>
              <a:cs typeface="Fuzzy Bubbles"/>
              <a:sym typeface="Fuzzy Bubbles"/>
            </a:endParaRPr>
          </a:p>
        </p:txBody>
      </p:sp>
      <p:sp>
        <p:nvSpPr>
          <p:cNvPr id="261" name="Google Shape;261;p28"/>
          <p:cNvSpPr/>
          <p:nvPr/>
        </p:nvSpPr>
        <p:spPr>
          <a:xfrm>
            <a:off x="3914775" y="2205050"/>
            <a:ext cx="309575" cy="542925"/>
          </a:xfrm>
          <a:custGeom>
            <a:rect b="b" l="l" r="r" t="t"/>
            <a:pathLst>
              <a:path extrusionOk="0" h="21717" w="12383">
                <a:moveTo>
                  <a:pt x="0" y="0"/>
                </a:moveTo>
                <a:cubicBezTo>
                  <a:pt x="2804" y="7847"/>
                  <a:pt x="4930" y="17990"/>
                  <a:pt x="12383" y="21717"/>
                </a:cubicBezTo>
              </a:path>
            </a:pathLst>
          </a:custGeom>
          <a:noFill/>
          <a:ln cap="flat" cmpd="sng" w="28575">
            <a:solidFill>
              <a:srgbClr val="26295E"/>
            </a:solidFill>
            <a:prstDash val="solid"/>
            <a:round/>
            <a:headEnd len="med" w="med" type="none"/>
            <a:tailEnd len="med" w="med" type="none"/>
          </a:ln>
        </p:spPr>
      </p:sp>
      <p:sp>
        <p:nvSpPr>
          <p:cNvPr id="262" name="Google Shape;262;p28"/>
          <p:cNvSpPr/>
          <p:nvPr/>
        </p:nvSpPr>
        <p:spPr>
          <a:xfrm>
            <a:off x="4234993" y="2690825"/>
            <a:ext cx="8400" cy="76200"/>
          </a:xfrm>
          <a:custGeom>
            <a:rect b="b" l="l" r="r" t="t"/>
            <a:pathLst>
              <a:path extrusionOk="0" h="3048" w="336">
                <a:moveTo>
                  <a:pt x="336" y="3048"/>
                </a:moveTo>
                <a:cubicBezTo>
                  <a:pt x="56" y="2069"/>
                  <a:pt x="-101" y="988"/>
                  <a:pt x="145" y="0"/>
                </a:cubicBezTo>
              </a:path>
            </a:pathLst>
          </a:custGeom>
          <a:noFill/>
          <a:ln cap="flat" cmpd="sng" w="28575">
            <a:solidFill>
              <a:srgbClr val="26295E"/>
            </a:solidFill>
            <a:prstDash val="solid"/>
            <a:round/>
            <a:headEnd len="med" w="med" type="none"/>
            <a:tailEnd len="med" w="med" type="none"/>
          </a:ln>
        </p:spPr>
      </p:sp>
      <p:sp>
        <p:nvSpPr>
          <p:cNvPr id="263" name="Google Shape;263;p28"/>
          <p:cNvSpPr/>
          <p:nvPr/>
        </p:nvSpPr>
        <p:spPr>
          <a:xfrm>
            <a:off x="4152900" y="2757500"/>
            <a:ext cx="90500" cy="28575"/>
          </a:xfrm>
          <a:custGeom>
            <a:rect b="b" l="l" r="r" t="t"/>
            <a:pathLst>
              <a:path extrusionOk="0" h="1143" w="3620">
                <a:moveTo>
                  <a:pt x="3620" y="0"/>
                </a:moveTo>
                <a:cubicBezTo>
                  <a:pt x="2488" y="566"/>
                  <a:pt x="1227" y="835"/>
                  <a:pt x="0" y="1143"/>
                </a:cubicBezTo>
              </a:path>
            </a:pathLst>
          </a:custGeom>
          <a:noFill/>
          <a:ln cap="flat" cmpd="sng" w="28575">
            <a:solidFill>
              <a:srgbClr val="26295E"/>
            </a:solidFill>
            <a:prstDash val="solid"/>
            <a:round/>
            <a:headEnd len="med" w="med" type="none"/>
            <a:tailEnd len="med" w="med" type="none"/>
          </a:ln>
        </p:spPr>
      </p:sp>
      <p:cxnSp>
        <p:nvCxnSpPr>
          <p:cNvPr id="264" name="Google Shape;264;p28"/>
          <p:cNvCxnSpPr/>
          <p:nvPr/>
        </p:nvCxnSpPr>
        <p:spPr>
          <a:xfrm>
            <a:off x="3105150" y="2095500"/>
            <a:ext cx="462000" cy="0"/>
          </a:xfrm>
          <a:prstGeom prst="straightConnector1">
            <a:avLst/>
          </a:prstGeom>
          <a:noFill/>
          <a:ln cap="flat" cmpd="sng" w="28575">
            <a:solidFill>
              <a:srgbClr val="26295E"/>
            </a:solidFill>
            <a:prstDash val="solid"/>
            <a:round/>
            <a:headEnd len="med" w="med" type="none"/>
            <a:tailEnd len="med" w="med" type="none"/>
          </a:ln>
        </p:spPr>
      </p:cxnSp>
      <p:cxnSp>
        <p:nvCxnSpPr>
          <p:cNvPr id="265" name="Google Shape;265;p28"/>
          <p:cNvCxnSpPr/>
          <p:nvPr/>
        </p:nvCxnSpPr>
        <p:spPr>
          <a:xfrm>
            <a:off x="4181475" y="2095500"/>
            <a:ext cx="462000" cy="0"/>
          </a:xfrm>
          <a:prstGeom prst="straightConnector1">
            <a:avLst/>
          </a:prstGeom>
          <a:noFill/>
          <a:ln cap="flat" cmpd="sng" w="28575">
            <a:solidFill>
              <a:srgbClr val="26295E"/>
            </a:solidFill>
            <a:prstDash val="solid"/>
            <a:round/>
            <a:headEnd len="med" w="med" type="none"/>
            <a:tailEnd len="med" w="med" type="none"/>
          </a:ln>
        </p:spPr>
      </p:cxnSp>
      <p:grpSp>
        <p:nvGrpSpPr>
          <p:cNvPr id="266" name="Google Shape;266;p28"/>
          <p:cNvGrpSpPr/>
          <p:nvPr/>
        </p:nvGrpSpPr>
        <p:grpSpPr>
          <a:xfrm flipH="1">
            <a:off x="2486991" y="2205050"/>
            <a:ext cx="801734" cy="504538"/>
            <a:chOff x="3424535" y="1513475"/>
            <a:chExt cx="851098" cy="504538"/>
          </a:xfrm>
        </p:grpSpPr>
        <p:sp>
          <p:nvSpPr>
            <p:cNvPr id="267" name="Google Shape;267;p28"/>
            <p:cNvSpPr/>
            <p:nvPr/>
          </p:nvSpPr>
          <p:spPr>
            <a:xfrm>
              <a:off x="3424535" y="1513475"/>
              <a:ext cx="832819" cy="466264"/>
            </a:xfrm>
            <a:custGeom>
              <a:rect b="b" l="l" r="r" t="t"/>
              <a:pathLst>
                <a:path extrusionOk="0" h="21717" w="12383">
                  <a:moveTo>
                    <a:pt x="0" y="0"/>
                  </a:moveTo>
                  <a:cubicBezTo>
                    <a:pt x="2804" y="7847"/>
                    <a:pt x="4930" y="17990"/>
                    <a:pt x="12383" y="21717"/>
                  </a:cubicBezTo>
                </a:path>
              </a:pathLst>
            </a:custGeom>
            <a:noFill/>
            <a:ln cap="flat" cmpd="sng" w="28575">
              <a:solidFill>
                <a:srgbClr val="26295E"/>
              </a:solidFill>
              <a:prstDash val="solid"/>
              <a:round/>
              <a:headEnd len="med" w="med" type="none"/>
              <a:tailEnd len="med" w="med" type="none"/>
            </a:ln>
          </p:spPr>
        </p:sp>
        <p:sp>
          <p:nvSpPr>
            <p:cNvPr id="268" name="Google Shape;268;p28"/>
            <p:cNvSpPr/>
            <p:nvPr/>
          </p:nvSpPr>
          <p:spPr>
            <a:xfrm>
              <a:off x="4253876" y="1913250"/>
              <a:ext cx="8400" cy="76200"/>
            </a:xfrm>
            <a:custGeom>
              <a:rect b="b" l="l" r="r" t="t"/>
              <a:pathLst>
                <a:path extrusionOk="0" h="3048" w="336">
                  <a:moveTo>
                    <a:pt x="336" y="3048"/>
                  </a:moveTo>
                  <a:cubicBezTo>
                    <a:pt x="56" y="2069"/>
                    <a:pt x="-101" y="988"/>
                    <a:pt x="145" y="0"/>
                  </a:cubicBezTo>
                </a:path>
              </a:pathLst>
            </a:custGeom>
            <a:noFill/>
            <a:ln cap="flat" cmpd="sng" w="28575">
              <a:solidFill>
                <a:srgbClr val="26295E"/>
              </a:solidFill>
              <a:prstDash val="solid"/>
              <a:round/>
              <a:headEnd len="med" w="med" type="none"/>
              <a:tailEnd len="med" w="med" type="none"/>
            </a:ln>
          </p:spPr>
        </p:sp>
        <p:sp>
          <p:nvSpPr>
            <p:cNvPr id="269" name="Google Shape;269;p28"/>
            <p:cNvSpPr/>
            <p:nvPr/>
          </p:nvSpPr>
          <p:spPr>
            <a:xfrm>
              <a:off x="4185132" y="1989438"/>
              <a:ext cx="90500" cy="28575"/>
            </a:xfrm>
            <a:custGeom>
              <a:rect b="b" l="l" r="r" t="t"/>
              <a:pathLst>
                <a:path extrusionOk="0" h="1143" w="3620">
                  <a:moveTo>
                    <a:pt x="3620" y="0"/>
                  </a:moveTo>
                  <a:cubicBezTo>
                    <a:pt x="2488" y="566"/>
                    <a:pt x="1227" y="835"/>
                    <a:pt x="0" y="1143"/>
                  </a:cubicBezTo>
                </a:path>
              </a:pathLst>
            </a:custGeom>
            <a:noFill/>
            <a:ln cap="flat" cmpd="sng" w="28575">
              <a:solidFill>
                <a:srgbClr val="26295E"/>
              </a:solidFill>
              <a:prstDash val="solid"/>
              <a:round/>
              <a:headEnd len="med" w="med" type="none"/>
              <a:tailEnd len="med" w="med" type="none"/>
            </a:ln>
          </p:spPr>
        </p:sp>
      </p:grpSp>
      <p:sp>
        <p:nvSpPr>
          <p:cNvPr id="270" name="Google Shape;270;p28"/>
          <p:cNvSpPr txBox="1"/>
          <p:nvPr/>
        </p:nvSpPr>
        <p:spPr>
          <a:xfrm>
            <a:off x="704400" y="2885900"/>
            <a:ext cx="3350100" cy="115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rgbClr val="26295E"/>
                </a:solidFill>
                <a:latin typeface="Fuzzy Bubbles"/>
                <a:ea typeface="Fuzzy Bubbles"/>
                <a:cs typeface="Fuzzy Bubbles"/>
                <a:sym typeface="Fuzzy Bubbles"/>
              </a:rPr>
              <a:t>nilai asal yang digunakan didalam proses operasi</a:t>
            </a:r>
            <a:endParaRPr sz="2100">
              <a:solidFill>
                <a:srgbClr val="26295E"/>
              </a:solidFill>
              <a:latin typeface="Fuzzy Bubbles"/>
              <a:ea typeface="Fuzzy Bubbles"/>
              <a:cs typeface="Fuzzy Bubbles"/>
              <a:sym typeface="Fuzzy Bubbles"/>
            </a:endParaRPr>
          </a:p>
        </p:txBody>
      </p:sp>
      <p:sp>
        <p:nvSpPr>
          <p:cNvPr id="271" name="Google Shape;271;p28"/>
          <p:cNvSpPr txBox="1"/>
          <p:nvPr/>
        </p:nvSpPr>
        <p:spPr>
          <a:xfrm>
            <a:off x="4571998" y="3047450"/>
            <a:ext cx="3812100" cy="115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rgbClr val="26295E"/>
                </a:solidFill>
                <a:latin typeface="Fuzzy Bubbles"/>
                <a:ea typeface="Fuzzy Bubbles"/>
                <a:cs typeface="Fuzzy Bubbles"/>
                <a:sym typeface="Fuzzy Bubbles"/>
              </a:rPr>
              <a:t>instruksi yang diberikan untuk mendapatkan hasil dari proses tersebut.</a:t>
            </a:r>
            <a:endParaRPr sz="2100">
              <a:solidFill>
                <a:srgbClr val="26295E"/>
              </a:solidFill>
              <a:latin typeface="Fuzzy Bubbles"/>
              <a:ea typeface="Fuzzy Bubbles"/>
              <a:cs typeface="Fuzzy Bubbles"/>
              <a:sym typeface="Fuzzy Bubble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29"/>
          <p:cNvPicPr preferRelativeResize="0"/>
          <p:nvPr/>
        </p:nvPicPr>
        <p:blipFill>
          <a:blip r:embed="rId3">
            <a:alphaModFix/>
          </a:blip>
          <a:stretch>
            <a:fillRect/>
          </a:stretch>
        </p:blipFill>
        <p:spPr>
          <a:xfrm rot="-516449">
            <a:off x="-1584377" y="1440250"/>
            <a:ext cx="4413456" cy="5143501"/>
          </a:xfrm>
          <a:prstGeom prst="rect">
            <a:avLst/>
          </a:prstGeom>
          <a:noFill/>
          <a:ln>
            <a:noFill/>
          </a:ln>
        </p:spPr>
      </p:pic>
      <p:sp>
        <p:nvSpPr>
          <p:cNvPr id="277" name="Google Shape;277;p29"/>
          <p:cNvSpPr txBox="1"/>
          <p:nvPr/>
        </p:nvSpPr>
        <p:spPr>
          <a:xfrm>
            <a:off x="1924175" y="679725"/>
            <a:ext cx="4914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200">
                <a:solidFill>
                  <a:srgbClr val="26295E"/>
                </a:solidFill>
                <a:latin typeface="Fuzzy Bubbles"/>
                <a:ea typeface="Fuzzy Bubbles"/>
                <a:cs typeface="Fuzzy Bubbles"/>
                <a:sym typeface="Fuzzy Bubbles"/>
              </a:rPr>
              <a:t>Operators</a:t>
            </a:r>
            <a:endParaRPr b="1" sz="4200">
              <a:solidFill>
                <a:srgbClr val="26295E"/>
              </a:solidFill>
              <a:latin typeface="Fuzzy Bubbles"/>
              <a:ea typeface="Fuzzy Bubbles"/>
              <a:cs typeface="Fuzzy Bubbles"/>
              <a:sym typeface="Fuzzy Bubbles"/>
            </a:endParaRPr>
          </a:p>
        </p:txBody>
      </p:sp>
      <p:sp>
        <p:nvSpPr>
          <p:cNvPr id="278" name="Google Shape;278;p29"/>
          <p:cNvSpPr txBox="1"/>
          <p:nvPr/>
        </p:nvSpPr>
        <p:spPr>
          <a:xfrm>
            <a:off x="1924175" y="1740575"/>
            <a:ext cx="6406800" cy="320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26295E"/>
                </a:solidFill>
                <a:latin typeface="Quicksand Medium"/>
                <a:ea typeface="Quicksand Medium"/>
                <a:cs typeface="Quicksand Medium"/>
                <a:sym typeface="Quicksand Medium"/>
              </a:rPr>
              <a:t>Operators are the symbols used to perform operations on a value and a variable.</a:t>
            </a:r>
            <a:endParaRPr sz="1800">
              <a:solidFill>
                <a:srgbClr val="26295E"/>
              </a:solidFill>
              <a:latin typeface="Quicksand Medium"/>
              <a:ea typeface="Quicksand Medium"/>
              <a:cs typeface="Quicksand Medium"/>
              <a:sym typeface="Quicksand Medium"/>
            </a:endParaRPr>
          </a:p>
          <a:p>
            <a:pPr indent="-342900" lvl="0" marL="457200" rtl="0" algn="l">
              <a:lnSpc>
                <a:spcPct val="115000"/>
              </a:lnSpc>
              <a:spcBef>
                <a:spcPts val="0"/>
              </a:spcBef>
              <a:spcAft>
                <a:spcPts val="0"/>
              </a:spcAft>
              <a:buClr>
                <a:srgbClr val="26295E"/>
              </a:buClr>
              <a:buSzPts val="1800"/>
              <a:buFont typeface="Quicksand Medium"/>
              <a:buChar char="●"/>
            </a:pPr>
            <a:r>
              <a:rPr lang="en" sz="1800">
                <a:solidFill>
                  <a:srgbClr val="26295E"/>
                </a:solidFill>
                <a:latin typeface="Quicksand Medium"/>
                <a:ea typeface="Quicksand Medium"/>
                <a:cs typeface="Quicksand Medium"/>
                <a:sym typeface="Quicksand Medium"/>
              </a:rPr>
              <a:t>Arithmetic operators</a:t>
            </a:r>
            <a:endParaRPr sz="1800">
              <a:solidFill>
                <a:srgbClr val="26295E"/>
              </a:solidFill>
              <a:latin typeface="Quicksand Medium"/>
              <a:ea typeface="Quicksand Medium"/>
              <a:cs typeface="Quicksand Medium"/>
              <a:sym typeface="Quicksand Medium"/>
            </a:endParaRPr>
          </a:p>
          <a:p>
            <a:pPr indent="-342900" lvl="0" marL="457200" rtl="0" algn="l">
              <a:lnSpc>
                <a:spcPct val="115000"/>
              </a:lnSpc>
              <a:spcBef>
                <a:spcPts val="0"/>
              </a:spcBef>
              <a:spcAft>
                <a:spcPts val="0"/>
              </a:spcAft>
              <a:buClr>
                <a:srgbClr val="26295E"/>
              </a:buClr>
              <a:buSzPts val="1800"/>
              <a:buFont typeface="Quicksand Medium"/>
              <a:buChar char="●"/>
            </a:pPr>
            <a:r>
              <a:rPr lang="en" sz="1800">
                <a:solidFill>
                  <a:srgbClr val="26295E"/>
                </a:solidFill>
                <a:latin typeface="Quicksand Medium"/>
                <a:ea typeface="Quicksand Medium"/>
                <a:cs typeface="Quicksand Medium"/>
                <a:sym typeface="Quicksand Medium"/>
              </a:rPr>
              <a:t>Assignment operators</a:t>
            </a:r>
            <a:endParaRPr sz="1800">
              <a:solidFill>
                <a:srgbClr val="26295E"/>
              </a:solidFill>
              <a:latin typeface="Quicksand Medium"/>
              <a:ea typeface="Quicksand Medium"/>
              <a:cs typeface="Quicksand Medium"/>
              <a:sym typeface="Quicksand Medium"/>
            </a:endParaRPr>
          </a:p>
          <a:p>
            <a:pPr indent="-342900" lvl="0" marL="457200" rtl="0" algn="l">
              <a:lnSpc>
                <a:spcPct val="115000"/>
              </a:lnSpc>
              <a:spcBef>
                <a:spcPts val="0"/>
              </a:spcBef>
              <a:spcAft>
                <a:spcPts val="0"/>
              </a:spcAft>
              <a:buClr>
                <a:srgbClr val="26295E"/>
              </a:buClr>
              <a:buSzPts val="1800"/>
              <a:buFont typeface="Quicksand Medium"/>
              <a:buChar char="●"/>
            </a:pPr>
            <a:r>
              <a:rPr lang="en" sz="1800">
                <a:solidFill>
                  <a:srgbClr val="26295E"/>
                </a:solidFill>
                <a:latin typeface="Quicksand Medium"/>
                <a:ea typeface="Quicksand Medium"/>
                <a:cs typeface="Quicksand Medium"/>
                <a:sym typeface="Quicksand Medium"/>
              </a:rPr>
              <a:t>Comparison operators</a:t>
            </a:r>
            <a:endParaRPr sz="1800">
              <a:solidFill>
                <a:srgbClr val="26295E"/>
              </a:solidFill>
              <a:latin typeface="Quicksand Medium"/>
              <a:ea typeface="Quicksand Medium"/>
              <a:cs typeface="Quicksand Medium"/>
              <a:sym typeface="Quicksand Medium"/>
            </a:endParaRPr>
          </a:p>
          <a:p>
            <a:pPr indent="-342900" lvl="0" marL="457200" rtl="0" algn="l">
              <a:lnSpc>
                <a:spcPct val="115000"/>
              </a:lnSpc>
              <a:spcBef>
                <a:spcPts val="0"/>
              </a:spcBef>
              <a:spcAft>
                <a:spcPts val="0"/>
              </a:spcAft>
              <a:buClr>
                <a:srgbClr val="26295E"/>
              </a:buClr>
              <a:buSzPts val="1800"/>
              <a:buFont typeface="Quicksand Medium"/>
              <a:buChar char="●"/>
            </a:pPr>
            <a:r>
              <a:rPr lang="en" sz="1800">
                <a:solidFill>
                  <a:srgbClr val="26295E"/>
                </a:solidFill>
                <a:latin typeface="Quicksand Medium"/>
                <a:ea typeface="Quicksand Medium"/>
                <a:cs typeface="Quicksand Medium"/>
                <a:sym typeface="Quicksand Medium"/>
              </a:rPr>
              <a:t>Increment/Decrement operator</a:t>
            </a:r>
            <a:endParaRPr sz="1800">
              <a:solidFill>
                <a:srgbClr val="26295E"/>
              </a:solidFill>
              <a:latin typeface="Quicksand Medium"/>
              <a:ea typeface="Quicksand Medium"/>
              <a:cs typeface="Quicksand Medium"/>
              <a:sym typeface="Quicksand Medium"/>
            </a:endParaRPr>
          </a:p>
          <a:p>
            <a:pPr indent="-342900" lvl="0" marL="457200" rtl="0" algn="l">
              <a:lnSpc>
                <a:spcPct val="115000"/>
              </a:lnSpc>
              <a:spcBef>
                <a:spcPts val="0"/>
              </a:spcBef>
              <a:spcAft>
                <a:spcPts val="0"/>
              </a:spcAft>
              <a:buClr>
                <a:srgbClr val="26295E"/>
              </a:buClr>
              <a:buSzPts val="1800"/>
              <a:buFont typeface="Quicksand Medium"/>
              <a:buChar char="●"/>
            </a:pPr>
            <a:r>
              <a:rPr lang="en" sz="1800">
                <a:solidFill>
                  <a:srgbClr val="26295E"/>
                </a:solidFill>
                <a:latin typeface="Quicksand Medium"/>
                <a:ea typeface="Quicksand Medium"/>
                <a:cs typeface="Quicksand Medium"/>
                <a:sym typeface="Quicksand Medium"/>
              </a:rPr>
              <a:t>Logical operators</a:t>
            </a:r>
            <a:endParaRPr sz="1800">
              <a:solidFill>
                <a:srgbClr val="26295E"/>
              </a:solidFill>
              <a:latin typeface="Quicksand Medium"/>
              <a:ea typeface="Quicksand Medium"/>
              <a:cs typeface="Quicksand Medium"/>
              <a:sym typeface="Quicksand Medium"/>
            </a:endParaRPr>
          </a:p>
          <a:p>
            <a:pPr indent="-342900" lvl="0" marL="457200" rtl="0" algn="l">
              <a:lnSpc>
                <a:spcPct val="115000"/>
              </a:lnSpc>
              <a:spcBef>
                <a:spcPts val="0"/>
              </a:spcBef>
              <a:spcAft>
                <a:spcPts val="0"/>
              </a:spcAft>
              <a:buClr>
                <a:srgbClr val="26295E"/>
              </a:buClr>
              <a:buSzPts val="1800"/>
              <a:buFont typeface="Quicksand Medium"/>
              <a:buChar char="●"/>
            </a:pPr>
            <a:r>
              <a:rPr lang="en" sz="1800">
                <a:solidFill>
                  <a:srgbClr val="26295E"/>
                </a:solidFill>
                <a:latin typeface="Quicksand Medium"/>
                <a:ea typeface="Quicksand Medium"/>
                <a:cs typeface="Quicksand Medium"/>
                <a:sym typeface="Quicksand Medium"/>
              </a:rPr>
              <a:t>String operators</a:t>
            </a:r>
            <a:endParaRPr sz="1800">
              <a:solidFill>
                <a:srgbClr val="26295E"/>
              </a:solidFill>
              <a:latin typeface="Quicksand Medium"/>
              <a:ea typeface="Quicksand Medium"/>
              <a:cs typeface="Quicksand Medium"/>
              <a:sym typeface="Quicksand Medium"/>
            </a:endParaRPr>
          </a:p>
          <a:p>
            <a:pPr indent="0" lvl="0" marL="0" rtl="0" algn="l">
              <a:spcBef>
                <a:spcPts val="0"/>
              </a:spcBef>
              <a:spcAft>
                <a:spcPts val="0"/>
              </a:spcAft>
              <a:buClr>
                <a:schemeClr val="dk1"/>
              </a:buClr>
              <a:buSzPts val="1100"/>
              <a:buFont typeface="Arial"/>
              <a:buNone/>
            </a:pPr>
            <a:r>
              <a:t/>
            </a:r>
            <a:endParaRPr sz="1800">
              <a:solidFill>
                <a:srgbClr val="26295E"/>
              </a:solidFill>
              <a:latin typeface="Quicksand Medium"/>
              <a:ea typeface="Quicksand Medium"/>
              <a:cs typeface="Quicksand Medium"/>
              <a:sym typeface="Quicksand Medium"/>
            </a:endParaRPr>
          </a:p>
          <a:p>
            <a:pPr indent="0" lvl="0" marL="0" rtl="0" algn="l">
              <a:spcBef>
                <a:spcPts val="0"/>
              </a:spcBef>
              <a:spcAft>
                <a:spcPts val="0"/>
              </a:spcAft>
              <a:buNone/>
            </a:pPr>
            <a:r>
              <a:t/>
            </a:r>
            <a:endParaRPr sz="1800">
              <a:solidFill>
                <a:srgbClr val="26295E"/>
              </a:solidFill>
              <a:latin typeface="Quicksand Medium"/>
              <a:ea typeface="Quicksand Medium"/>
              <a:cs typeface="Quicksand Medium"/>
              <a:sym typeface="Quicksand Medium"/>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grpSp>
        <p:nvGrpSpPr>
          <p:cNvPr id="283" name="Google Shape;283;p30"/>
          <p:cNvGrpSpPr/>
          <p:nvPr/>
        </p:nvGrpSpPr>
        <p:grpSpPr>
          <a:xfrm>
            <a:off x="703575" y="1060725"/>
            <a:ext cx="831300" cy="3022050"/>
            <a:chOff x="703575" y="801300"/>
            <a:chExt cx="831300" cy="3022050"/>
          </a:xfrm>
        </p:grpSpPr>
        <p:sp>
          <p:nvSpPr>
            <p:cNvPr id="284" name="Google Shape;284;p30"/>
            <p:cNvSpPr/>
            <p:nvPr/>
          </p:nvSpPr>
          <p:spPr>
            <a:xfrm>
              <a:off x="703575" y="801300"/>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0"/>
            <p:cNvSpPr txBox="1"/>
            <p:nvPr/>
          </p:nvSpPr>
          <p:spPr>
            <a:xfrm>
              <a:off x="790575" y="801300"/>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P</a:t>
              </a:r>
              <a:endParaRPr b="1" sz="4200">
                <a:solidFill>
                  <a:srgbClr val="26295E"/>
                </a:solidFill>
                <a:latin typeface="Fuzzy Bubbles"/>
                <a:ea typeface="Fuzzy Bubbles"/>
                <a:cs typeface="Fuzzy Bubbles"/>
                <a:sym typeface="Fuzzy Bubbles"/>
              </a:endParaRPr>
            </a:p>
          </p:txBody>
        </p:sp>
        <p:sp>
          <p:nvSpPr>
            <p:cNvPr id="286" name="Google Shape;286;p30"/>
            <p:cNvSpPr/>
            <p:nvPr/>
          </p:nvSpPr>
          <p:spPr>
            <a:xfrm>
              <a:off x="703575" y="1896675"/>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0"/>
            <p:cNvSpPr txBox="1"/>
            <p:nvPr/>
          </p:nvSpPr>
          <p:spPr>
            <a:xfrm>
              <a:off x="790575" y="1896675"/>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H</a:t>
              </a:r>
              <a:endParaRPr b="1" sz="4200">
                <a:solidFill>
                  <a:srgbClr val="26295E"/>
                </a:solidFill>
                <a:latin typeface="Fuzzy Bubbles"/>
                <a:ea typeface="Fuzzy Bubbles"/>
                <a:cs typeface="Fuzzy Bubbles"/>
                <a:sym typeface="Fuzzy Bubbles"/>
              </a:endParaRPr>
            </a:p>
          </p:txBody>
        </p:sp>
        <p:sp>
          <p:nvSpPr>
            <p:cNvPr id="288" name="Google Shape;288;p30"/>
            <p:cNvSpPr/>
            <p:nvPr/>
          </p:nvSpPr>
          <p:spPr>
            <a:xfrm>
              <a:off x="703575" y="2992050"/>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0"/>
            <p:cNvSpPr txBox="1"/>
            <p:nvPr/>
          </p:nvSpPr>
          <p:spPr>
            <a:xfrm>
              <a:off x="790575" y="2992050"/>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P</a:t>
              </a:r>
              <a:endParaRPr b="1" sz="4200">
                <a:solidFill>
                  <a:srgbClr val="26295E"/>
                </a:solidFill>
                <a:latin typeface="Fuzzy Bubbles"/>
                <a:ea typeface="Fuzzy Bubbles"/>
                <a:cs typeface="Fuzzy Bubbles"/>
                <a:sym typeface="Fuzzy Bubbles"/>
              </a:endParaRPr>
            </a:p>
          </p:txBody>
        </p:sp>
      </p:grpSp>
      <p:sp>
        <p:nvSpPr>
          <p:cNvPr id="290" name="Google Shape;290;p30"/>
          <p:cNvSpPr txBox="1"/>
          <p:nvPr/>
        </p:nvSpPr>
        <p:spPr>
          <a:xfrm>
            <a:off x="1924175" y="679725"/>
            <a:ext cx="4914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200">
                <a:solidFill>
                  <a:srgbClr val="26295E"/>
                </a:solidFill>
                <a:latin typeface="Fuzzy Bubbles"/>
                <a:ea typeface="Fuzzy Bubbles"/>
                <a:cs typeface="Fuzzy Bubbles"/>
                <a:sym typeface="Fuzzy Bubbles"/>
              </a:rPr>
              <a:t>Arithmetic Op.</a:t>
            </a:r>
            <a:endParaRPr b="1" sz="4200">
              <a:solidFill>
                <a:srgbClr val="26295E"/>
              </a:solidFill>
              <a:latin typeface="Fuzzy Bubbles"/>
              <a:ea typeface="Fuzzy Bubbles"/>
              <a:cs typeface="Fuzzy Bubbles"/>
              <a:sym typeface="Fuzzy Bubbles"/>
            </a:endParaRPr>
          </a:p>
        </p:txBody>
      </p:sp>
      <p:graphicFrame>
        <p:nvGraphicFramePr>
          <p:cNvPr id="291" name="Google Shape;291;p30"/>
          <p:cNvGraphicFramePr/>
          <p:nvPr/>
        </p:nvGraphicFramePr>
        <p:xfrm>
          <a:off x="2033250" y="2171850"/>
          <a:ext cx="3000000" cy="3000000"/>
        </p:xfrm>
        <a:graphic>
          <a:graphicData uri="http://schemas.openxmlformats.org/drawingml/2006/table">
            <a:tbl>
              <a:tblPr>
                <a:noFill/>
                <a:tableStyleId>{97AB602D-EC82-48AF-9A8F-568BE21D6C9B}</a:tableStyleId>
              </a:tblPr>
              <a:tblGrid>
                <a:gridCol w="904875"/>
                <a:gridCol w="1162050"/>
                <a:gridCol w="895350"/>
                <a:gridCol w="3248025"/>
              </a:tblGrid>
              <a:tr h="12700">
                <a:tc>
                  <a:txBody>
                    <a:bodyPr/>
                    <a:lstStyle/>
                    <a:p>
                      <a:pPr indent="0" lvl="0" marL="0" rtl="0" algn="ctr">
                        <a:spcBef>
                          <a:spcPts val="0"/>
                        </a:spcBef>
                        <a:spcAft>
                          <a:spcPts val="0"/>
                        </a:spcAft>
                        <a:buNone/>
                      </a:pPr>
                      <a:r>
                        <a:rPr b="1" lang="en" sz="1200">
                          <a:solidFill>
                            <a:srgbClr val="FFFFFF"/>
                          </a:solidFill>
                          <a:latin typeface="Quicksand"/>
                          <a:ea typeface="Quicksand"/>
                          <a:cs typeface="Quicksand"/>
                          <a:sym typeface="Quicksand"/>
                        </a:rPr>
                        <a:t>Operator</a:t>
                      </a:r>
                      <a:endParaRPr b="1" sz="1200">
                        <a:solidFill>
                          <a:srgbClr val="FFFFFF"/>
                        </a:solidFill>
                        <a:latin typeface="Quicksand"/>
                        <a:ea typeface="Quicksand"/>
                        <a:cs typeface="Quicksand"/>
                        <a:sym typeface="Quicksand"/>
                      </a:endParaRPr>
                    </a:p>
                  </a:txBody>
                  <a:tcPr marT="63500" marB="63500" marR="63500" marL="63500">
                    <a:solidFill>
                      <a:srgbClr val="001233"/>
                    </a:solidFill>
                  </a:tcPr>
                </a:tc>
                <a:tc>
                  <a:txBody>
                    <a:bodyPr/>
                    <a:lstStyle/>
                    <a:p>
                      <a:pPr indent="0" lvl="0" marL="0" rtl="0" algn="ctr">
                        <a:spcBef>
                          <a:spcPts val="0"/>
                        </a:spcBef>
                        <a:spcAft>
                          <a:spcPts val="0"/>
                        </a:spcAft>
                        <a:buNone/>
                      </a:pPr>
                      <a:r>
                        <a:rPr b="1" lang="en" sz="1200">
                          <a:solidFill>
                            <a:srgbClr val="FFFFFF"/>
                          </a:solidFill>
                          <a:latin typeface="Quicksand"/>
                          <a:ea typeface="Quicksand"/>
                          <a:cs typeface="Quicksand"/>
                          <a:sym typeface="Quicksand"/>
                        </a:rPr>
                        <a:t>Name</a:t>
                      </a:r>
                      <a:endParaRPr b="1" sz="1200">
                        <a:solidFill>
                          <a:srgbClr val="FFFFFF"/>
                        </a:solidFill>
                        <a:latin typeface="Quicksand"/>
                        <a:ea typeface="Quicksand"/>
                        <a:cs typeface="Quicksand"/>
                        <a:sym typeface="Quicksand"/>
                      </a:endParaRPr>
                    </a:p>
                  </a:txBody>
                  <a:tcPr marT="63500" marB="63500" marR="63500" marL="63500">
                    <a:solidFill>
                      <a:srgbClr val="001233"/>
                    </a:solidFill>
                  </a:tcPr>
                </a:tc>
                <a:tc>
                  <a:txBody>
                    <a:bodyPr/>
                    <a:lstStyle/>
                    <a:p>
                      <a:pPr indent="0" lvl="0" marL="0" rtl="0" algn="ctr">
                        <a:spcBef>
                          <a:spcPts val="0"/>
                        </a:spcBef>
                        <a:spcAft>
                          <a:spcPts val="0"/>
                        </a:spcAft>
                        <a:buNone/>
                      </a:pPr>
                      <a:r>
                        <a:rPr b="1" lang="en" sz="1200">
                          <a:solidFill>
                            <a:srgbClr val="FFFFFF"/>
                          </a:solidFill>
                          <a:latin typeface="Quicksand"/>
                          <a:ea typeface="Quicksand"/>
                          <a:cs typeface="Quicksand"/>
                          <a:sym typeface="Quicksand"/>
                        </a:rPr>
                        <a:t>Example</a:t>
                      </a:r>
                      <a:endParaRPr b="1" sz="1200">
                        <a:solidFill>
                          <a:srgbClr val="FFFFFF"/>
                        </a:solidFill>
                        <a:latin typeface="Quicksand"/>
                        <a:ea typeface="Quicksand"/>
                        <a:cs typeface="Quicksand"/>
                        <a:sym typeface="Quicksand"/>
                      </a:endParaRPr>
                    </a:p>
                  </a:txBody>
                  <a:tcPr marT="63500" marB="63500" marR="63500" marL="63500">
                    <a:solidFill>
                      <a:srgbClr val="001233"/>
                    </a:solidFill>
                  </a:tcPr>
                </a:tc>
                <a:tc>
                  <a:txBody>
                    <a:bodyPr/>
                    <a:lstStyle/>
                    <a:p>
                      <a:pPr indent="0" lvl="0" marL="0" rtl="0" algn="ctr">
                        <a:spcBef>
                          <a:spcPts val="0"/>
                        </a:spcBef>
                        <a:spcAft>
                          <a:spcPts val="0"/>
                        </a:spcAft>
                        <a:buNone/>
                      </a:pPr>
                      <a:r>
                        <a:rPr b="1" lang="en" sz="1200">
                          <a:solidFill>
                            <a:srgbClr val="FFFFFF"/>
                          </a:solidFill>
                          <a:latin typeface="Quicksand"/>
                          <a:ea typeface="Quicksand"/>
                          <a:cs typeface="Quicksand"/>
                          <a:sym typeface="Quicksand"/>
                        </a:rPr>
                        <a:t>Description</a:t>
                      </a:r>
                      <a:endParaRPr b="1" sz="1200">
                        <a:solidFill>
                          <a:srgbClr val="FFFFFF"/>
                        </a:solidFill>
                        <a:latin typeface="Quicksand"/>
                        <a:ea typeface="Quicksand"/>
                        <a:cs typeface="Quicksand"/>
                        <a:sym typeface="Quicksand"/>
                      </a:endParaRPr>
                    </a:p>
                  </a:txBody>
                  <a:tcPr marT="63500" marB="63500" marR="63500" marL="63500">
                    <a:solidFill>
                      <a:srgbClr val="001233"/>
                    </a:solidFill>
                  </a:tcPr>
                </a:tc>
              </a:tr>
              <a:tr h="12700">
                <a:tc>
                  <a:txBody>
                    <a:bodyPr/>
                    <a:lstStyle/>
                    <a:p>
                      <a:pPr indent="0" lvl="0" marL="0" rtl="0" algn="ctr">
                        <a:spcBef>
                          <a:spcPts val="0"/>
                        </a:spcBef>
                        <a:spcAft>
                          <a:spcPts val="0"/>
                        </a:spcAft>
                        <a:buNone/>
                      </a:pPr>
                      <a:r>
                        <a:rPr lang="en" sz="1300">
                          <a:solidFill>
                            <a:srgbClr val="00171F"/>
                          </a:solidFill>
                          <a:latin typeface="Quicksand Medium"/>
                          <a:ea typeface="Quicksand Medium"/>
                          <a:cs typeface="Quicksand Medium"/>
                          <a:sym typeface="Quicksand Medium"/>
                        </a:rPr>
                        <a:t>+</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Addition</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$a + $b</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Return the sum of two operands</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r>
              <a:tr h="12700">
                <a:tc>
                  <a:txBody>
                    <a:bodyPr/>
                    <a:lstStyle/>
                    <a:p>
                      <a:pPr indent="0" lvl="0" marL="0" rtl="0" algn="ctr">
                        <a:spcBef>
                          <a:spcPts val="0"/>
                        </a:spcBef>
                        <a:spcAft>
                          <a:spcPts val="0"/>
                        </a:spcAft>
                        <a:buNone/>
                      </a:pPr>
                      <a:r>
                        <a:rPr lang="en" sz="1300">
                          <a:solidFill>
                            <a:srgbClr val="00171F"/>
                          </a:solidFill>
                          <a:latin typeface="Quicksand Medium"/>
                          <a:ea typeface="Quicksand Medium"/>
                          <a:cs typeface="Quicksand Medium"/>
                          <a:sym typeface="Quicksand Medium"/>
                        </a:rPr>
                        <a:t>-</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Subtraction</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$a - $b</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Return the difference between two operands</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r>
              <a:tr h="12700">
                <a:tc>
                  <a:txBody>
                    <a:bodyPr/>
                    <a:lstStyle/>
                    <a:p>
                      <a:pPr indent="0" lvl="0" marL="0" rtl="0" algn="ctr">
                        <a:spcBef>
                          <a:spcPts val="0"/>
                        </a:spcBef>
                        <a:spcAft>
                          <a:spcPts val="0"/>
                        </a:spcAft>
                        <a:buNone/>
                      </a:pPr>
                      <a:r>
                        <a:rPr lang="en" sz="1300">
                          <a:solidFill>
                            <a:srgbClr val="00171F"/>
                          </a:solidFill>
                          <a:latin typeface="Quicksand Medium"/>
                          <a:ea typeface="Quicksand Medium"/>
                          <a:cs typeface="Quicksand Medium"/>
                          <a:sym typeface="Quicksand Medium"/>
                        </a:rPr>
                        <a:t>*</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Multiplication</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$a * $b</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Return the product of two operands</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r>
              <a:tr h="12700">
                <a:tc>
                  <a:txBody>
                    <a:bodyPr/>
                    <a:lstStyle/>
                    <a:p>
                      <a:pPr indent="0" lvl="0" marL="0" rtl="0" algn="ctr">
                        <a:spcBef>
                          <a:spcPts val="0"/>
                        </a:spcBef>
                        <a:spcAft>
                          <a:spcPts val="0"/>
                        </a:spcAft>
                        <a:buNone/>
                      </a:pPr>
                      <a:r>
                        <a:rPr lang="en" sz="1300">
                          <a:solidFill>
                            <a:srgbClr val="00171F"/>
                          </a:solidFill>
                          <a:latin typeface="Quicksand Medium"/>
                          <a:ea typeface="Quicksand Medium"/>
                          <a:cs typeface="Quicksand Medium"/>
                          <a:sym typeface="Quicksand Medium"/>
                        </a:rPr>
                        <a:t>/</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Division</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$a / $b</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Return the quotient of two operands</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r>
              <a:tr h="12700">
                <a:tc>
                  <a:txBody>
                    <a:bodyPr/>
                    <a:lstStyle/>
                    <a:p>
                      <a:pPr indent="0" lvl="0" marL="0" rtl="0" algn="ctr">
                        <a:spcBef>
                          <a:spcPts val="0"/>
                        </a:spcBef>
                        <a:spcAft>
                          <a:spcPts val="0"/>
                        </a:spcAft>
                        <a:buNone/>
                      </a:pPr>
                      <a:r>
                        <a:rPr lang="en" sz="1300">
                          <a:solidFill>
                            <a:srgbClr val="00171F"/>
                          </a:solidFill>
                          <a:latin typeface="Quicksand Medium"/>
                          <a:ea typeface="Quicksand Medium"/>
                          <a:cs typeface="Quicksand Medium"/>
                          <a:sym typeface="Quicksand Medium"/>
                        </a:rPr>
                        <a:t>%</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Modulus</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$a % $b</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Return the remainder of the division of the first operand by the second one</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r>
            </a:tbl>
          </a:graphicData>
        </a:graphic>
      </p:graphicFrame>
      <p:sp>
        <p:nvSpPr>
          <p:cNvPr id="292" name="Google Shape;292;p30"/>
          <p:cNvSpPr txBox="1"/>
          <p:nvPr/>
        </p:nvSpPr>
        <p:spPr>
          <a:xfrm>
            <a:off x="1924175" y="1511025"/>
            <a:ext cx="6406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26295E"/>
                </a:solidFill>
                <a:latin typeface="Quicksand Medium"/>
                <a:ea typeface="Quicksand Medium"/>
                <a:cs typeface="Quicksand Medium"/>
                <a:sym typeface="Quicksand Medium"/>
              </a:rPr>
              <a:t>The arithmetic operators require numeric values. </a:t>
            </a:r>
            <a:endParaRPr sz="1800">
              <a:solidFill>
                <a:srgbClr val="26295E"/>
              </a:solidFill>
              <a:latin typeface="Quicksand Medium"/>
              <a:ea typeface="Quicksand Medium"/>
              <a:cs typeface="Quicksand Medium"/>
              <a:sym typeface="Quicksand Medium"/>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grpSp>
        <p:nvGrpSpPr>
          <p:cNvPr id="297" name="Google Shape;297;p31"/>
          <p:cNvGrpSpPr/>
          <p:nvPr/>
        </p:nvGrpSpPr>
        <p:grpSpPr>
          <a:xfrm>
            <a:off x="703575" y="1060725"/>
            <a:ext cx="831300" cy="3022050"/>
            <a:chOff x="703575" y="801300"/>
            <a:chExt cx="831300" cy="3022050"/>
          </a:xfrm>
        </p:grpSpPr>
        <p:sp>
          <p:nvSpPr>
            <p:cNvPr id="298" name="Google Shape;298;p31"/>
            <p:cNvSpPr/>
            <p:nvPr/>
          </p:nvSpPr>
          <p:spPr>
            <a:xfrm>
              <a:off x="703575" y="801300"/>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1"/>
            <p:cNvSpPr txBox="1"/>
            <p:nvPr/>
          </p:nvSpPr>
          <p:spPr>
            <a:xfrm>
              <a:off x="790575" y="801300"/>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P</a:t>
              </a:r>
              <a:endParaRPr b="1" sz="4200">
                <a:solidFill>
                  <a:srgbClr val="26295E"/>
                </a:solidFill>
                <a:latin typeface="Fuzzy Bubbles"/>
                <a:ea typeface="Fuzzy Bubbles"/>
                <a:cs typeface="Fuzzy Bubbles"/>
                <a:sym typeface="Fuzzy Bubbles"/>
              </a:endParaRPr>
            </a:p>
          </p:txBody>
        </p:sp>
        <p:sp>
          <p:nvSpPr>
            <p:cNvPr id="300" name="Google Shape;300;p31"/>
            <p:cNvSpPr/>
            <p:nvPr/>
          </p:nvSpPr>
          <p:spPr>
            <a:xfrm>
              <a:off x="703575" y="1896675"/>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1"/>
            <p:cNvSpPr txBox="1"/>
            <p:nvPr/>
          </p:nvSpPr>
          <p:spPr>
            <a:xfrm>
              <a:off x="790575" y="1896675"/>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H</a:t>
              </a:r>
              <a:endParaRPr b="1" sz="4200">
                <a:solidFill>
                  <a:srgbClr val="26295E"/>
                </a:solidFill>
                <a:latin typeface="Fuzzy Bubbles"/>
                <a:ea typeface="Fuzzy Bubbles"/>
                <a:cs typeface="Fuzzy Bubbles"/>
                <a:sym typeface="Fuzzy Bubbles"/>
              </a:endParaRPr>
            </a:p>
          </p:txBody>
        </p:sp>
        <p:sp>
          <p:nvSpPr>
            <p:cNvPr id="302" name="Google Shape;302;p31"/>
            <p:cNvSpPr/>
            <p:nvPr/>
          </p:nvSpPr>
          <p:spPr>
            <a:xfrm>
              <a:off x="703575" y="2992050"/>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1"/>
            <p:cNvSpPr txBox="1"/>
            <p:nvPr/>
          </p:nvSpPr>
          <p:spPr>
            <a:xfrm>
              <a:off x="790575" y="2992050"/>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P</a:t>
              </a:r>
              <a:endParaRPr b="1" sz="4200">
                <a:solidFill>
                  <a:srgbClr val="26295E"/>
                </a:solidFill>
                <a:latin typeface="Fuzzy Bubbles"/>
                <a:ea typeface="Fuzzy Bubbles"/>
                <a:cs typeface="Fuzzy Bubbles"/>
                <a:sym typeface="Fuzzy Bubbles"/>
              </a:endParaRPr>
            </a:p>
          </p:txBody>
        </p:sp>
      </p:grpSp>
      <p:sp>
        <p:nvSpPr>
          <p:cNvPr id="304" name="Google Shape;304;p31"/>
          <p:cNvSpPr txBox="1"/>
          <p:nvPr/>
        </p:nvSpPr>
        <p:spPr>
          <a:xfrm>
            <a:off x="1924175" y="679725"/>
            <a:ext cx="4914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200">
                <a:solidFill>
                  <a:srgbClr val="26295E"/>
                </a:solidFill>
                <a:latin typeface="Fuzzy Bubbles"/>
                <a:ea typeface="Fuzzy Bubbles"/>
                <a:cs typeface="Fuzzy Bubbles"/>
                <a:sym typeface="Fuzzy Bubbles"/>
              </a:rPr>
              <a:t>Assignment</a:t>
            </a:r>
            <a:r>
              <a:rPr b="1" lang="en" sz="4200">
                <a:solidFill>
                  <a:srgbClr val="26295E"/>
                </a:solidFill>
                <a:latin typeface="Fuzzy Bubbles"/>
                <a:ea typeface="Fuzzy Bubbles"/>
                <a:cs typeface="Fuzzy Bubbles"/>
                <a:sym typeface="Fuzzy Bubbles"/>
              </a:rPr>
              <a:t> Op.</a:t>
            </a:r>
            <a:endParaRPr b="1" sz="4200">
              <a:solidFill>
                <a:srgbClr val="26295E"/>
              </a:solidFill>
              <a:latin typeface="Fuzzy Bubbles"/>
              <a:ea typeface="Fuzzy Bubbles"/>
              <a:cs typeface="Fuzzy Bubbles"/>
              <a:sym typeface="Fuzzy Bubbles"/>
            </a:endParaRPr>
          </a:p>
        </p:txBody>
      </p:sp>
      <p:sp>
        <p:nvSpPr>
          <p:cNvPr id="305" name="Google Shape;305;p31"/>
          <p:cNvSpPr txBox="1"/>
          <p:nvPr/>
        </p:nvSpPr>
        <p:spPr>
          <a:xfrm>
            <a:off x="1924175" y="1511025"/>
            <a:ext cx="6406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26295E"/>
                </a:solidFill>
                <a:latin typeface="Quicksand Medium"/>
                <a:ea typeface="Quicksand Medium"/>
                <a:cs typeface="Quicksand Medium"/>
                <a:sym typeface="Quicksand Medium"/>
              </a:rPr>
              <a:t>Assignment operator ( = ) assigns a value to a variable and returns a value</a:t>
            </a:r>
            <a:endParaRPr sz="1800">
              <a:solidFill>
                <a:srgbClr val="26295E"/>
              </a:solidFill>
              <a:latin typeface="Quicksand Medium"/>
              <a:ea typeface="Quicksand Medium"/>
              <a:cs typeface="Quicksand Medium"/>
              <a:sym typeface="Quicksand Medium"/>
            </a:endParaRPr>
          </a:p>
        </p:txBody>
      </p:sp>
      <p:graphicFrame>
        <p:nvGraphicFramePr>
          <p:cNvPr id="306" name="Google Shape;306;p31"/>
          <p:cNvGraphicFramePr/>
          <p:nvPr/>
        </p:nvGraphicFramePr>
        <p:xfrm>
          <a:off x="2022425" y="2400300"/>
          <a:ext cx="3000000" cy="3000000"/>
        </p:xfrm>
        <a:graphic>
          <a:graphicData uri="http://schemas.openxmlformats.org/drawingml/2006/table">
            <a:tbl>
              <a:tblPr>
                <a:noFill/>
                <a:tableStyleId>{97AB602D-EC82-48AF-9A8F-568BE21D6C9B}</a:tableStyleId>
              </a:tblPr>
              <a:tblGrid>
                <a:gridCol w="1030675"/>
                <a:gridCol w="1757525"/>
                <a:gridCol w="954700"/>
              </a:tblGrid>
              <a:tr h="12700">
                <a:tc>
                  <a:txBody>
                    <a:bodyPr/>
                    <a:lstStyle/>
                    <a:p>
                      <a:pPr indent="0" lvl="0" marL="0" rtl="0" algn="ctr">
                        <a:spcBef>
                          <a:spcPts val="0"/>
                        </a:spcBef>
                        <a:spcAft>
                          <a:spcPts val="0"/>
                        </a:spcAft>
                        <a:buNone/>
                      </a:pPr>
                      <a:r>
                        <a:rPr b="1" lang="en" sz="1200">
                          <a:solidFill>
                            <a:srgbClr val="FFFFFF"/>
                          </a:solidFill>
                          <a:latin typeface="Quicksand"/>
                          <a:ea typeface="Quicksand"/>
                          <a:cs typeface="Quicksand"/>
                          <a:sym typeface="Quicksand"/>
                        </a:rPr>
                        <a:t>Operator</a:t>
                      </a:r>
                      <a:endParaRPr b="1" sz="1200">
                        <a:solidFill>
                          <a:srgbClr val="FFFFFF"/>
                        </a:solidFill>
                        <a:latin typeface="Quicksand"/>
                        <a:ea typeface="Quicksand"/>
                        <a:cs typeface="Quicksand"/>
                        <a:sym typeface="Quicksand"/>
                      </a:endParaRPr>
                    </a:p>
                  </a:txBody>
                  <a:tcPr marT="63500" marB="63500" marR="63500" marL="63500">
                    <a:solidFill>
                      <a:srgbClr val="001233"/>
                    </a:solidFill>
                  </a:tcPr>
                </a:tc>
                <a:tc>
                  <a:txBody>
                    <a:bodyPr/>
                    <a:lstStyle/>
                    <a:p>
                      <a:pPr indent="0" lvl="0" marL="0" rtl="0" algn="ctr">
                        <a:spcBef>
                          <a:spcPts val="0"/>
                        </a:spcBef>
                        <a:spcAft>
                          <a:spcPts val="0"/>
                        </a:spcAft>
                        <a:buNone/>
                      </a:pPr>
                      <a:r>
                        <a:rPr b="1" lang="en" sz="1200">
                          <a:solidFill>
                            <a:srgbClr val="FFFFFF"/>
                          </a:solidFill>
                          <a:latin typeface="Quicksand"/>
                          <a:ea typeface="Quicksand"/>
                          <a:cs typeface="Quicksand"/>
                          <a:sym typeface="Quicksand"/>
                        </a:rPr>
                        <a:t>Name</a:t>
                      </a:r>
                      <a:endParaRPr b="1" sz="1200">
                        <a:solidFill>
                          <a:srgbClr val="FFFFFF"/>
                        </a:solidFill>
                        <a:latin typeface="Quicksand"/>
                        <a:ea typeface="Quicksand"/>
                        <a:cs typeface="Quicksand"/>
                        <a:sym typeface="Quicksand"/>
                      </a:endParaRPr>
                    </a:p>
                  </a:txBody>
                  <a:tcPr marT="63500" marB="63500" marR="63500" marL="63500">
                    <a:solidFill>
                      <a:srgbClr val="001233"/>
                    </a:solidFill>
                  </a:tcPr>
                </a:tc>
                <a:tc>
                  <a:txBody>
                    <a:bodyPr/>
                    <a:lstStyle/>
                    <a:p>
                      <a:pPr indent="0" lvl="0" marL="0" rtl="0" algn="ctr">
                        <a:spcBef>
                          <a:spcPts val="0"/>
                        </a:spcBef>
                        <a:spcAft>
                          <a:spcPts val="0"/>
                        </a:spcAft>
                        <a:buNone/>
                      </a:pPr>
                      <a:r>
                        <a:rPr b="1" lang="en" sz="1200">
                          <a:solidFill>
                            <a:srgbClr val="FFFFFF"/>
                          </a:solidFill>
                          <a:latin typeface="Quicksand"/>
                          <a:ea typeface="Quicksand"/>
                          <a:cs typeface="Quicksand"/>
                          <a:sym typeface="Quicksand"/>
                        </a:rPr>
                        <a:t>Same as…</a:t>
                      </a:r>
                      <a:endParaRPr b="1" sz="1200">
                        <a:solidFill>
                          <a:srgbClr val="FFFFFF"/>
                        </a:solidFill>
                        <a:latin typeface="Quicksand"/>
                        <a:ea typeface="Quicksand"/>
                        <a:cs typeface="Quicksand"/>
                        <a:sym typeface="Quicksand"/>
                      </a:endParaRPr>
                    </a:p>
                  </a:txBody>
                  <a:tcPr marT="63500" marB="63500" marR="63500" marL="63500">
                    <a:solidFill>
                      <a:srgbClr val="001233"/>
                    </a:solidFill>
                  </a:tcPr>
                </a:tc>
              </a:tr>
              <a:tr h="12700">
                <a:tc>
                  <a:txBody>
                    <a:bodyPr/>
                    <a:lstStyle/>
                    <a:p>
                      <a:pPr indent="0" lvl="0" marL="0" rtl="0" algn="ctr">
                        <a:spcBef>
                          <a:spcPts val="0"/>
                        </a:spcBef>
                        <a:spcAft>
                          <a:spcPts val="0"/>
                        </a:spcAft>
                        <a:buNone/>
                      </a:pPr>
                      <a:r>
                        <a:rPr lang="en" sz="1300">
                          <a:solidFill>
                            <a:srgbClr val="00171F"/>
                          </a:solidFill>
                          <a:latin typeface="Quicksand Medium"/>
                          <a:ea typeface="Quicksand Medium"/>
                          <a:cs typeface="Quicksand Medium"/>
                          <a:sym typeface="Quicksand Medium"/>
                        </a:rPr>
                        <a:t>a = b</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equal</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a = b</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r>
              <a:tr h="12700">
                <a:tc>
                  <a:txBody>
                    <a:bodyPr/>
                    <a:lstStyle/>
                    <a:p>
                      <a:pPr indent="0" lvl="0" marL="0" rtl="0" algn="ctr">
                        <a:spcBef>
                          <a:spcPts val="0"/>
                        </a:spcBef>
                        <a:spcAft>
                          <a:spcPts val="0"/>
                        </a:spcAft>
                        <a:buNone/>
                      </a:pPr>
                      <a:r>
                        <a:rPr lang="en" sz="1300">
                          <a:solidFill>
                            <a:srgbClr val="00171F"/>
                          </a:solidFill>
                          <a:latin typeface="Quicksand Medium"/>
                          <a:ea typeface="Quicksand Medium"/>
                          <a:cs typeface="Quicksand Medium"/>
                          <a:sym typeface="Quicksand Medium"/>
                        </a:rPr>
                        <a:t>a += b</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plus-equal</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a = a + b</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r>
              <a:tr h="12700">
                <a:tc>
                  <a:txBody>
                    <a:bodyPr/>
                    <a:lstStyle/>
                    <a:p>
                      <a:pPr indent="0" lvl="0" marL="0" rtl="0" algn="ctr">
                        <a:spcBef>
                          <a:spcPts val="0"/>
                        </a:spcBef>
                        <a:spcAft>
                          <a:spcPts val="0"/>
                        </a:spcAft>
                        <a:buNone/>
                      </a:pPr>
                      <a:r>
                        <a:rPr lang="en" sz="1300">
                          <a:solidFill>
                            <a:srgbClr val="00171F"/>
                          </a:solidFill>
                          <a:latin typeface="Quicksand Medium"/>
                          <a:ea typeface="Quicksand Medium"/>
                          <a:cs typeface="Quicksand Medium"/>
                          <a:sym typeface="Quicksand Medium"/>
                        </a:rPr>
                        <a:t>a -= b</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minus-equal</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a = a - b</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r>
              <a:tr h="12700">
                <a:tc>
                  <a:txBody>
                    <a:bodyPr/>
                    <a:lstStyle/>
                    <a:p>
                      <a:pPr indent="0" lvl="0" marL="0" rtl="0" algn="ctr">
                        <a:spcBef>
                          <a:spcPts val="0"/>
                        </a:spcBef>
                        <a:spcAft>
                          <a:spcPts val="0"/>
                        </a:spcAft>
                        <a:buNone/>
                      </a:pPr>
                      <a:r>
                        <a:rPr lang="en" sz="1300">
                          <a:solidFill>
                            <a:srgbClr val="00171F"/>
                          </a:solidFill>
                          <a:latin typeface="Quicksand Medium"/>
                          <a:ea typeface="Quicksand Medium"/>
                          <a:cs typeface="Quicksand Medium"/>
                          <a:sym typeface="Quicksand Medium"/>
                        </a:rPr>
                        <a:t>a *= b</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multiplication-equal</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a = a * b</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r>
              <a:tr h="12700">
                <a:tc>
                  <a:txBody>
                    <a:bodyPr/>
                    <a:lstStyle/>
                    <a:p>
                      <a:pPr indent="0" lvl="0" marL="0" rtl="0" algn="ctr">
                        <a:spcBef>
                          <a:spcPts val="0"/>
                        </a:spcBef>
                        <a:spcAft>
                          <a:spcPts val="0"/>
                        </a:spcAft>
                        <a:buNone/>
                      </a:pPr>
                      <a:r>
                        <a:rPr lang="en" sz="1300">
                          <a:solidFill>
                            <a:srgbClr val="00171F"/>
                          </a:solidFill>
                          <a:latin typeface="Quicksand Medium"/>
                          <a:ea typeface="Quicksand Medium"/>
                          <a:cs typeface="Quicksand Medium"/>
                          <a:sym typeface="Quicksand Medium"/>
                        </a:rPr>
                        <a:t>a /= b</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divide-equal</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a = a / b</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2673363" y="505475"/>
            <a:ext cx="3652426" cy="3652426"/>
          </a:xfrm>
          <a:prstGeom prst="rect">
            <a:avLst/>
          </a:prstGeom>
          <a:noFill/>
          <a:ln>
            <a:noFill/>
          </a:ln>
          <a:effectLst>
            <a:outerShdw blurRad="157163" rotWithShape="0" algn="bl" dir="5400000" dist="104775">
              <a:srgbClr val="000000">
                <a:alpha val="29000"/>
              </a:srgbClr>
            </a:outerShdw>
          </a:effectLst>
        </p:spPr>
      </p:pic>
      <p:sp>
        <p:nvSpPr>
          <p:cNvPr id="65" name="Google Shape;65;p14"/>
          <p:cNvSpPr txBox="1"/>
          <p:nvPr/>
        </p:nvSpPr>
        <p:spPr>
          <a:xfrm>
            <a:off x="1393800" y="4059825"/>
            <a:ext cx="6356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solidFill>
                  <a:srgbClr val="26295E"/>
                </a:solidFill>
                <a:latin typeface="Fuzzy Bubbles"/>
                <a:ea typeface="Fuzzy Bubbles"/>
                <a:cs typeface="Fuzzy Bubbles"/>
                <a:sym typeface="Fuzzy Bubbles"/>
              </a:rPr>
              <a:t>Apa ini?? Fungsi nya apa?</a:t>
            </a:r>
            <a:endParaRPr b="1" sz="3600">
              <a:solidFill>
                <a:srgbClr val="26295E"/>
              </a:solidFill>
              <a:latin typeface="Fuzzy Bubbles"/>
              <a:ea typeface="Fuzzy Bubbles"/>
              <a:cs typeface="Fuzzy Bubbles"/>
              <a:sym typeface="Fuzzy Bubble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grpSp>
        <p:nvGrpSpPr>
          <p:cNvPr id="311" name="Google Shape;311;p32"/>
          <p:cNvGrpSpPr/>
          <p:nvPr/>
        </p:nvGrpSpPr>
        <p:grpSpPr>
          <a:xfrm>
            <a:off x="703575" y="1060725"/>
            <a:ext cx="831300" cy="3022050"/>
            <a:chOff x="703575" y="801300"/>
            <a:chExt cx="831300" cy="3022050"/>
          </a:xfrm>
        </p:grpSpPr>
        <p:sp>
          <p:nvSpPr>
            <p:cNvPr id="312" name="Google Shape;312;p32"/>
            <p:cNvSpPr/>
            <p:nvPr/>
          </p:nvSpPr>
          <p:spPr>
            <a:xfrm>
              <a:off x="703575" y="801300"/>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2"/>
            <p:cNvSpPr txBox="1"/>
            <p:nvPr/>
          </p:nvSpPr>
          <p:spPr>
            <a:xfrm>
              <a:off x="790575" y="801300"/>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P</a:t>
              </a:r>
              <a:endParaRPr b="1" sz="4200">
                <a:solidFill>
                  <a:srgbClr val="26295E"/>
                </a:solidFill>
                <a:latin typeface="Fuzzy Bubbles"/>
                <a:ea typeface="Fuzzy Bubbles"/>
                <a:cs typeface="Fuzzy Bubbles"/>
                <a:sym typeface="Fuzzy Bubbles"/>
              </a:endParaRPr>
            </a:p>
          </p:txBody>
        </p:sp>
        <p:sp>
          <p:nvSpPr>
            <p:cNvPr id="314" name="Google Shape;314;p32"/>
            <p:cNvSpPr/>
            <p:nvPr/>
          </p:nvSpPr>
          <p:spPr>
            <a:xfrm>
              <a:off x="703575" y="1896675"/>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2"/>
            <p:cNvSpPr txBox="1"/>
            <p:nvPr/>
          </p:nvSpPr>
          <p:spPr>
            <a:xfrm>
              <a:off x="790575" y="1896675"/>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H</a:t>
              </a:r>
              <a:endParaRPr b="1" sz="4200">
                <a:solidFill>
                  <a:srgbClr val="26295E"/>
                </a:solidFill>
                <a:latin typeface="Fuzzy Bubbles"/>
                <a:ea typeface="Fuzzy Bubbles"/>
                <a:cs typeface="Fuzzy Bubbles"/>
                <a:sym typeface="Fuzzy Bubbles"/>
              </a:endParaRPr>
            </a:p>
          </p:txBody>
        </p:sp>
        <p:sp>
          <p:nvSpPr>
            <p:cNvPr id="316" name="Google Shape;316;p32"/>
            <p:cNvSpPr/>
            <p:nvPr/>
          </p:nvSpPr>
          <p:spPr>
            <a:xfrm>
              <a:off x="703575" y="2992050"/>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2"/>
            <p:cNvSpPr txBox="1"/>
            <p:nvPr/>
          </p:nvSpPr>
          <p:spPr>
            <a:xfrm>
              <a:off x="790575" y="2992050"/>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P</a:t>
              </a:r>
              <a:endParaRPr b="1" sz="4200">
                <a:solidFill>
                  <a:srgbClr val="26295E"/>
                </a:solidFill>
                <a:latin typeface="Fuzzy Bubbles"/>
                <a:ea typeface="Fuzzy Bubbles"/>
                <a:cs typeface="Fuzzy Bubbles"/>
                <a:sym typeface="Fuzzy Bubbles"/>
              </a:endParaRPr>
            </a:p>
          </p:txBody>
        </p:sp>
      </p:grpSp>
      <p:sp>
        <p:nvSpPr>
          <p:cNvPr id="318" name="Google Shape;318;p32"/>
          <p:cNvSpPr txBox="1"/>
          <p:nvPr/>
        </p:nvSpPr>
        <p:spPr>
          <a:xfrm>
            <a:off x="1924175" y="679725"/>
            <a:ext cx="4914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200">
                <a:solidFill>
                  <a:srgbClr val="26295E"/>
                </a:solidFill>
                <a:latin typeface="Fuzzy Bubbles"/>
                <a:ea typeface="Fuzzy Bubbles"/>
                <a:cs typeface="Fuzzy Bubbles"/>
                <a:sym typeface="Fuzzy Bubbles"/>
              </a:rPr>
              <a:t>Assignment Op.</a:t>
            </a:r>
            <a:endParaRPr b="1" sz="4200">
              <a:solidFill>
                <a:srgbClr val="26295E"/>
              </a:solidFill>
              <a:latin typeface="Fuzzy Bubbles"/>
              <a:ea typeface="Fuzzy Bubbles"/>
              <a:cs typeface="Fuzzy Bubbles"/>
              <a:sym typeface="Fuzzy Bubbles"/>
            </a:endParaRPr>
          </a:p>
        </p:txBody>
      </p:sp>
      <p:sp>
        <p:nvSpPr>
          <p:cNvPr id="319" name="Google Shape;319;p32"/>
          <p:cNvSpPr/>
          <p:nvPr/>
        </p:nvSpPr>
        <p:spPr>
          <a:xfrm>
            <a:off x="1924175" y="2204350"/>
            <a:ext cx="2397300" cy="1731000"/>
          </a:xfrm>
          <a:prstGeom prst="roundRect">
            <a:avLst>
              <a:gd fmla="val 16667"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2"/>
          <p:cNvSpPr txBox="1"/>
          <p:nvPr/>
        </p:nvSpPr>
        <p:spPr>
          <a:xfrm>
            <a:off x="2078300" y="2358250"/>
            <a:ext cx="2067000" cy="141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rgbClr val="26295E"/>
                </a:solidFill>
                <a:latin typeface="Quicksand Medium"/>
                <a:ea typeface="Quicksand Medium"/>
                <a:cs typeface="Quicksand Medium"/>
                <a:sym typeface="Quicksand Medium"/>
              </a:rPr>
              <a:t>$number = 10;</a:t>
            </a:r>
            <a:endParaRPr sz="1800">
              <a:solidFill>
                <a:srgbClr val="26295E"/>
              </a:solidFill>
              <a:latin typeface="Quicksand Medium"/>
              <a:ea typeface="Quicksand Medium"/>
              <a:cs typeface="Quicksand Medium"/>
              <a:sym typeface="Quicksand Medium"/>
            </a:endParaRPr>
          </a:p>
          <a:p>
            <a:pPr indent="0" lvl="0" marL="0" rtl="0" algn="l">
              <a:lnSpc>
                <a:spcPct val="115000"/>
              </a:lnSpc>
              <a:spcBef>
                <a:spcPts val="0"/>
              </a:spcBef>
              <a:spcAft>
                <a:spcPts val="0"/>
              </a:spcAft>
              <a:buNone/>
            </a:pPr>
            <a:r>
              <a:rPr lang="en" sz="1800">
                <a:solidFill>
                  <a:srgbClr val="26295E"/>
                </a:solidFill>
                <a:latin typeface="Quicksand Medium"/>
                <a:ea typeface="Quicksand Medium"/>
                <a:cs typeface="Quicksand Medium"/>
                <a:sym typeface="Quicksand Medium"/>
              </a:rPr>
              <a:t>$number += 40;</a:t>
            </a:r>
            <a:endParaRPr sz="1800">
              <a:solidFill>
                <a:srgbClr val="26295E"/>
              </a:solidFill>
              <a:latin typeface="Quicksand Medium"/>
              <a:ea typeface="Quicksand Medium"/>
              <a:cs typeface="Quicksand Medium"/>
              <a:sym typeface="Quicksand Medium"/>
            </a:endParaRPr>
          </a:p>
          <a:p>
            <a:pPr indent="0" lvl="0" marL="0" rtl="0" algn="l">
              <a:lnSpc>
                <a:spcPct val="115000"/>
              </a:lnSpc>
              <a:spcBef>
                <a:spcPts val="0"/>
              </a:spcBef>
              <a:spcAft>
                <a:spcPts val="0"/>
              </a:spcAft>
              <a:buNone/>
            </a:pPr>
            <a:r>
              <a:t/>
            </a:r>
            <a:endParaRPr sz="1800">
              <a:solidFill>
                <a:srgbClr val="26295E"/>
              </a:solidFill>
              <a:latin typeface="Quicksand Medium"/>
              <a:ea typeface="Quicksand Medium"/>
              <a:cs typeface="Quicksand Medium"/>
              <a:sym typeface="Quicksand Medium"/>
            </a:endParaRPr>
          </a:p>
          <a:p>
            <a:pPr indent="0" lvl="0" marL="0" rtl="0" algn="l">
              <a:lnSpc>
                <a:spcPct val="115000"/>
              </a:lnSpc>
              <a:spcBef>
                <a:spcPts val="0"/>
              </a:spcBef>
              <a:spcAft>
                <a:spcPts val="0"/>
              </a:spcAft>
              <a:buNone/>
            </a:pPr>
            <a:r>
              <a:rPr lang="en" sz="1800">
                <a:solidFill>
                  <a:srgbClr val="26295E"/>
                </a:solidFill>
                <a:latin typeface="Quicksand Medium"/>
                <a:ea typeface="Quicksand Medium"/>
                <a:cs typeface="Quicksand Medium"/>
                <a:sym typeface="Quicksand Medium"/>
              </a:rPr>
              <a:t>e</a:t>
            </a:r>
            <a:r>
              <a:rPr lang="en" sz="1800">
                <a:solidFill>
                  <a:srgbClr val="26295E"/>
                </a:solidFill>
                <a:latin typeface="Quicksand Medium"/>
                <a:ea typeface="Quicksand Medium"/>
                <a:cs typeface="Quicksand Medium"/>
                <a:sym typeface="Quicksand Medium"/>
              </a:rPr>
              <a:t>cho $number;</a:t>
            </a:r>
            <a:endParaRPr sz="1800">
              <a:solidFill>
                <a:srgbClr val="26295E"/>
              </a:solidFill>
              <a:latin typeface="Quicksand Medium"/>
              <a:ea typeface="Quicksand Medium"/>
              <a:cs typeface="Quicksand Medium"/>
              <a:sym typeface="Quicksand Medium"/>
            </a:endParaRPr>
          </a:p>
        </p:txBody>
      </p:sp>
      <p:sp>
        <p:nvSpPr>
          <p:cNvPr id="321" name="Google Shape;321;p32"/>
          <p:cNvSpPr txBox="1"/>
          <p:nvPr/>
        </p:nvSpPr>
        <p:spPr>
          <a:xfrm>
            <a:off x="1924175" y="1722950"/>
            <a:ext cx="1225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26295E"/>
                </a:solidFill>
                <a:latin typeface="Fuzzy Bubbles"/>
                <a:ea typeface="Fuzzy Bubbles"/>
                <a:cs typeface="Fuzzy Bubbles"/>
                <a:sym typeface="Fuzzy Bubbles"/>
              </a:rPr>
              <a:t>Example</a:t>
            </a:r>
            <a:endParaRPr b="1" sz="2000">
              <a:solidFill>
                <a:srgbClr val="26295E"/>
              </a:solidFill>
              <a:latin typeface="Fuzzy Bubbles"/>
              <a:ea typeface="Fuzzy Bubbles"/>
              <a:cs typeface="Fuzzy Bubbles"/>
              <a:sym typeface="Fuzzy Bubbles"/>
            </a:endParaRPr>
          </a:p>
        </p:txBody>
      </p:sp>
      <p:sp>
        <p:nvSpPr>
          <p:cNvPr id="322" name="Google Shape;322;p32"/>
          <p:cNvSpPr txBox="1"/>
          <p:nvPr/>
        </p:nvSpPr>
        <p:spPr>
          <a:xfrm>
            <a:off x="4710773" y="2284900"/>
            <a:ext cx="3812100" cy="17085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800">
                <a:solidFill>
                  <a:srgbClr val="26295E"/>
                </a:solidFill>
                <a:latin typeface="Fuzzy Bubbles"/>
                <a:ea typeface="Fuzzy Bubbles"/>
                <a:cs typeface="Fuzzy Bubbles"/>
                <a:sym typeface="Fuzzy Bubbles"/>
              </a:rPr>
              <a:t>$number = 10</a:t>
            </a:r>
            <a:endParaRPr b="1" sz="1800">
              <a:solidFill>
                <a:srgbClr val="26295E"/>
              </a:solidFill>
              <a:latin typeface="Fuzzy Bubbles"/>
              <a:ea typeface="Fuzzy Bubbles"/>
              <a:cs typeface="Fuzzy Bubbles"/>
              <a:sym typeface="Fuzzy Bubbles"/>
            </a:endParaRPr>
          </a:p>
          <a:p>
            <a:pPr indent="0" lvl="0" marL="0" rtl="0" algn="l">
              <a:lnSpc>
                <a:spcPct val="150000"/>
              </a:lnSpc>
              <a:spcBef>
                <a:spcPts val="0"/>
              </a:spcBef>
              <a:spcAft>
                <a:spcPts val="0"/>
              </a:spcAft>
              <a:buNone/>
            </a:pPr>
            <a:r>
              <a:rPr b="1" lang="en" sz="1800">
                <a:solidFill>
                  <a:srgbClr val="26295E"/>
                </a:solidFill>
                <a:latin typeface="Fuzzy Bubbles"/>
                <a:ea typeface="Fuzzy Bubbles"/>
                <a:cs typeface="Fuzzy Bubbles"/>
                <a:sym typeface="Fuzzy Bubbles"/>
              </a:rPr>
              <a:t>$number</a:t>
            </a:r>
            <a:r>
              <a:rPr b="1" baseline="-25000" lang="en" sz="1800">
                <a:solidFill>
                  <a:srgbClr val="26295E"/>
                </a:solidFill>
                <a:latin typeface="Fuzzy Bubbles"/>
                <a:ea typeface="Fuzzy Bubbles"/>
                <a:cs typeface="Fuzzy Bubbles"/>
                <a:sym typeface="Fuzzy Bubbles"/>
              </a:rPr>
              <a:t>baru</a:t>
            </a:r>
            <a:r>
              <a:rPr b="1" lang="en" sz="1800">
                <a:solidFill>
                  <a:srgbClr val="26295E"/>
                </a:solidFill>
                <a:latin typeface="Fuzzy Bubbles"/>
                <a:ea typeface="Fuzzy Bubbles"/>
                <a:cs typeface="Fuzzy Bubbles"/>
                <a:sym typeface="Fuzzy Bubbles"/>
              </a:rPr>
              <a:t> = $number</a:t>
            </a:r>
            <a:r>
              <a:rPr b="1" baseline="-25000" lang="en" sz="1800">
                <a:solidFill>
                  <a:srgbClr val="26295E"/>
                </a:solidFill>
                <a:latin typeface="Fuzzy Bubbles"/>
                <a:ea typeface="Fuzzy Bubbles"/>
                <a:cs typeface="Fuzzy Bubbles"/>
                <a:sym typeface="Fuzzy Bubbles"/>
              </a:rPr>
              <a:t>lama</a:t>
            </a:r>
            <a:r>
              <a:rPr b="1" lang="en" sz="1800">
                <a:solidFill>
                  <a:srgbClr val="26295E"/>
                </a:solidFill>
                <a:latin typeface="Fuzzy Bubbles"/>
                <a:ea typeface="Fuzzy Bubbles"/>
                <a:cs typeface="Fuzzy Bubbles"/>
                <a:sym typeface="Fuzzy Bubbles"/>
              </a:rPr>
              <a:t> + 40</a:t>
            </a:r>
            <a:endParaRPr b="1" sz="1800">
              <a:solidFill>
                <a:srgbClr val="26295E"/>
              </a:solidFill>
              <a:latin typeface="Fuzzy Bubbles"/>
              <a:ea typeface="Fuzzy Bubbles"/>
              <a:cs typeface="Fuzzy Bubbles"/>
              <a:sym typeface="Fuzzy Bubbles"/>
            </a:endParaRPr>
          </a:p>
          <a:p>
            <a:pPr indent="0" lvl="0" marL="0" rtl="0" algn="l">
              <a:lnSpc>
                <a:spcPct val="150000"/>
              </a:lnSpc>
              <a:spcBef>
                <a:spcPts val="0"/>
              </a:spcBef>
              <a:spcAft>
                <a:spcPts val="0"/>
              </a:spcAft>
              <a:buNone/>
            </a:pPr>
            <a:r>
              <a:rPr b="1" lang="en" sz="1800">
                <a:solidFill>
                  <a:srgbClr val="26295E"/>
                </a:solidFill>
                <a:latin typeface="Fuzzy Bubbles"/>
                <a:ea typeface="Fuzzy Bubbles"/>
                <a:cs typeface="Fuzzy Bubbles"/>
                <a:sym typeface="Fuzzy Bubbles"/>
              </a:rPr>
              <a:t>$number</a:t>
            </a:r>
            <a:r>
              <a:rPr b="1" baseline="-25000" lang="en" sz="1800">
                <a:solidFill>
                  <a:srgbClr val="26295E"/>
                </a:solidFill>
                <a:latin typeface="Fuzzy Bubbles"/>
                <a:ea typeface="Fuzzy Bubbles"/>
                <a:cs typeface="Fuzzy Bubbles"/>
                <a:sym typeface="Fuzzy Bubbles"/>
              </a:rPr>
              <a:t>baru</a:t>
            </a:r>
            <a:r>
              <a:rPr b="1" lang="en" sz="1800">
                <a:solidFill>
                  <a:srgbClr val="26295E"/>
                </a:solidFill>
                <a:latin typeface="Fuzzy Bubbles"/>
                <a:ea typeface="Fuzzy Bubbles"/>
                <a:cs typeface="Fuzzy Bubbles"/>
                <a:sym typeface="Fuzzy Bubbles"/>
              </a:rPr>
              <a:t> = 10 + 40</a:t>
            </a:r>
            <a:endParaRPr b="1" sz="1800">
              <a:solidFill>
                <a:srgbClr val="26295E"/>
              </a:solidFill>
              <a:latin typeface="Fuzzy Bubbles"/>
              <a:ea typeface="Fuzzy Bubbles"/>
              <a:cs typeface="Fuzzy Bubbles"/>
              <a:sym typeface="Fuzzy Bubbles"/>
            </a:endParaRPr>
          </a:p>
          <a:p>
            <a:pPr indent="0" lvl="0" marL="0" rtl="0" algn="l">
              <a:lnSpc>
                <a:spcPct val="150000"/>
              </a:lnSpc>
              <a:spcBef>
                <a:spcPts val="0"/>
              </a:spcBef>
              <a:spcAft>
                <a:spcPts val="0"/>
              </a:spcAft>
              <a:buNone/>
            </a:pPr>
            <a:r>
              <a:rPr b="1" lang="en" sz="1800">
                <a:solidFill>
                  <a:srgbClr val="26295E"/>
                </a:solidFill>
                <a:latin typeface="Fuzzy Bubbles"/>
                <a:ea typeface="Fuzzy Bubbles"/>
                <a:cs typeface="Fuzzy Bubbles"/>
                <a:sym typeface="Fuzzy Bubbles"/>
              </a:rPr>
              <a:t>$number</a:t>
            </a:r>
            <a:r>
              <a:rPr b="1" baseline="-25000" lang="en" sz="1800">
                <a:solidFill>
                  <a:srgbClr val="26295E"/>
                </a:solidFill>
                <a:latin typeface="Fuzzy Bubbles"/>
                <a:ea typeface="Fuzzy Bubbles"/>
                <a:cs typeface="Fuzzy Bubbles"/>
                <a:sym typeface="Fuzzy Bubbles"/>
              </a:rPr>
              <a:t>baru</a:t>
            </a:r>
            <a:r>
              <a:rPr b="1" lang="en" sz="1800">
                <a:solidFill>
                  <a:srgbClr val="26295E"/>
                </a:solidFill>
                <a:latin typeface="Fuzzy Bubbles"/>
                <a:ea typeface="Fuzzy Bubbles"/>
                <a:cs typeface="Fuzzy Bubbles"/>
                <a:sym typeface="Fuzzy Bubbles"/>
              </a:rPr>
              <a:t>= 50</a:t>
            </a:r>
            <a:endParaRPr b="1" sz="1800">
              <a:solidFill>
                <a:srgbClr val="26295E"/>
              </a:solidFill>
              <a:latin typeface="Fuzzy Bubbles"/>
              <a:ea typeface="Fuzzy Bubbles"/>
              <a:cs typeface="Fuzzy Bubbles"/>
              <a:sym typeface="Fuzzy Bubble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grpSp>
        <p:nvGrpSpPr>
          <p:cNvPr id="327" name="Google Shape;327;p33"/>
          <p:cNvGrpSpPr/>
          <p:nvPr/>
        </p:nvGrpSpPr>
        <p:grpSpPr>
          <a:xfrm>
            <a:off x="703575" y="1060725"/>
            <a:ext cx="831300" cy="3022050"/>
            <a:chOff x="703575" y="801300"/>
            <a:chExt cx="831300" cy="3022050"/>
          </a:xfrm>
        </p:grpSpPr>
        <p:sp>
          <p:nvSpPr>
            <p:cNvPr id="328" name="Google Shape;328;p33"/>
            <p:cNvSpPr/>
            <p:nvPr/>
          </p:nvSpPr>
          <p:spPr>
            <a:xfrm>
              <a:off x="703575" y="801300"/>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3"/>
            <p:cNvSpPr txBox="1"/>
            <p:nvPr/>
          </p:nvSpPr>
          <p:spPr>
            <a:xfrm>
              <a:off x="790575" y="801300"/>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P</a:t>
              </a:r>
              <a:endParaRPr b="1" sz="4200">
                <a:solidFill>
                  <a:srgbClr val="26295E"/>
                </a:solidFill>
                <a:latin typeface="Fuzzy Bubbles"/>
                <a:ea typeface="Fuzzy Bubbles"/>
                <a:cs typeface="Fuzzy Bubbles"/>
                <a:sym typeface="Fuzzy Bubbles"/>
              </a:endParaRPr>
            </a:p>
          </p:txBody>
        </p:sp>
        <p:sp>
          <p:nvSpPr>
            <p:cNvPr id="330" name="Google Shape;330;p33"/>
            <p:cNvSpPr/>
            <p:nvPr/>
          </p:nvSpPr>
          <p:spPr>
            <a:xfrm>
              <a:off x="703575" y="1896675"/>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3"/>
            <p:cNvSpPr txBox="1"/>
            <p:nvPr/>
          </p:nvSpPr>
          <p:spPr>
            <a:xfrm>
              <a:off x="790575" y="1896675"/>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H</a:t>
              </a:r>
              <a:endParaRPr b="1" sz="4200">
                <a:solidFill>
                  <a:srgbClr val="26295E"/>
                </a:solidFill>
                <a:latin typeface="Fuzzy Bubbles"/>
                <a:ea typeface="Fuzzy Bubbles"/>
                <a:cs typeface="Fuzzy Bubbles"/>
                <a:sym typeface="Fuzzy Bubbles"/>
              </a:endParaRPr>
            </a:p>
          </p:txBody>
        </p:sp>
        <p:sp>
          <p:nvSpPr>
            <p:cNvPr id="332" name="Google Shape;332;p33"/>
            <p:cNvSpPr/>
            <p:nvPr/>
          </p:nvSpPr>
          <p:spPr>
            <a:xfrm>
              <a:off x="703575" y="2992050"/>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3"/>
            <p:cNvSpPr txBox="1"/>
            <p:nvPr/>
          </p:nvSpPr>
          <p:spPr>
            <a:xfrm>
              <a:off x="790575" y="2992050"/>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P</a:t>
              </a:r>
              <a:endParaRPr b="1" sz="4200">
                <a:solidFill>
                  <a:srgbClr val="26295E"/>
                </a:solidFill>
                <a:latin typeface="Fuzzy Bubbles"/>
                <a:ea typeface="Fuzzy Bubbles"/>
                <a:cs typeface="Fuzzy Bubbles"/>
                <a:sym typeface="Fuzzy Bubbles"/>
              </a:endParaRPr>
            </a:p>
          </p:txBody>
        </p:sp>
      </p:grpSp>
      <p:sp>
        <p:nvSpPr>
          <p:cNvPr id="334" name="Google Shape;334;p33"/>
          <p:cNvSpPr txBox="1"/>
          <p:nvPr/>
        </p:nvSpPr>
        <p:spPr>
          <a:xfrm>
            <a:off x="1924175" y="679725"/>
            <a:ext cx="4914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200">
                <a:solidFill>
                  <a:srgbClr val="26295E"/>
                </a:solidFill>
                <a:latin typeface="Fuzzy Bubbles"/>
                <a:ea typeface="Fuzzy Bubbles"/>
                <a:cs typeface="Fuzzy Bubbles"/>
                <a:sym typeface="Fuzzy Bubbles"/>
              </a:rPr>
              <a:t>Comparison</a:t>
            </a:r>
            <a:r>
              <a:rPr b="1" lang="en" sz="4200">
                <a:solidFill>
                  <a:srgbClr val="26295E"/>
                </a:solidFill>
                <a:latin typeface="Fuzzy Bubbles"/>
                <a:ea typeface="Fuzzy Bubbles"/>
                <a:cs typeface="Fuzzy Bubbles"/>
                <a:sym typeface="Fuzzy Bubbles"/>
              </a:rPr>
              <a:t> Op.</a:t>
            </a:r>
            <a:endParaRPr b="1" sz="4200">
              <a:solidFill>
                <a:srgbClr val="26295E"/>
              </a:solidFill>
              <a:latin typeface="Fuzzy Bubbles"/>
              <a:ea typeface="Fuzzy Bubbles"/>
              <a:cs typeface="Fuzzy Bubbles"/>
              <a:sym typeface="Fuzzy Bubbles"/>
            </a:endParaRPr>
          </a:p>
        </p:txBody>
      </p:sp>
      <p:sp>
        <p:nvSpPr>
          <p:cNvPr id="335" name="Google Shape;335;p33"/>
          <p:cNvSpPr txBox="1"/>
          <p:nvPr/>
        </p:nvSpPr>
        <p:spPr>
          <a:xfrm>
            <a:off x="1924175" y="1511025"/>
            <a:ext cx="6406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26295E"/>
                </a:solidFill>
                <a:latin typeface="Quicksand Medium"/>
                <a:ea typeface="Quicksand Medium"/>
                <a:cs typeface="Quicksand Medium"/>
                <a:sym typeface="Quicksand Medium"/>
              </a:rPr>
              <a:t>Comparison operators allow you to compare two operands. A comparison returns a Boolean value</a:t>
            </a:r>
            <a:endParaRPr sz="1800">
              <a:solidFill>
                <a:srgbClr val="26295E"/>
              </a:solidFill>
              <a:latin typeface="Quicksand Medium"/>
              <a:ea typeface="Quicksand Medium"/>
              <a:cs typeface="Quicksand Medium"/>
              <a:sym typeface="Quicksand Medium"/>
            </a:endParaRPr>
          </a:p>
        </p:txBody>
      </p:sp>
      <p:graphicFrame>
        <p:nvGraphicFramePr>
          <p:cNvPr id="336" name="Google Shape;336;p33"/>
          <p:cNvGraphicFramePr/>
          <p:nvPr/>
        </p:nvGraphicFramePr>
        <p:xfrm>
          <a:off x="1924175" y="2419350"/>
          <a:ext cx="3000000" cy="3000000"/>
        </p:xfrm>
        <a:graphic>
          <a:graphicData uri="http://schemas.openxmlformats.org/drawingml/2006/table">
            <a:tbl>
              <a:tblPr>
                <a:noFill/>
                <a:tableStyleId>{97AB602D-EC82-48AF-9A8F-568BE21D6C9B}</a:tableStyleId>
              </a:tblPr>
              <a:tblGrid>
                <a:gridCol w="963175"/>
                <a:gridCol w="1490375"/>
                <a:gridCol w="4156825"/>
              </a:tblGrid>
              <a:tr h="12700">
                <a:tc>
                  <a:txBody>
                    <a:bodyPr/>
                    <a:lstStyle/>
                    <a:p>
                      <a:pPr indent="0" lvl="0" marL="0" rtl="0" algn="ctr">
                        <a:spcBef>
                          <a:spcPts val="0"/>
                        </a:spcBef>
                        <a:spcAft>
                          <a:spcPts val="0"/>
                        </a:spcAft>
                        <a:buNone/>
                      </a:pPr>
                      <a:r>
                        <a:rPr b="1" lang="en" sz="1300">
                          <a:solidFill>
                            <a:srgbClr val="FFFFFF"/>
                          </a:solidFill>
                          <a:latin typeface="Quicksand"/>
                          <a:ea typeface="Quicksand"/>
                          <a:cs typeface="Quicksand"/>
                          <a:sym typeface="Quicksand"/>
                        </a:rPr>
                        <a:t>Operator</a:t>
                      </a:r>
                      <a:endParaRPr b="1" sz="1300">
                        <a:solidFill>
                          <a:srgbClr val="FFFFFF"/>
                        </a:solidFill>
                        <a:latin typeface="Quicksand"/>
                        <a:ea typeface="Quicksand"/>
                        <a:cs typeface="Quicksand"/>
                        <a:sym typeface="Quicksand"/>
                      </a:endParaRPr>
                    </a:p>
                  </a:txBody>
                  <a:tcPr marT="63500" marB="63500" marR="63500" marL="63500">
                    <a:solidFill>
                      <a:srgbClr val="001233"/>
                    </a:solidFill>
                  </a:tcPr>
                </a:tc>
                <a:tc>
                  <a:txBody>
                    <a:bodyPr/>
                    <a:lstStyle/>
                    <a:p>
                      <a:pPr indent="0" lvl="0" marL="0" rtl="0" algn="ctr">
                        <a:spcBef>
                          <a:spcPts val="0"/>
                        </a:spcBef>
                        <a:spcAft>
                          <a:spcPts val="0"/>
                        </a:spcAft>
                        <a:buNone/>
                      </a:pPr>
                      <a:r>
                        <a:rPr b="1" lang="en" sz="1300">
                          <a:solidFill>
                            <a:srgbClr val="FFFFFF"/>
                          </a:solidFill>
                          <a:latin typeface="Quicksand"/>
                          <a:ea typeface="Quicksand"/>
                          <a:cs typeface="Quicksand"/>
                          <a:sym typeface="Quicksand"/>
                        </a:rPr>
                        <a:t>Name</a:t>
                      </a:r>
                      <a:endParaRPr b="1" sz="1300">
                        <a:solidFill>
                          <a:srgbClr val="FFFFFF"/>
                        </a:solidFill>
                        <a:latin typeface="Quicksand"/>
                        <a:ea typeface="Quicksand"/>
                        <a:cs typeface="Quicksand"/>
                        <a:sym typeface="Quicksand"/>
                      </a:endParaRPr>
                    </a:p>
                  </a:txBody>
                  <a:tcPr marT="63500" marB="63500" marR="63500" marL="63500">
                    <a:solidFill>
                      <a:srgbClr val="001233"/>
                    </a:solidFill>
                  </a:tcPr>
                </a:tc>
                <a:tc>
                  <a:txBody>
                    <a:bodyPr/>
                    <a:lstStyle/>
                    <a:p>
                      <a:pPr indent="0" lvl="0" marL="0" rtl="0" algn="ctr">
                        <a:spcBef>
                          <a:spcPts val="0"/>
                        </a:spcBef>
                        <a:spcAft>
                          <a:spcPts val="0"/>
                        </a:spcAft>
                        <a:buNone/>
                      </a:pPr>
                      <a:r>
                        <a:rPr b="1" lang="en" sz="1300">
                          <a:solidFill>
                            <a:srgbClr val="FFFFFF"/>
                          </a:solidFill>
                          <a:latin typeface="Quicksand"/>
                          <a:ea typeface="Quicksand"/>
                          <a:cs typeface="Quicksand"/>
                          <a:sym typeface="Quicksand"/>
                        </a:rPr>
                        <a:t>Description</a:t>
                      </a:r>
                      <a:endParaRPr b="1" sz="1300">
                        <a:solidFill>
                          <a:srgbClr val="FFFFFF"/>
                        </a:solidFill>
                        <a:latin typeface="Quicksand"/>
                        <a:ea typeface="Quicksand"/>
                        <a:cs typeface="Quicksand"/>
                        <a:sym typeface="Quicksand"/>
                      </a:endParaRPr>
                    </a:p>
                  </a:txBody>
                  <a:tcPr marT="63500" marB="63500" marR="63500" marL="63500">
                    <a:solidFill>
                      <a:srgbClr val="001233"/>
                    </a:solidFill>
                  </a:tcPr>
                </a:tc>
              </a:tr>
              <a:tr h="12700">
                <a:tc>
                  <a:txBody>
                    <a:bodyPr/>
                    <a:lstStyle/>
                    <a:p>
                      <a:pPr indent="0" lvl="0" marL="0" rtl="0" algn="ctr">
                        <a:spcBef>
                          <a:spcPts val="0"/>
                        </a:spcBef>
                        <a:spcAft>
                          <a:spcPts val="0"/>
                        </a:spcAft>
                        <a:buNone/>
                      </a:pPr>
                      <a:r>
                        <a:rPr lang="en" sz="1300">
                          <a:solidFill>
                            <a:srgbClr val="00171F"/>
                          </a:solidFill>
                          <a:latin typeface="Quicksand Medium"/>
                          <a:ea typeface="Quicksand Medium"/>
                          <a:cs typeface="Quicksand Medium"/>
                          <a:sym typeface="Quicksand Medium"/>
                        </a:rPr>
                        <a:t>==</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Equal to</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Return true if both operands are equal; otherwise, it returns false.</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r>
              <a:tr h="12700">
                <a:tc>
                  <a:txBody>
                    <a:bodyPr/>
                    <a:lstStyle/>
                    <a:p>
                      <a:pPr indent="0" lvl="0" marL="0" rtl="0" algn="ctr">
                        <a:spcBef>
                          <a:spcPts val="0"/>
                        </a:spcBef>
                        <a:spcAft>
                          <a:spcPts val="0"/>
                        </a:spcAft>
                        <a:buNone/>
                      </a:pPr>
                      <a:r>
                        <a:rPr lang="en" sz="1300">
                          <a:solidFill>
                            <a:srgbClr val="00171F"/>
                          </a:solidFill>
                          <a:latin typeface="Quicksand Medium"/>
                          <a:ea typeface="Quicksand Medium"/>
                          <a:cs typeface="Quicksand Medium"/>
                          <a:sym typeface="Quicksand Medium"/>
                        </a:rPr>
                        <a:t>===</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Identical to</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Return true if both operands have the same data type and equal; otherwise, it returns false.</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r>
              <a:tr h="12700">
                <a:tc>
                  <a:txBody>
                    <a:bodyPr/>
                    <a:lstStyle/>
                    <a:p>
                      <a:pPr indent="0" lvl="0" marL="0" rtl="0" algn="ctr">
                        <a:spcBef>
                          <a:spcPts val="0"/>
                        </a:spcBef>
                        <a:spcAft>
                          <a:spcPts val="0"/>
                        </a:spcAft>
                        <a:buNone/>
                      </a:pPr>
                      <a:r>
                        <a:rPr lang="en" sz="1300">
                          <a:solidFill>
                            <a:srgbClr val="00171F"/>
                          </a:solidFill>
                          <a:latin typeface="Quicksand Medium"/>
                          <a:ea typeface="Quicksand Medium"/>
                          <a:cs typeface="Quicksand Medium"/>
                          <a:sym typeface="Quicksand Medium"/>
                        </a:rPr>
                        <a:t>!=</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Not equal to</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Return true if both operands are equal; otherwise, it returns false.</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r>
              <a:tr h="12700">
                <a:tc>
                  <a:txBody>
                    <a:bodyPr/>
                    <a:lstStyle/>
                    <a:p>
                      <a:pPr indent="0" lvl="0" marL="0" rtl="0" algn="ctr">
                        <a:spcBef>
                          <a:spcPts val="0"/>
                        </a:spcBef>
                        <a:spcAft>
                          <a:spcPts val="0"/>
                        </a:spcAft>
                        <a:buNone/>
                      </a:pPr>
                      <a:r>
                        <a:rPr lang="en" sz="1300">
                          <a:solidFill>
                            <a:srgbClr val="00171F"/>
                          </a:solidFill>
                          <a:latin typeface="Quicksand Medium"/>
                          <a:ea typeface="Quicksand Medium"/>
                          <a:cs typeface="Quicksand Medium"/>
                          <a:sym typeface="Quicksand Medium"/>
                        </a:rPr>
                        <a:t>!==</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Not identical to</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Return true if both operands are not equal or not have the same data type; otherwise, it returns false.</a:t>
                      </a:r>
                      <a:endParaRPr sz="1300">
                        <a:solidFill>
                          <a:srgbClr val="00171F"/>
                        </a:solidFill>
                        <a:latin typeface="Quicksand Medium"/>
                        <a:ea typeface="Quicksand Medium"/>
                        <a:cs typeface="Quicksand Medium"/>
                        <a:sym typeface="Quicksand Medium"/>
                      </a:endParaRPr>
                    </a:p>
                  </a:txBody>
                  <a:tcPr marT="63500" marB="63500" marR="63500" marL="63500">
                    <a:solidFill>
                      <a:schemeClr val="lt1"/>
                    </a:solidFill>
                  </a:tcPr>
                </a:tc>
              </a:tr>
            </a:tbl>
          </a:graphicData>
        </a:graphic>
      </p:graphicFrame>
      <p:pic>
        <p:nvPicPr>
          <p:cNvPr id="337" name="Google Shape;337;p33"/>
          <p:cNvPicPr preferRelativeResize="0"/>
          <p:nvPr/>
        </p:nvPicPr>
        <p:blipFill>
          <a:blip r:embed="rId3">
            <a:alphaModFix/>
          </a:blip>
          <a:stretch>
            <a:fillRect/>
          </a:stretch>
        </p:blipFill>
        <p:spPr>
          <a:xfrm>
            <a:off x="8248780" y="2029075"/>
            <a:ext cx="542675" cy="542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grpSp>
        <p:nvGrpSpPr>
          <p:cNvPr id="342" name="Google Shape;342;p34"/>
          <p:cNvGrpSpPr/>
          <p:nvPr/>
        </p:nvGrpSpPr>
        <p:grpSpPr>
          <a:xfrm>
            <a:off x="703575" y="1060725"/>
            <a:ext cx="831300" cy="3022050"/>
            <a:chOff x="703575" y="801300"/>
            <a:chExt cx="831300" cy="3022050"/>
          </a:xfrm>
        </p:grpSpPr>
        <p:sp>
          <p:nvSpPr>
            <p:cNvPr id="343" name="Google Shape;343;p34"/>
            <p:cNvSpPr/>
            <p:nvPr/>
          </p:nvSpPr>
          <p:spPr>
            <a:xfrm>
              <a:off x="703575" y="801300"/>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4"/>
            <p:cNvSpPr txBox="1"/>
            <p:nvPr/>
          </p:nvSpPr>
          <p:spPr>
            <a:xfrm>
              <a:off x="790575" y="801300"/>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P</a:t>
              </a:r>
              <a:endParaRPr b="1" sz="4200">
                <a:solidFill>
                  <a:srgbClr val="26295E"/>
                </a:solidFill>
                <a:latin typeface="Fuzzy Bubbles"/>
                <a:ea typeface="Fuzzy Bubbles"/>
                <a:cs typeface="Fuzzy Bubbles"/>
                <a:sym typeface="Fuzzy Bubbles"/>
              </a:endParaRPr>
            </a:p>
          </p:txBody>
        </p:sp>
        <p:sp>
          <p:nvSpPr>
            <p:cNvPr id="345" name="Google Shape;345;p34"/>
            <p:cNvSpPr/>
            <p:nvPr/>
          </p:nvSpPr>
          <p:spPr>
            <a:xfrm>
              <a:off x="703575" y="1896675"/>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4"/>
            <p:cNvSpPr txBox="1"/>
            <p:nvPr/>
          </p:nvSpPr>
          <p:spPr>
            <a:xfrm>
              <a:off x="790575" y="1896675"/>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H</a:t>
              </a:r>
              <a:endParaRPr b="1" sz="4200">
                <a:solidFill>
                  <a:srgbClr val="26295E"/>
                </a:solidFill>
                <a:latin typeface="Fuzzy Bubbles"/>
                <a:ea typeface="Fuzzy Bubbles"/>
                <a:cs typeface="Fuzzy Bubbles"/>
                <a:sym typeface="Fuzzy Bubbles"/>
              </a:endParaRPr>
            </a:p>
          </p:txBody>
        </p:sp>
        <p:sp>
          <p:nvSpPr>
            <p:cNvPr id="347" name="Google Shape;347;p34"/>
            <p:cNvSpPr/>
            <p:nvPr/>
          </p:nvSpPr>
          <p:spPr>
            <a:xfrm>
              <a:off x="703575" y="2992050"/>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4"/>
            <p:cNvSpPr txBox="1"/>
            <p:nvPr/>
          </p:nvSpPr>
          <p:spPr>
            <a:xfrm>
              <a:off x="790575" y="2992050"/>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P</a:t>
              </a:r>
              <a:endParaRPr b="1" sz="4200">
                <a:solidFill>
                  <a:srgbClr val="26295E"/>
                </a:solidFill>
                <a:latin typeface="Fuzzy Bubbles"/>
                <a:ea typeface="Fuzzy Bubbles"/>
                <a:cs typeface="Fuzzy Bubbles"/>
                <a:sym typeface="Fuzzy Bubbles"/>
              </a:endParaRPr>
            </a:p>
          </p:txBody>
        </p:sp>
      </p:grpSp>
      <p:sp>
        <p:nvSpPr>
          <p:cNvPr id="349" name="Google Shape;349;p34"/>
          <p:cNvSpPr txBox="1"/>
          <p:nvPr/>
        </p:nvSpPr>
        <p:spPr>
          <a:xfrm>
            <a:off x="1924175" y="679725"/>
            <a:ext cx="4914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200">
                <a:solidFill>
                  <a:srgbClr val="26295E"/>
                </a:solidFill>
                <a:latin typeface="Fuzzy Bubbles"/>
                <a:ea typeface="Fuzzy Bubbles"/>
                <a:cs typeface="Fuzzy Bubbles"/>
                <a:sym typeface="Fuzzy Bubbles"/>
              </a:rPr>
              <a:t>Comparison Op.</a:t>
            </a:r>
            <a:endParaRPr b="1" sz="4200">
              <a:solidFill>
                <a:srgbClr val="26295E"/>
              </a:solidFill>
              <a:latin typeface="Fuzzy Bubbles"/>
              <a:ea typeface="Fuzzy Bubbles"/>
              <a:cs typeface="Fuzzy Bubbles"/>
              <a:sym typeface="Fuzzy Bubbles"/>
            </a:endParaRPr>
          </a:p>
        </p:txBody>
      </p:sp>
      <p:graphicFrame>
        <p:nvGraphicFramePr>
          <p:cNvPr id="350" name="Google Shape;350;p34"/>
          <p:cNvGraphicFramePr/>
          <p:nvPr/>
        </p:nvGraphicFramePr>
        <p:xfrm>
          <a:off x="1924175" y="1657350"/>
          <a:ext cx="3000000" cy="3000000"/>
        </p:xfrm>
        <a:graphic>
          <a:graphicData uri="http://schemas.openxmlformats.org/drawingml/2006/table">
            <a:tbl>
              <a:tblPr>
                <a:noFill/>
                <a:tableStyleId>{97AB602D-EC82-48AF-9A8F-568BE21D6C9B}</a:tableStyleId>
              </a:tblPr>
              <a:tblGrid>
                <a:gridCol w="963175"/>
                <a:gridCol w="1490375"/>
                <a:gridCol w="4156825"/>
              </a:tblGrid>
              <a:tr h="12700">
                <a:tc>
                  <a:txBody>
                    <a:bodyPr/>
                    <a:lstStyle/>
                    <a:p>
                      <a:pPr indent="0" lvl="0" marL="0" rtl="0" algn="ctr">
                        <a:spcBef>
                          <a:spcPts val="0"/>
                        </a:spcBef>
                        <a:spcAft>
                          <a:spcPts val="0"/>
                        </a:spcAft>
                        <a:buNone/>
                      </a:pPr>
                      <a:r>
                        <a:rPr b="1" lang="en" sz="1300">
                          <a:solidFill>
                            <a:srgbClr val="FFFFFF"/>
                          </a:solidFill>
                          <a:latin typeface="Quicksand"/>
                          <a:ea typeface="Quicksand"/>
                          <a:cs typeface="Quicksand"/>
                          <a:sym typeface="Quicksand"/>
                        </a:rPr>
                        <a:t>Operator</a:t>
                      </a:r>
                      <a:endParaRPr b="1" sz="1300">
                        <a:solidFill>
                          <a:srgbClr val="FFFFFF"/>
                        </a:solidFill>
                        <a:latin typeface="Quicksand"/>
                        <a:ea typeface="Quicksand"/>
                        <a:cs typeface="Quicksand"/>
                        <a:sym typeface="Quicksand"/>
                      </a:endParaRPr>
                    </a:p>
                  </a:txBody>
                  <a:tcPr marT="63500" marB="63500" marR="63500" marL="63500">
                    <a:lnB cap="flat" cmpd="sng" w="12700">
                      <a:solidFill>
                        <a:srgbClr val="000000"/>
                      </a:solidFill>
                      <a:prstDash val="solid"/>
                      <a:round/>
                      <a:headEnd len="sm" w="sm" type="none"/>
                      <a:tailEnd len="sm" w="sm" type="none"/>
                    </a:lnB>
                    <a:solidFill>
                      <a:srgbClr val="001233"/>
                    </a:solidFill>
                  </a:tcPr>
                </a:tc>
                <a:tc>
                  <a:txBody>
                    <a:bodyPr/>
                    <a:lstStyle/>
                    <a:p>
                      <a:pPr indent="0" lvl="0" marL="0" rtl="0" algn="ctr">
                        <a:spcBef>
                          <a:spcPts val="0"/>
                        </a:spcBef>
                        <a:spcAft>
                          <a:spcPts val="0"/>
                        </a:spcAft>
                        <a:buNone/>
                      </a:pPr>
                      <a:r>
                        <a:rPr b="1" lang="en" sz="1300">
                          <a:solidFill>
                            <a:srgbClr val="FFFFFF"/>
                          </a:solidFill>
                          <a:latin typeface="Quicksand"/>
                          <a:ea typeface="Quicksand"/>
                          <a:cs typeface="Quicksand"/>
                          <a:sym typeface="Quicksand"/>
                        </a:rPr>
                        <a:t>Name</a:t>
                      </a:r>
                      <a:endParaRPr b="1" sz="1300">
                        <a:solidFill>
                          <a:srgbClr val="FFFFFF"/>
                        </a:solidFill>
                        <a:latin typeface="Quicksand"/>
                        <a:ea typeface="Quicksand"/>
                        <a:cs typeface="Quicksand"/>
                        <a:sym typeface="Quicksand"/>
                      </a:endParaRPr>
                    </a:p>
                  </a:txBody>
                  <a:tcPr marT="63500" marB="63500" marR="63500" marL="63500">
                    <a:lnB cap="flat" cmpd="sng" w="12700">
                      <a:solidFill>
                        <a:srgbClr val="000000"/>
                      </a:solidFill>
                      <a:prstDash val="solid"/>
                      <a:round/>
                      <a:headEnd len="sm" w="sm" type="none"/>
                      <a:tailEnd len="sm" w="sm" type="none"/>
                    </a:lnB>
                    <a:solidFill>
                      <a:srgbClr val="001233"/>
                    </a:solidFill>
                  </a:tcPr>
                </a:tc>
                <a:tc>
                  <a:txBody>
                    <a:bodyPr/>
                    <a:lstStyle/>
                    <a:p>
                      <a:pPr indent="0" lvl="0" marL="0" rtl="0" algn="ctr">
                        <a:spcBef>
                          <a:spcPts val="0"/>
                        </a:spcBef>
                        <a:spcAft>
                          <a:spcPts val="0"/>
                        </a:spcAft>
                        <a:buNone/>
                      </a:pPr>
                      <a:r>
                        <a:rPr b="1" lang="en" sz="1300">
                          <a:solidFill>
                            <a:srgbClr val="FFFFFF"/>
                          </a:solidFill>
                          <a:latin typeface="Quicksand"/>
                          <a:ea typeface="Quicksand"/>
                          <a:cs typeface="Quicksand"/>
                          <a:sym typeface="Quicksand"/>
                        </a:rPr>
                        <a:t>Description</a:t>
                      </a:r>
                      <a:endParaRPr b="1" sz="1300">
                        <a:solidFill>
                          <a:srgbClr val="FFFFFF"/>
                        </a:solidFill>
                        <a:latin typeface="Quicksand"/>
                        <a:ea typeface="Quicksand"/>
                        <a:cs typeface="Quicksand"/>
                        <a:sym typeface="Quicksand"/>
                      </a:endParaRPr>
                    </a:p>
                  </a:txBody>
                  <a:tcPr marT="63500" marB="63500" marR="63500" marL="63500">
                    <a:lnB cap="flat" cmpd="sng" w="12700">
                      <a:solidFill>
                        <a:srgbClr val="000000"/>
                      </a:solidFill>
                      <a:prstDash val="solid"/>
                      <a:round/>
                      <a:headEnd len="sm" w="sm" type="none"/>
                      <a:tailEnd len="sm" w="sm" type="none"/>
                    </a:lnB>
                    <a:solidFill>
                      <a:srgbClr val="001233"/>
                    </a:solidFill>
                  </a:tcPr>
                </a:tc>
              </a:tr>
              <a:tr h="12700">
                <a:tc>
                  <a:txBody>
                    <a:bodyPr/>
                    <a:lstStyle/>
                    <a:p>
                      <a:pPr indent="0" lvl="0" marL="0" rtl="0" algn="ctr">
                        <a:spcBef>
                          <a:spcPts val="0"/>
                        </a:spcBef>
                        <a:spcAft>
                          <a:spcPts val="0"/>
                        </a:spcAft>
                        <a:buNone/>
                      </a:pPr>
                      <a:r>
                        <a:rPr lang="en" sz="1300">
                          <a:solidFill>
                            <a:srgbClr val="00171F"/>
                          </a:solidFill>
                          <a:latin typeface="Quicksand Medium"/>
                          <a:ea typeface="Quicksand Medium"/>
                          <a:cs typeface="Quicksand Medium"/>
                          <a:sym typeface="Quicksand Medium"/>
                        </a:rPr>
                        <a:t>&lt;</a:t>
                      </a:r>
                      <a:endParaRPr sz="1300">
                        <a:solidFill>
                          <a:srgbClr val="00171F"/>
                        </a:solidFill>
                        <a:latin typeface="Quicksand Medium"/>
                        <a:ea typeface="Quicksand Medium"/>
                        <a:cs typeface="Quicksand Medium"/>
                        <a:sym typeface="Quicksand Medium"/>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Less than</a:t>
                      </a:r>
                      <a:endParaRPr sz="1300">
                        <a:solidFill>
                          <a:srgbClr val="00171F"/>
                        </a:solidFill>
                        <a:latin typeface="Quicksand Medium"/>
                        <a:ea typeface="Quicksand Medium"/>
                        <a:cs typeface="Quicksand Medium"/>
                        <a:sym typeface="Quicksand Medium"/>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Return true if the operand on the left is less than the operand on the right; otherwise, it returns false.</a:t>
                      </a:r>
                      <a:endParaRPr sz="1300">
                        <a:solidFill>
                          <a:srgbClr val="00171F"/>
                        </a:solidFill>
                        <a:latin typeface="Quicksand Medium"/>
                        <a:ea typeface="Quicksand Medium"/>
                        <a:cs typeface="Quicksand Medium"/>
                        <a:sym typeface="Quicksand Medium"/>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700">
                <a:tc>
                  <a:txBody>
                    <a:bodyPr/>
                    <a:lstStyle/>
                    <a:p>
                      <a:pPr indent="0" lvl="0" marL="0" rtl="0" algn="ctr">
                        <a:spcBef>
                          <a:spcPts val="0"/>
                        </a:spcBef>
                        <a:spcAft>
                          <a:spcPts val="0"/>
                        </a:spcAft>
                        <a:buNone/>
                      </a:pPr>
                      <a:r>
                        <a:rPr lang="en" sz="1300">
                          <a:solidFill>
                            <a:srgbClr val="00171F"/>
                          </a:solidFill>
                          <a:latin typeface="Quicksand Medium"/>
                          <a:ea typeface="Quicksand Medium"/>
                          <a:cs typeface="Quicksand Medium"/>
                          <a:sym typeface="Quicksand Medium"/>
                        </a:rPr>
                        <a:t>&gt;</a:t>
                      </a:r>
                      <a:endParaRPr sz="1300">
                        <a:solidFill>
                          <a:srgbClr val="00171F"/>
                        </a:solidFill>
                        <a:latin typeface="Quicksand Medium"/>
                        <a:ea typeface="Quicksand Medium"/>
                        <a:cs typeface="Quicksand Medium"/>
                        <a:sym typeface="Quicksand Medium"/>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Greater than</a:t>
                      </a:r>
                      <a:endParaRPr sz="1300">
                        <a:solidFill>
                          <a:srgbClr val="00171F"/>
                        </a:solidFill>
                        <a:latin typeface="Quicksand Medium"/>
                        <a:ea typeface="Quicksand Medium"/>
                        <a:cs typeface="Quicksand Medium"/>
                        <a:sym typeface="Quicksand Medium"/>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Return true if the operand on the left  is greater than the operand on the right; otherwise, it returns false.</a:t>
                      </a:r>
                      <a:endParaRPr sz="1300">
                        <a:solidFill>
                          <a:srgbClr val="00171F"/>
                        </a:solidFill>
                        <a:latin typeface="Quicksand Medium"/>
                        <a:ea typeface="Quicksand Medium"/>
                        <a:cs typeface="Quicksand Medium"/>
                        <a:sym typeface="Quicksand Medium"/>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700">
                <a:tc>
                  <a:txBody>
                    <a:bodyPr/>
                    <a:lstStyle/>
                    <a:p>
                      <a:pPr indent="0" lvl="0" marL="0" rtl="0" algn="ctr">
                        <a:spcBef>
                          <a:spcPts val="0"/>
                        </a:spcBef>
                        <a:spcAft>
                          <a:spcPts val="0"/>
                        </a:spcAft>
                        <a:buNone/>
                      </a:pPr>
                      <a:r>
                        <a:rPr lang="en" sz="1300">
                          <a:solidFill>
                            <a:srgbClr val="00171F"/>
                          </a:solidFill>
                          <a:latin typeface="Quicksand Medium"/>
                          <a:ea typeface="Quicksand Medium"/>
                          <a:cs typeface="Quicksand Medium"/>
                          <a:sym typeface="Quicksand Medium"/>
                        </a:rPr>
                        <a:t>&lt;=</a:t>
                      </a:r>
                      <a:endParaRPr sz="1300">
                        <a:solidFill>
                          <a:srgbClr val="00171F"/>
                        </a:solidFill>
                        <a:latin typeface="Quicksand Medium"/>
                        <a:ea typeface="Quicksand Medium"/>
                        <a:cs typeface="Quicksand Medium"/>
                        <a:sym typeface="Quicksand Medium"/>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Less than or equal</a:t>
                      </a:r>
                      <a:endParaRPr sz="1300">
                        <a:solidFill>
                          <a:srgbClr val="00171F"/>
                        </a:solidFill>
                        <a:latin typeface="Quicksand Medium"/>
                        <a:ea typeface="Quicksand Medium"/>
                        <a:cs typeface="Quicksand Medium"/>
                        <a:sym typeface="Quicksand Medium"/>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Return true if the operand on the left  is less than or equal to the operand on the right; otherwise, it returns false.</a:t>
                      </a:r>
                      <a:endParaRPr sz="1300">
                        <a:solidFill>
                          <a:srgbClr val="00171F"/>
                        </a:solidFill>
                        <a:latin typeface="Quicksand Medium"/>
                        <a:ea typeface="Quicksand Medium"/>
                        <a:cs typeface="Quicksand Medium"/>
                        <a:sym typeface="Quicksand Medium"/>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700">
                <a:tc>
                  <a:txBody>
                    <a:bodyPr/>
                    <a:lstStyle/>
                    <a:p>
                      <a:pPr indent="0" lvl="0" marL="0" rtl="0" algn="ctr">
                        <a:spcBef>
                          <a:spcPts val="0"/>
                        </a:spcBef>
                        <a:spcAft>
                          <a:spcPts val="0"/>
                        </a:spcAft>
                        <a:buNone/>
                      </a:pPr>
                      <a:r>
                        <a:rPr lang="en" sz="1300">
                          <a:solidFill>
                            <a:srgbClr val="00171F"/>
                          </a:solidFill>
                          <a:latin typeface="Quicksand Medium"/>
                          <a:ea typeface="Quicksand Medium"/>
                          <a:cs typeface="Quicksand Medium"/>
                          <a:sym typeface="Quicksand Medium"/>
                        </a:rPr>
                        <a:t>&gt;=</a:t>
                      </a:r>
                      <a:endParaRPr sz="1300">
                        <a:solidFill>
                          <a:srgbClr val="00171F"/>
                        </a:solidFill>
                        <a:latin typeface="Quicksand Medium"/>
                        <a:ea typeface="Quicksand Medium"/>
                        <a:cs typeface="Quicksand Medium"/>
                        <a:sym typeface="Quicksand Medium"/>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Greater than or equal to</a:t>
                      </a:r>
                      <a:endParaRPr sz="1300">
                        <a:solidFill>
                          <a:srgbClr val="00171F"/>
                        </a:solidFill>
                        <a:latin typeface="Quicksand Medium"/>
                        <a:ea typeface="Quicksand Medium"/>
                        <a:cs typeface="Quicksand Medium"/>
                        <a:sym typeface="Quicksand Medium"/>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300">
                          <a:solidFill>
                            <a:srgbClr val="00171F"/>
                          </a:solidFill>
                          <a:latin typeface="Quicksand Medium"/>
                          <a:ea typeface="Quicksand Medium"/>
                          <a:cs typeface="Quicksand Medium"/>
                          <a:sym typeface="Quicksand Medium"/>
                        </a:rPr>
                        <a:t>Return true if the operand on the left  is greater than or equal to the operand on the right; otherwise, it returns false.</a:t>
                      </a:r>
                      <a:endParaRPr sz="1300">
                        <a:solidFill>
                          <a:srgbClr val="00171F"/>
                        </a:solidFill>
                        <a:latin typeface="Quicksand Medium"/>
                        <a:ea typeface="Quicksand Medium"/>
                        <a:cs typeface="Quicksand Medium"/>
                        <a:sym typeface="Quicksand Medium"/>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id="351" name="Google Shape;351;p34"/>
          <p:cNvPicPr preferRelativeResize="0"/>
          <p:nvPr/>
        </p:nvPicPr>
        <p:blipFill>
          <a:blip r:embed="rId3">
            <a:alphaModFix/>
          </a:blip>
          <a:stretch>
            <a:fillRect/>
          </a:stretch>
        </p:blipFill>
        <p:spPr>
          <a:xfrm>
            <a:off x="8247888" y="1271016"/>
            <a:ext cx="539496" cy="53949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5"/>
          <p:cNvSpPr txBox="1"/>
          <p:nvPr/>
        </p:nvSpPr>
        <p:spPr>
          <a:xfrm>
            <a:off x="632000" y="679725"/>
            <a:ext cx="4914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200">
                <a:solidFill>
                  <a:srgbClr val="26295E"/>
                </a:solidFill>
                <a:latin typeface="Fuzzy Bubbles"/>
                <a:ea typeface="Fuzzy Bubbles"/>
                <a:cs typeface="Fuzzy Bubbles"/>
                <a:sym typeface="Fuzzy Bubbles"/>
              </a:rPr>
              <a:t>Comparison</a:t>
            </a:r>
            <a:r>
              <a:rPr b="1" lang="en" sz="4200">
                <a:solidFill>
                  <a:srgbClr val="26295E"/>
                </a:solidFill>
                <a:latin typeface="Fuzzy Bubbles"/>
                <a:ea typeface="Fuzzy Bubbles"/>
                <a:cs typeface="Fuzzy Bubbles"/>
                <a:sym typeface="Fuzzy Bubbles"/>
              </a:rPr>
              <a:t> Op.</a:t>
            </a:r>
            <a:endParaRPr b="1" sz="4200">
              <a:solidFill>
                <a:srgbClr val="26295E"/>
              </a:solidFill>
              <a:latin typeface="Fuzzy Bubbles"/>
              <a:ea typeface="Fuzzy Bubbles"/>
              <a:cs typeface="Fuzzy Bubbles"/>
              <a:sym typeface="Fuzzy Bubbles"/>
            </a:endParaRPr>
          </a:p>
        </p:txBody>
      </p:sp>
      <p:sp>
        <p:nvSpPr>
          <p:cNvPr id="357" name="Google Shape;357;p35"/>
          <p:cNvSpPr/>
          <p:nvPr/>
        </p:nvSpPr>
        <p:spPr>
          <a:xfrm>
            <a:off x="632000" y="2204350"/>
            <a:ext cx="3210900" cy="1974300"/>
          </a:xfrm>
          <a:prstGeom prst="roundRect">
            <a:avLst>
              <a:gd fmla="val 16667"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5"/>
          <p:cNvSpPr txBox="1"/>
          <p:nvPr/>
        </p:nvSpPr>
        <p:spPr>
          <a:xfrm>
            <a:off x="786125" y="2358250"/>
            <a:ext cx="3056700" cy="1736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rgbClr val="26295E"/>
                </a:solidFill>
                <a:latin typeface="Quicksand Medium"/>
                <a:ea typeface="Quicksand Medium"/>
                <a:cs typeface="Quicksand Medium"/>
                <a:sym typeface="Quicksand Medium"/>
              </a:rPr>
              <a:t>$first = 10;</a:t>
            </a:r>
            <a:endParaRPr sz="1800">
              <a:solidFill>
                <a:srgbClr val="26295E"/>
              </a:solidFill>
              <a:latin typeface="Quicksand Medium"/>
              <a:ea typeface="Quicksand Medium"/>
              <a:cs typeface="Quicksand Medium"/>
              <a:sym typeface="Quicksand Medium"/>
            </a:endParaRPr>
          </a:p>
          <a:p>
            <a:pPr indent="0" lvl="0" marL="0" rtl="0" algn="l">
              <a:lnSpc>
                <a:spcPct val="115000"/>
              </a:lnSpc>
              <a:spcBef>
                <a:spcPts val="0"/>
              </a:spcBef>
              <a:spcAft>
                <a:spcPts val="0"/>
              </a:spcAft>
              <a:buNone/>
            </a:pPr>
            <a:r>
              <a:rPr lang="en" sz="1800">
                <a:solidFill>
                  <a:srgbClr val="26295E"/>
                </a:solidFill>
                <a:latin typeface="Quicksand Medium"/>
                <a:ea typeface="Quicksand Medium"/>
                <a:cs typeface="Quicksand Medium"/>
                <a:sym typeface="Quicksand Medium"/>
              </a:rPr>
              <a:t>$second = 50;</a:t>
            </a:r>
            <a:endParaRPr sz="1800">
              <a:solidFill>
                <a:srgbClr val="26295E"/>
              </a:solidFill>
              <a:latin typeface="Quicksand Medium"/>
              <a:ea typeface="Quicksand Medium"/>
              <a:cs typeface="Quicksand Medium"/>
              <a:sym typeface="Quicksand Medium"/>
            </a:endParaRPr>
          </a:p>
          <a:p>
            <a:pPr indent="0" lvl="0" marL="0" rtl="0" algn="l">
              <a:lnSpc>
                <a:spcPct val="115000"/>
              </a:lnSpc>
              <a:spcBef>
                <a:spcPts val="0"/>
              </a:spcBef>
              <a:spcAft>
                <a:spcPts val="0"/>
              </a:spcAft>
              <a:buNone/>
            </a:pPr>
            <a:r>
              <a:t/>
            </a:r>
            <a:endParaRPr sz="1800">
              <a:solidFill>
                <a:srgbClr val="26295E"/>
              </a:solidFill>
              <a:latin typeface="Quicksand Medium"/>
              <a:ea typeface="Quicksand Medium"/>
              <a:cs typeface="Quicksand Medium"/>
              <a:sym typeface="Quicksand Medium"/>
            </a:endParaRPr>
          </a:p>
          <a:p>
            <a:pPr indent="0" lvl="0" marL="0" rtl="0" algn="l">
              <a:lnSpc>
                <a:spcPct val="115000"/>
              </a:lnSpc>
              <a:spcBef>
                <a:spcPts val="0"/>
              </a:spcBef>
              <a:spcAft>
                <a:spcPts val="0"/>
              </a:spcAft>
              <a:buNone/>
            </a:pPr>
            <a:r>
              <a:rPr lang="en" sz="1800">
                <a:solidFill>
                  <a:srgbClr val="26295E"/>
                </a:solidFill>
                <a:latin typeface="Quicksand Medium"/>
                <a:ea typeface="Quicksand Medium"/>
                <a:cs typeface="Quicksand Medium"/>
                <a:sym typeface="Quicksand Medium"/>
              </a:rPr>
              <a:t>$logic = $first &gt; $second;</a:t>
            </a:r>
            <a:endParaRPr sz="1800">
              <a:solidFill>
                <a:srgbClr val="26295E"/>
              </a:solidFill>
              <a:latin typeface="Quicksand Medium"/>
              <a:ea typeface="Quicksand Medium"/>
              <a:cs typeface="Quicksand Medium"/>
              <a:sym typeface="Quicksand Medium"/>
            </a:endParaRPr>
          </a:p>
          <a:p>
            <a:pPr indent="0" lvl="0" marL="0" rtl="0" algn="l">
              <a:lnSpc>
                <a:spcPct val="115000"/>
              </a:lnSpc>
              <a:spcBef>
                <a:spcPts val="0"/>
              </a:spcBef>
              <a:spcAft>
                <a:spcPts val="0"/>
              </a:spcAft>
              <a:buNone/>
            </a:pPr>
            <a:r>
              <a:rPr lang="en" sz="1800">
                <a:solidFill>
                  <a:srgbClr val="26295E"/>
                </a:solidFill>
                <a:latin typeface="Quicksand Medium"/>
                <a:ea typeface="Quicksand Medium"/>
                <a:cs typeface="Quicksand Medium"/>
                <a:sym typeface="Quicksand Medium"/>
              </a:rPr>
              <a:t>//Jawaban: FALSE</a:t>
            </a:r>
            <a:endParaRPr sz="1800">
              <a:solidFill>
                <a:srgbClr val="26295E"/>
              </a:solidFill>
              <a:latin typeface="Quicksand Medium"/>
              <a:ea typeface="Quicksand Medium"/>
              <a:cs typeface="Quicksand Medium"/>
              <a:sym typeface="Quicksand Medium"/>
            </a:endParaRPr>
          </a:p>
        </p:txBody>
      </p:sp>
      <p:sp>
        <p:nvSpPr>
          <p:cNvPr id="359" name="Google Shape;359;p35"/>
          <p:cNvSpPr txBox="1"/>
          <p:nvPr/>
        </p:nvSpPr>
        <p:spPr>
          <a:xfrm>
            <a:off x="632000" y="1722950"/>
            <a:ext cx="1709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26295E"/>
                </a:solidFill>
                <a:latin typeface="Fuzzy Bubbles"/>
                <a:ea typeface="Fuzzy Bubbles"/>
                <a:cs typeface="Fuzzy Bubbles"/>
                <a:sym typeface="Fuzzy Bubbles"/>
              </a:rPr>
              <a:t>Example #1</a:t>
            </a:r>
            <a:endParaRPr b="1" sz="2000">
              <a:solidFill>
                <a:srgbClr val="26295E"/>
              </a:solidFill>
              <a:latin typeface="Fuzzy Bubbles"/>
              <a:ea typeface="Fuzzy Bubbles"/>
              <a:cs typeface="Fuzzy Bubbles"/>
              <a:sym typeface="Fuzzy Bubbles"/>
            </a:endParaRPr>
          </a:p>
        </p:txBody>
      </p:sp>
      <p:sp>
        <p:nvSpPr>
          <p:cNvPr id="360" name="Google Shape;360;p35"/>
          <p:cNvSpPr/>
          <p:nvPr/>
        </p:nvSpPr>
        <p:spPr>
          <a:xfrm>
            <a:off x="4407800" y="2204350"/>
            <a:ext cx="2690700" cy="1890000"/>
          </a:xfrm>
          <a:prstGeom prst="roundRect">
            <a:avLst>
              <a:gd fmla="val 16667"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5"/>
          <p:cNvSpPr txBox="1"/>
          <p:nvPr/>
        </p:nvSpPr>
        <p:spPr>
          <a:xfrm>
            <a:off x="4561925" y="2358250"/>
            <a:ext cx="2343600" cy="141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rgbClr val="26295E"/>
                </a:solidFill>
                <a:latin typeface="Quicksand Medium"/>
                <a:ea typeface="Quicksand Medium"/>
                <a:cs typeface="Quicksand Medium"/>
                <a:sym typeface="Quicksand Medium"/>
              </a:rPr>
              <a:t>$x = 50;</a:t>
            </a:r>
            <a:endParaRPr sz="1800">
              <a:solidFill>
                <a:srgbClr val="26295E"/>
              </a:solidFill>
              <a:latin typeface="Quicksand Medium"/>
              <a:ea typeface="Quicksand Medium"/>
              <a:cs typeface="Quicksand Medium"/>
              <a:sym typeface="Quicksand Medium"/>
            </a:endParaRPr>
          </a:p>
          <a:p>
            <a:pPr indent="0" lvl="0" marL="0" rtl="0" algn="l">
              <a:lnSpc>
                <a:spcPct val="115000"/>
              </a:lnSpc>
              <a:spcBef>
                <a:spcPts val="0"/>
              </a:spcBef>
              <a:spcAft>
                <a:spcPts val="0"/>
              </a:spcAft>
              <a:buNone/>
            </a:pPr>
            <a:r>
              <a:t/>
            </a:r>
            <a:endParaRPr sz="1800">
              <a:solidFill>
                <a:srgbClr val="26295E"/>
              </a:solidFill>
              <a:latin typeface="Quicksand Medium"/>
              <a:ea typeface="Quicksand Medium"/>
              <a:cs typeface="Quicksand Medium"/>
              <a:sym typeface="Quicksand Medium"/>
            </a:endParaRPr>
          </a:p>
          <a:p>
            <a:pPr indent="0" lvl="0" marL="0" rtl="0" algn="l">
              <a:lnSpc>
                <a:spcPct val="115000"/>
              </a:lnSpc>
              <a:spcBef>
                <a:spcPts val="0"/>
              </a:spcBef>
              <a:spcAft>
                <a:spcPts val="0"/>
              </a:spcAft>
              <a:buNone/>
            </a:pPr>
            <a:r>
              <a:rPr lang="en" sz="1800">
                <a:solidFill>
                  <a:srgbClr val="26295E"/>
                </a:solidFill>
                <a:latin typeface="Quicksand Medium"/>
                <a:ea typeface="Quicksand Medium"/>
                <a:cs typeface="Quicksand Medium"/>
                <a:sym typeface="Quicksand Medium"/>
              </a:rPr>
              <a:t>$logic = $x &gt; 50;</a:t>
            </a:r>
            <a:endParaRPr sz="1800">
              <a:solidFill>
                <a:srgbClr val="26295E"/>
              </a:solidFill>
              <a:latin typeface="Quicksand Medium"/>
              <a:ea typeface="Quicksand Medium"/>
              <a:cs typeface="Quicksand Medium"/>
              <a:sym typeface="Quicksand Medium"/>
            </a:endParaRPr>
          </a:p>
          <a:p>
            <a:pPr indent="0" lvl="0" marL="0" rtl="0" algn="l">
              <a:lnSpc>
                <a:spcPct val="115000"/>
              </a:lnSpc>
              <a:spcBef>
                <a:spcPts val="0"/>
              </a:spcBef>
              <a:spcAft>
                <a:spcPts val="0"/>
              </a:spcAft>
              <a:buNone/>
            </a:pPr>
            <a:r>
              <a:rPr lang="en" sz="1800">
                <a:solidFill>
                  <a:srgbClr val="26295E"/>
                </a:solidFill>
                <a:latin typeface="Quicksand Medium"/>
                <a:ea typeface="Quicksand Medium"/>
                <a:cs typeface="Quicksand Medium"/>
                <a:sym typeface="Quicksand Medium"/>
              </a:rPr>
              <a:t>//Jawaban: FALSE</a:t>
            </a:r>
            <a:endParaRPr sz="1800">
              <a:solidFill>
                <a:srgbClr val="26295E"/>
              </a:solidFill>
              <a:latin typeface="Quicksand Medium"/>
              <a:ea typeface="Quicksand Medium"/>
              <a:cs typeface="Quicksand Medium"/>
              <a:sym typeface="Quicksand Medium"/>
            </a:endParaRPr>
          </a:p>
        </p:txBody>
      </p:sp>
      <p:sp>
        <p:nvSpPr>
          <p:cNvPr id="362" name="Google Shape;362;p35"/>
          <p:cNvSpPr txBox="1"/>
          <p:nvPr/>
        </p:nvSpPr>
        <p:spPr>
          <a:xfrm>
            <a:off x="4407800" y="1722950"/>
            <a:ext cx="1776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26295E"/>
                </a:solidFill>
                <a:latin typeface="Fuzzy Bubbles"/>
                <a:ea typeface="Fuzzy Bubbles"/>
                <a:cs typeface="Fuzzy Bubbles"/>
                <a:sym typeface="Fuzzy Bubbles"/>
              </a:rPr>
              <a:t>Example #2</a:t>
            </a:r>
            <a:endParaRPr b="1" sz="2000">
              <a:solidFill>
                <a:srgbClr val="26295E"/>
              </a:solidFill>
              <a:latin typeface="Fuzzy Bubbles"/>
              <a:ea typeface="Fuzzy Bubbles"/>
              <a:cs typeface="Fuzzy Bubbles"/>
              <a:sym typeface="Fuzzy Bubble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grpSp>
        <p:nvGrpSpPr>
          <p:cNvPr id="367" name="Google Shape;367;p36"/>
          <p:cNvGrpSpPr/>
          <p:nvPr/>
        </p:nvGrpSpPr>
        <p:grpSpPr>
          <a:xfrm>
            <a:off x="703575" y="1060725"/>
            <a:ext cx="831300" cy="3022050"/>
            <a:chOff x="703575" y="801300"/>
            <a:chExt cx="831300" cy="3022050"/>
          </a:xfrm>
        </p:grpSpPr>
        <p:sp>
          <p:nvSpPr>
            <p:cNvPr id="368" name="Google Shape;368;p36"/>
            <p:cNvSpPr/>
            <p:nvPr/>
          </p:nvSpPr>
          <p:spPr>
            <a:xfrm>
              <a:off x="703575" y="801300"/>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6"/>
            <p:cNvSpPr txBox="1"/>
            <p:nvPr/>
          </p:nvSpPr>
          <p:spPr>
            <a:xfrm>
              <a:off x="790575" y="801300"/>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P</a:t>
              </a:r>
              <a:endParaRPr b="1" sz="4200">
                <a:solidFill>
                  <a:srgbClr val="26295E"/>
                </a:solidFill>
                <a:latin typeface="Fuzzy Bubbles"/>
                <a:ea typeface="Fuzzy Bubbles"/>
                <a:cs typeface="Fuzzy Bubbles"/>
                <a:sym typeface="Fuzzy Bubbles"/>
              </a:endParaRPr>
            </a:p>
          </p:txBody>
        </p:sp>
        <p:sp>
          <p:nvSpPr>
            <p:cNvPr id="370" name="Google Shape;370;p36"/>
            <p:cNvSpPr/>
            <p:nvPr/>
          </p:nvSpPr>
          <p:spPr>
            <a:xfrm>
              <a:off x="703575" y="1896675"/>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6"/>
            <p:cNvSpPr txBox="1"/>
            <p:nvPr/>
          </p:nvSpPr>
          <p:spPr>
            <a:xfrm>
              <a:off x="790575" y="1896675"/>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H</a:t>
              </a:r>
              <a:endParaRPr b="1" sz="4200">
                <a:solidFill>
                  <a:srgbClr val="26295E"/>
                </a:solidFill>
                <a:latin typeface="Fuzzy Bubbles"/>
                <a:ea typeface="Fuzzy Bubbles"/>
                <a:cs typeface="Fuzzy Bubbles"/>
                <a:sym typeface="Fuzzy Bubbles"/>
              </a:endParaRPr>
            </a:p>
          </p:txBody>
        </p:sp>
        <p:sp>
          <p:nvSpPr>
            <p:cNvPr id="372" name="Google Shape;372;p36"/>
            <p:cNvSpPr/>
            <p:nvPr/>
          </p:nvSpPr>
          <p:spPr>
            <a:xfrm>
              <a:off x="703575" y="2992050"/>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6"/>
            <p:cNvSpPr txBox="1"/>
            <p:nvPr/>
          </p:nvSpPr>
          <p:spPr>
            <a:xfrm>
              <a:off x="790575" y="2992050"/>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P</a:t>
              </a:r>
              <a:endParaRPr b="1" sz="4200">
                <a:solidFill>
                  <a:srgbClr val="26295E"/>
                </a:solidFill>
                <a:latin typeface="Fuzzy Bubbles"/>
                <a:ea typeface="Fuzzy Bubbles"/>
                <a:cs typeface="Fuzzy Bubbles"/>
                <a:sym typeface="Fuzzy Bubbles"/>
              </a:endParaRPr>
            </a:p>
          </p:txBody>
        </p:sp>
      </p:grpSp>
      <p:sp>
        <p:nvSpPr>
          <p:cNvPr id="374" name="Google Shape;374;p36"/>
          <p:cNvSpPr txBox="1"/>
          <p:nvPr/>
        </p:nvSpPr>
        <p:spPr>
          <a:xfrm>
            <a:off x="1924175" y="679725"/>
            <a:ext cx="4914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200">
                <a:solidFill>
                  <a:srgbClr val="26295E"/>
                </a:solidFill>
                <a:latin typeface="Fuzzy Bubbles"/>
                <a:ea typeface="Fuzzy Bubbles"/>
                <a:cs typeface="Fuzzy Bubbles"/>
                <a:sym typeface="Fuzzy Bubbles"/>
              </a:rPr>
              <a:t>Logical </a:t>
            </a:r>
            <a:r>
              <a:rPr b="1" lang="en" sz="4200">
                <a:solidFill>
                  <a:srgbClr val="26295E"/>
                </a:solidFill>
                <a:latin typeface="Fuzzy Bubbles"/>
                <a:ea typeface="Fuzzy Bubbles"/>
                <a:cs typeface="Fuzzy Bubbles"/>
                <a:sym typeface="Fuzzy Bubbles"/>
              </a:rPr>
              <a:t>Op.</a:t>
            </a:r>
            <a:endParaRPr b="1" sz="4200">
              <a:solidFill>
                <a:srgbClr val="26295E"/>
              </a:solidFill>
              <a:latin typeface="Fuzzy Bubbles"/>
              <a:ea typeface="Fuzzy Bubbles"/>
              <a:cs typeface="Fuzzy Bubbles"/>
              <a:sym typeface="Fuzzy Bubbles"/>
            </a:endParaRPr>
          </a:p>
        </p:txBody>
      </p:sp>
      <p:sp>
        <p:nvSpPr>
          <p:cNvPr id="375" name="Google Shape;375;p36"/>
          <p:cNvSpPr txBox="1"/>
          <p:nvPr/>
        </p:nvSpPr>
        <p:spPr>
          <a:xfrm>
            <a:off x="1924175" y="1511025"/>
            <a:ext cx="6406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26295E"/>
                </a:solidFill>
                <a:latin typeface="Quicksand Medium"/>
                <a:ea typeface="Quicksand Medium"/>
                <a:cs typeface="Quicksand Medium"/>
                <a:sym typeface="Quicksand Medium"/>
              </a:rPr>
              <a:t>Logical operators allow you to construct logical expressions. A logical operator returns a Boolean value.</a:t>
            </a:r>
            <a:endParaRPr sz="1800">
              <a:solidFill>
                <a:srgbClr val="26295E"/>
              </a:solidFill>
              <a:latin typeface="Quicksand Medium"/>
              <a:ea typeface="Quicksand Medium"/>
              <a:cs typeface="Quicksand Medium"/>
              <a:sym typeface="Quicksand Medium"/>
            </a:endParaRPr>
          </a:p>
        </p:txBody>
      </p:sp>
      <p:graphicFrame>
        <p:nvGraphicFramePr>
          <p:cNvPr id="376" name="Google Shape;376;p36"/>
          <p:cNvGraphicFramePr/>
          <p:nvPr/>
        </p:nvGraphicFramePr>
        <p:xfrm>
          <a:off x="1924175" y="2419350"/>
          <a:ext cx="3000000" cy="3000000"/>
        </p:xfrm>
        <a:graphic>
          <a:graphicData uri="http://schemas.openxmlformats.org/drawingml/2006/table">
            <a:tbl>
              <a:tblPr>
                <a:noFill/>
                <a:tableStyleId>{97AB602D-EC82-48AF-9A8F-568BE21D6C9B}</a:tableStyleId>
              </a:tblPr>
              <a:tblGrid>
                <a:gridCol w="963175"/>
                <a:gridCol w="1490375"/>
                <a:gridCol w="4344725"/>
              </a:tblGrid>
              <a:tr h="12700">
                <a:tc>
                  <a:txBody>
                    <a:bodyPr/>
                    <a:lstStyle/>
                    <a:p>
                      <a:pPr indent="0" lvl="0" marL="0" rtl="0" algn="ctr">
                        <a:spcBef>
                          <a:spcPts val="0"/>
                        </a:spcBef>
                        <a:spcAft>
                          <a:spcPts val="0"/>
                        </a:spcAft>
                        <a:buNone/>
                      </a:pPr>
                      <a:r>
                        <a:rPr b="1" lang="en" sz="1300">
                          <a:solidFill>
                            <a:srgbClr val="FFFFFF"/>
                          </a:solidFill>
                          <a:latin typeface="Quicksand"/>
                          <a:ea typeface="Quicksand"/>
                          <a:cs typeface="Quicksand"/>
                          <a:sym typeface="Quicksand"/>
                        </a:rPr>
                        <a:t>Operator</a:t>
                      </a:r>
                      <a:endParaRPr b="1" sz="1300">
                        <a:solidFill>
                          <a:srgbClr val="FFFFFF"/>
                        </a:solidFill>
                        <a:latin typeface="Quicksand"/>
                        <a:ea typeface="Quicksand"/>
                        <a:cs typeface="Quicksand"/>
                        <a:sym typeface="Quicksand"/>
                      </a:endParaRPr>
                    </a:p>
                  </a:txBody>
                  <a:tcPr marT="63500" marB="63500" marR="63500" marL="63500">
                    <a:lnB cap="flat" cmpd="sng" w="12700">
                      <a:solidFill>
                        <a:srgbClr val="000000"/>
                      </a:solidFill>
                      <a:prstDash val="solid"/>
                      <a:round/>
                      <a:headEnd len="sm" w="sm" type="none"/>
                      <a:tailEnd len="sm" w="sm" type="none"/>
                    </a:lnB>
                    <a:solidFill>
                      <a:srgbClr val="001233"/>
                    </a:solidFill>
                  </a:tcPr>
                </a:tc>
                <a:tc>
                  <a:txBody>
                    <a:bodyPr/>
                    <a:lstStyle/>
                    <a:p>
                      <a:pPr indent="0" lvl="0" marL="0" rtl="0" algn="ctr">
                        <a:spcBef>
                          <a:spcPts val="0"/>
                        </a:spcBef>
                        <a:spcAft>
                          <a:spcPts val="0"/>
                        </a:spcAft>
                        <a:buNone/>
                      </a:pPr>
                      <a:r>
                        <a:rPr b="1" lang="en" sz="1300">
                          <a:solidFill>
                            <a:srgbClr val="FFFFFF"/>
                          </a:solidFill>
                          <a:latin typeface="Quicksand"/>
                          <a:ea typeface="Quicksand"/>
                          <a:cs typeface="Quicksand"/>
                          <a:sym typeface="Quicksand"/>
                        </a:rPr>
                        <a:t>Name</a:t>
                      </a:r>
                      <a:endParaRPr b="1" sz="1300">
                        <a:solidFill>
                          <a:srgbClr val="FFFFFF"/>
                        </a:solidFill>
                        <a:latin typeface="Quicksand"/>
                        <a:ea typeface="Quicksand"/>
                        <a:cs typeface="Quicksand"/>
                        <a:sym typeface="Quicksand"/>
                      </a:endParaRPr>
                    </a:p>
                  </a:txBody>
                  <a:tcPr marT="63500" marB="63500" marR="63500" marL="63500">
                    <a:lnB cap="flat" cmpd="sng" w="12700">
                      <a:solidFill>
                        <a:srgbClr val="000000"/>
                      </a:solidFill>
                      <a:prstDash val="solid"/>
                      <a:round/>
                      <a:headEnd len="sm" w="sm" type="none"/>
                      <a:tailEnd len="sm" w="sm" type="none"/>
                    </a:lnB>
                    <a:solidFill>
                      <a:srgbClr val="001233"/>
                    </a:solidFill>
                  </a:tcPr>
                </a:tc>
                <a:tc>
                  <a:txBody>
                    <a:bodyPr/>
                    <a:lstStyle/>
                    <a:p>
                      <a:pPr indent="0" lvl="0" marL="0" rtl="0" algn="ctr">
                        <a:spcBef>
                          <a:spcPts val="0"/>
                        </a:spcBef>
                        <a:spcAft>
                          <a:spcPts val="0"/>
                        </a:spcAft>
                        <a:buNone/>
                      </a:pPr>
                      <a:r>
                        <a:rPr b="1" lang="en" sz="1300">
                          <a:solidFill>
                            <a:srgbClr val="FFFFFF"/>
                          </a:solidFill>
                          <a:latin typeface="Quicksand"/>
                          <a:ea typeface="Quicksand"/>
                          <a:cs typeface="Quicksand"/>
                          <a:sym typeface="Quicksand"/>
                        </a:rPr>
                        <a:t>Description</a:t>
                      </a:r>
                      <a:endParaRPr b="1" sz="1300">
                        <a:solidFill>
                          <a:srgbClr val="FFFFFF"/>
                        </a:solidFill>
                        <a:latin typeface="Quicksand"/>
                        <a:ea typeface="Quicksand"/>
                        <a:cs typeface="Quicksand"/>
                        <a:sym typeface="Quicksand"/>
                      </a:endParaRPr>
                    </a:p>
                  </a:txBody>
                  <a:tcPr marT="63500" marB="63500" marR="63500" marL="63500">
                    <a:lnB cap="flat" cmpd="sng" w="12700">
                      <a:solidFill>
                        <a:srgbClr val="000000"/>
                      </a:solidFill>
                      <a:prstDash val="solid"/>
                      <a:round/>
                      <a:headEnd len="sm" w="sm" type="none"/>
                      <a:tailEnd len="sm" w="sm" type="none"/>
                    </a:lnB>
                    <a:solidFill>
                      <a:srgbClr val="001233"/>
                    </a:solidFill>
                  </a:tcPr>
                </a:tc>
              </a:tr>
              <a:tr h="12700">
                <a:tc>
                  <a:txBody>
                    <a:bodyPr/>
                    <a:lstStyle/>
                    <a:p>
                      <a:pPr indent="0" lvl="0" marL="0" rtl="0" algn="ctr">
                        <a:spcBef>
                          <a:spcPts val="0"/>
                        </a:spcBef>
                        <a:spcAft>
                          <a:spcPts val="0"/>
                        </a:spcAft>
                        <a:buNone/>
                      </a:pPr>
                      <a:r>
                        <a:rPr lang="en" sz="1300">
                          <a:solidFill>
                            <a:srgbClr val="00171F"/>
                          </a:solidFill>
                          <a:latin typeface="Source Sans Pro"/>
                          <a:ea typeface="Source Sans Pro"/>
                          <a:cs typeface="Source Sans Pro"/>
                          <a:sym typeface="Source Sans Pro"/>
                        </a:rPr>
                        <a:t>&amp;&amp;</a:t>
                      </a:r>
                      <a:endParaRPr sz="1300">
                        <a:solidFill>
                          <a:srgbClr val="00171F"/>
                        </a:solidFill>
                        <a:latin typeface="Source Sans Pro"/>
                        <a:ea typeface="Source Sans Pro"/>
                        <a:cs typeface="Source Sans Pro"/>
                        <a:sym typeface="Source Sans Pro"/>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300">
                          <a:solidFill>
                            <a:srgbClr val="00171F"/>
                          </a:solidFill>
                          <a:latin typeface="Source Sans Pro"/>
                          <a:ea typeface="Source Sans Pro"/>
                          <a:cs typeface="Source Sans Pro"/>
                          <a:sym typeface="Source Sans Pro"/>
                        </a:rPr>
                        <a:t>Logical AND</a:t>
                      </a:r>
                      <a:endParaRPr sz="1300">
                        <a:solidFill>
                          <a:srgbClr val="00171F"/>
                        </a:solidFill>
                        <a:latin typeface="Source Sans Pro"/>
                        <a:ea typeface="Source Sans Pro"/>
                        <a:cs typeface="Source Sans Pro"/>
                        <a:sym typeface="Source Sans Pro"/>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 sz="1300">
                          <a:solidFill>
                            <a:srgbClr val="00171F"/>
                          </a:solidFill>
                          <a:latin typeface="Source Sans Pro"/>
                          <a:ea typeface="Source Sans Pro"/>
                          <a:cs typeface="Source Sans Pro"/>
                          <a:sym typeface="Source Sans Pro"/>
                        </a:rPr>
                        <a:t>Return true if both operands are true</a:t>
                      </a:r>
                      <a:r>
                        <a:rPr lang="en" sz="1300">
                          <a:solidFill>
                            <a:srgbClr val="00171F"/>
                          </a:solidFill>
                          <a:latin typeface="Source Sans Pro"/>
                          <a:ea typeface="Source Sans Pro"/>
                          <a:cs typeface="Source Sans Pro"/>
                          <a:sym typeface="Source Sans Pro"/>
                        </a:rPr>
                        <a:t>, otherwise return false. If the first operand is false, it will not evaluate the second operand because it knows for sure that the result is going to be false. This is known as short-circuiting.</a:t>
                      </a:r>
                      <a:endParaRPr sz="1300">
                        <a:solidFill>
                          <a:srgbClr val="00171F"/>
                        </a:solidFill>
                        <a:latin typeface="Source Sans Pro"/>
                        <a:ea typeface="Source Sans Pro"/>
                        <a:cs typeface="Source Sans Pro"/>
                        <a:sym typeface="Source Sans Pro"/>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12700">
                <a:tc>
                  <a:txBody>
                    <a:bodyPr/>
                    <a:lstStyle/>
                    <a:p>
                      <a:pPr indent="0" lvl="0" marL="0" rtl="0" algn="ctr">
                        <a:spcBef>
                          <a:spcPts val="0"/>
                        </a:spcBef>
                        <a:spcAft>
                          <a:spcPts val="0"/>
                        </a:spcAft>
                        <a:buNone/>
                      </a:pPr>
                      <a:r>
                        <a:rPr lang="en" sz="1300">
                          <a:solidFill>
                            <a:srgbClr val="00171F"/>
                          </a:solidFill>
                          <a:latin typeface="Source Sans Pro"/>
                          <a:ea typeface="Source Sans Pro"/>
                          <a:cs typeface="Source Sans Pro"/>
                          <a:sym typeface="Source Sans Pro"/>
                        </a:rPr>
                        <a:t>||</a:t>
                      </a:r>
                      <a:endParaRPr sz="1300">
                        <a:solidFill>
                          <a:srgbClr val="00171F"/>
                        </a:solidFill>
                        <a:latin typeface="Source Sans Pro"/>
                        <a:ea typeface="Source Sans Pro"/>
                        <a:cs typeface="Source Sans Pro"/>
                        <a:sym typeface="Source Sans Pro"/>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300">
                          <a:solidFill>
                            <a:srgbClr val="00171F"/>
                          </a:solidFill>
                          <a:latin typeface="Source Sans Pro"/>
                          <a:ea typeface="Source Sans Pro"/>
                          <a:cs typeface="Source Sans Pro"/>
                          <a:sym typeface="Source Sans Pro"/>
                        </a:rPr>
                        <a:t>Logical OR</a:t>
                      </a:r>
                      <a:endParaRPr sz="1300">
                        <a:solidFill>
                          <a:srgbClr val="00171F"/>
                        </a:solidFill>
                        <a:latin typeface="Source Sans Pro"/>
                        <a:ea typeface="Source Sans Pro"/>
                        <a:cs typeface="Source Sans Pro"/>
                        <a:sym typeface="Source Sans Pro"/>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 sz="1300">
                          <a:solidFill>
                            <a:srgbClr val="00171F"/>
                          </a:solidFill>
                          <a:latin typeface="Source Sans Pro"/>
                          <a:ea typeface="Source Sans Pro"/>
                          <a:cs typeface="Source Sans Pro"/>
                          <a:sym typeface="Source Sans Pro"/>
                        </a:rPr>
                        <a:t>Return true if one of the operands is true</a:t>
                      </a:r>
                      <a:r>
                        <a:rPr lang="en" sz="1300">
                          <a:solidFill>
                            <a:srgbClr val="00171F"/>
                          </a:solidFill>
                          <a:latin typeface="Source Sans Pro"/>
                          <a:ea typeface="Source Sans Pro"/>
                          <a:cs typeface="Source Sans Pro"/>
                          <a:sym typeface="Source Sans Pro"/>
                        </a:rPr>
                        <a:t>, otherwise returns false. If the first operand is true, it will not evaluate the second one.</a:t>
                      </a:r>
                      <a:endParaRPr sz="1300">
                        <a:solidFill>
                          <a:srgbClr val="00171F"/>
                        </a:solidFill>
                        <a:latin typeface="Source Sans Pro"/>
                        <a:ea typeface="Source Sans Pro"/>
                        <a:cs typeface="Source Sans Pro"/>
                        <a:sym typeface="Source Sans Pro"/>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12700">
                <a:tc>
                  <a:txBody>
                    <a:bodyPr/>
                    <a:lstStyle/>
                    <a:p>
                      <a:pPr indent="0" lvl="0" marL="0" rtl="0" algn="ctr">
                        <a:spcBef>
                          <a:spcPts val="0"/>
                        </a:spcBef>
                        <a:spcAft>
                          <a:spcPts val="0"/>
                        </a:spcAft>
                        <a:buNone/>
                      </a:pPr>
                      <a:r>
                        <a:rPr lang="en" sz="1300">
                          <a:solidFill>
                            <a:srgbClr val="00171F"/>
                          </a:solidFill>
                          <a:latin typeface="Source Sans Pro"/>
                          <a:ea typeface="Source Sans Pro"/>
                          <a:cs typeface="Source Sans Pro"/>
                          <a:sym typeface="Source Sans Pro"/>
                        </a:rPr>
                        <a:t>!</a:t>
                      </a:r>
                      <a:endParaRPr sz="1300">
                        <a:solidFill>
                          <a:srgbClr val="00171F"/>
                        </a:solidFill>
                        <a:latin typeface="Source Sans Pro"/>
                        <a:ea typeface="Source Sans Pro"/>
                        <a:cs typeface="Source Sans Pro"/>
                        <a:sym typeface="Source Sans Pro"/>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300">
                          <a:solidFill>
                            <a:srgbClr val="00171F"/>
                          </a:solidFill>
                          <a:latin typeface="Source Sans Pro"/>
                          <a:ea typeface="Source Sans Pro"/>
                          <a:cs typeface="Source Sans Pro"/>
                          <a:sym typeface="Source Sans Pro"/>
                        </a:rPr>
                        <a:t>Not</a:t>
                      </a:r>
                      <a:endParaRPr sz="1300">
                        <a:solidFill>
                          <a:srgbClr val="00171F"/>
                        </a:solidFill>
                        <a:latin typeface="Source Sans Pro"/>
                        <a:ea typeface="Source Sans Pro"/>
                        <a:cs typeface="Source Sans Pro"/>
                        <a:sym typeface="Source Sans Pro"/>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300">
                          <a:solidFill>
                            <a:srgbClr val="00171F"/>
                          </a:solidFill>
                          <a:latin typeface="Source Sans Pro"/>
                          <a:ea typeface="Source Sans Pro"/>
                          <a:cs typeface="Source Sans Pro"/>
                          <a:sym typeface="Source Sans Pro"/>
                        </a:rPr>
                        <a:t>returns true if the operand is false, and returns false if the operand is true.</a:t>
                      </a:r>
                      <a:endParaRPr sz="1300">
                        <a:solidFill>
                          <a:srgbClr val="00171F"/>
                        </a:solidFill>
                        <a:latin typeface="Source Sans Pro"/>
                        <a:ea typeface="Source Sans Pro"/>
                        <a:cs typeface="Source Sans Pro"/>
                        <a:sym typeface="Source Sans Pro"/>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bl>
          </a:graphicData>
        </a:graphic>
      </p:graphicFrame>
      <p:pic>
        <p:nvPicPr>
          <p:cNvPr id="377" name="Google Shape;377;p36"/>
          <p:cNvPicPr preferRelativeResize="0"/>
          <p:nvPr/>
        </p:nvPicPr>
        <p:blipFill>
          <a:blip r:embed="rId3">
            <a:alphaModFix/>
          </a:blip>
          <a:stretch>
            <a:fillRect/>
          </a:stretch>
        </p:blipFill>
        <p:spPr>
          <a:xfrm>
            <a:off x="8401180" y="2029075"/>
            <a:ext cx="542675" cy="5426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grpSp>
        <p:nvGrpSpPr>
          <p:cNvPr id="382" name="Google Shape;382;p37"/>
          <p:cNvGrpSpPr/>
          <p:nvPr/>
        </p:nvGrpSpPr>
        <p:grpSpPr>
          <a:xfrm>
            <a:off x="703575" y="1060725"/>
            <a:ext cx="831300" cy="3022050"/>
            <a:chOff x="703575" y="801300"/>
            <a:chExt cx="831300" cy="3022050"/>
          </a:xfrm>
        </p:grpSpPr>
        <p:sp>
          <p:nvSpPr>
            <p:cNvPr id="383" name="Google Shape;383;p37"/>
            <p:cNvSpPr/>
            <p:nvPr/>
          </p:nvSpPr>
          <p:spPr>
            <a:xfrm>
              <a:off x="703575" y="801300"/>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7"/>
            <p:cNvSpPr txBox="1"/>
            <p:nvPr/>
          </p:nvSpPr>
          <p:spPr>
            <a:xfrm>
              <a:off x="790575" y="801300"/>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P</a:t>
              </a:r>
              <a:endParaRPr b="1" sz="4200">
                <a:solidFill>
                  <a:srgbClr val="26295E"/>
                </a:solidFill>
                <a:latin typeface="Fuzzy Bubbles"/>
                <a:ea typeface="Fuzzy Bubbles"/>
                <a:cs typeface="Fuzzy Bubbles"/>
                <a:sym typeface="Fuzzy Bubbles"/>
              </a:endParaRPr>
            </a:p>
          </p:txBody>
        </p:sp>
        <p:sp>
          <p:nvSpPr>
            <p:cNvPr id="385" name="Google Shape;385;p37"/>
            <p:cNvSpPr/>
            <p:nvPr/>
          </p:nvSpPr>
          <p:spPr>
            <a:xfrm>
              <a:off x="703575" y="1896675"/>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7"/>
            <p:cNvSpPr txBox="1"/>
            <p:nvPr/>
          </p:nvSpPr>
          <p:spPr>
            <a:xfrm>
              <a:off x="790575" y="1896675"/>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H</a:t>
              </a:r>
              <a:endParaRPr b="1" sz="4200">
                <a:solidFill>
                  <a:srgbClr val="26295E"/>
                </a:solidFill>
                <a:latin typeface="Fuzzy Bubbles"/>
                <a:ea typeface="Fuzzy Bubbles"/>
                <a:cs typeface="Fuzzy Bubbles"/>
                <a:sym typeface="Fuzzy Bubbles"/>
              </a:endParaRPr>
            </a:p>
          </p:txBody>
        </p:sp>
        <p:sp>
          <p:nvSpPr>
            <p:cNvPr id="387" name="Google Shape;387;p37"/>
            <p:cNvSpPr/>
            <p:nvPr/>
          </p:nvSpPr>
          <p:spPr>
            <a:xfrm>
              <a:off x="703575" y="2992050"/>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7"/>
            <p:cNvSpPr txBox="1"/>
            <p:nvPr/>
          </p:nvSpPr>
          <p:spPr>
            <a:xfrm>
              <a:off x="790575" y="2992050"/>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P</a:t>
              </a:r>
              <a:endParaRPr b="1" sz="4200">
                <a:solidFill>
                  <a:srgbClr val="26295E"/>
                </a:solidFill>
                <a:latin typeface="Fuzzy Bubbles"/>
                <a:ea typeface="Fuzzy Bubbles"/>
                <a:cs typeface="Fuzzy Bubbles"/>
                <a:sym typeface="Fuzzy Bubbles"/>
              </a:endParaRPr>
            </a:p>
          </p:txBody>
        </p:sp>
      </p:grpSp>
      <p:sp>
        <p:nvSpPr>
          <p:cNvPr id="389" name="Google Shape;389;p37"/>
          <p:cNvSpPr txBox="1"/>
          <p:nvPr/>
        </p:nvSpPr>
        <p:spPr>
          <a:xfrm>
            <a:off x="1924175" y="679725"/>
            <a:ext cx="4914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200">
                <a:solidFill>
                  <a:srgbClr val="26295E"/>
                </a:solidFill>
                <a:latin typeface="Fuzzy Bubbles"/>
                <a:ea typeface="Fuzzy Bubbles"/>
                <a:cs typeface="Fuzzy Bubbles"/>
                <a:sym typeface="Fuzzy Bubbles"/>
              </a:rPr>
              <a:t>AND (&amp;&amp;)</a:t>
            </a:r>
            <a:endParaRPr b="1" sz="4200">
              <a:solidFill>
                <a:srgbClr val="26295E"/>
              </a:solidFill>
              <a:latin typeface="Fuzzy Bubbles"/>
              <a:ea typeface="Fuzzy Bubbles"/>
              <a:cs typeface="Fuzzy Bubbles"/>
              <a:sym typeface="Fuzzy Bubbles"/>
            </a:endParaRPr>
          </a:p>
        </p:txBody>
      </p:sp>
      <p:sp>
        <p:nvSpPr>
          <p:cNvPr id="390" name="Google Shape;390;p37"/>
          <p:cNvSpPr txBox="1"/>
          <p:nvPr/>
        </p:nvSpPr>
        <p:spPr>
          <a:xfrm>
            <a:off x="1924175" y="1511025"/>
            <a:ext cx="64068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26295E"/>
                </a:solidFill>
                <a:latin typeface="Quicksand Medium"/>
                <a:ea typeface="Quicksand Medium"/>
                <a:cs typeface="Quicksand Medium"/>
                <a:sym typeface="Quicksand Medium"/>
              </a:rPr>
              <a:t>The logical AND operator accepts two operands and returns true if both operands are true; otherwise, it returns false.</a:t>
            </a:r>
            <a:endParaRPr sz="1800">
              <a:solidFill>
                <a:srgbClr val="26295E"/>
              </a:solidFill>
              <a:latin typeface="Quicksand Medium"/>
              <a:ea typeface="Quicksand Medium"/>
              <a:cs typeface="Quicksand Medium"/>
              <a:sym typeface="Quicksand Medium"/>
            </a:endParaRPr>
          </a:p>
        </p:txBody>
      </p:sp>
      <p:graphicFrame>
        <p:nvGraphicFramePr>
          <p:cNvPr id="391" name="Google Shape;391;p37"/>
          <p:cNvGraphicFramePr/>
          <p:nvPr/>
        </p:nvGraphicFramePr>
        <p:xfrm>
          <a:off x="2027188" y="2644425"/>
          <a:ext cx="3000000" cy="3000000"/>
        </p:xfrm>
        <a:graphic>
          <a:graphicData uri="http://schemas.openxmlformats.org/drawingml/2006/table">
            <a:tbl>
              <a:tblPr>
                <a:noFill/>
                <a:tableStyleId>{97AB602D-EC82-48AF-9A8F-568BE21D6C9B}</a:tableStyleId>
              </a:tblPr>
              <a:tblGrid>
                <a:gridCol w="1218675"/>
                <a:gridCol w="1169100"/>
                <a:gridCol w="1291575"/>
              </a:tblGrid>
              <a:tr h="12700">
                <a:tc>
                  <a:txBody>
                    <a:bodyPr/>
                    <a:lstStyle/>
                    <a:p>
                      <a:pPr indent="0" lvl="0" marL="0" rtl="0" algn="ctr">
                        <a:spcBef>
                          <a:spcPts val="0"/>
                        </a:spcBef>
                        <a:spcAft>
                          <a:spcPts val="0"/>
                        </a:spcAft>
                        <a:buNone/>
                      </a:pPr>
                      <a:r>
                        <a:rPr b="1" lang="en" sz="1200">
                          <a:solidFill>
                            <a:schemeClr val="lt1"/>
                          </a:solidFill>
                          <a:latin typeface="Source Sans Pro"/>
                          <a:ea typeface="Source Sans Pro"/>
                          <a:cs typeface="Source Sans Pro"/>
                          <a:sym typeface="Source Sans Pro"/>
                        </a:rPr>
                        <a:t>exp1</a:t>
                      </a:r>
                      <a:endParaRPr b="1" sz="1200">
                        <a:solidFill>
                          <a:schemeClr val="lt1"/>
                        </a:solidFill>
                        <a:latin typeface="Source Sans Pro"/>
                        <a:ea typeface="Source Sans Pro"/>
                        <a:cs typeface="Source Sans Pro"/>
                        <a:sym typeface="Source Sans Pro"/>
                      </a:endParaRPr>
                    </a:p>
                  </a:txBody>
                  <a:tcPr marT="63500" marB="63500" marR="63500" marL="63500">
                    <a:solidFill>
                      <a:srgbClr val="26295E"/>
                    </a:solidFill>
                  </a:tcPr>
                </a:tc>
                <a:tc>
                  <a:txBody>
                    <a:bodyPr/>
                    <a:lstStyle/>
                    <a:p>
                      <a:pPr indent="0" lvl="0" marL="0" rtl="0" algn="ctr">
                        <a:spcBef>
                          <a:spcPts val="0"/>
                        </a:spcBef>
                        <a:spcAft>
                          <a:spcPts val="0"/>
                        </a:spcAft>
                        <a:buNone/>
                      </a:pPr>
                      <a:r>
                        <a:rPr b="1" lang="en" sz="1200">
                          <a:solidFill>
                            <a:schemeClr val="lt1"/>
                          </a:solidFill>
                          <a:latin typeface="Source Sans Pro"/>
                          <a:ea typeface="Source Sans Pro"/>
                          <a:cs typeface="Source Sans Pro"/>
                          <a:sym typeface="Source Sans Pro"/>
                        </a:rPr>
                        <a:t>exp2</a:t>
                      </a:r>
                      <a:endParaRPr b="1" sz="1200">
                        <a:solidFill>
                          <a:schemeClr val="lt1"/>
                        </a:solidFill>
                        <a:latin typeface="Source Sans Pro"/>
                        <a:ea typeface="Source Sans Pro"/>
                        <a:cs typeface="Source Sans Pro"/>
                        <a:sym typeface="Source Sans Pro"/>
                      </a:endParaRPr>
                    </a:p>
                  </a:txBody>
                  <a:tcPr marT="63500" marB="63500" marR="63500" marL="63500">
                    <a:solidFill>
                      <a:srgbClr val="26295E"/>
                    </a:solidFill>
                  </a:tcPr>
                </a:tc>
                <a:tc>
                  <a:txBody>
                    <a:bodyPr/>
                    <a:lstStyle/>
                    <a:p>
                      <a:pPr indent="0" lvl="0" marL="0" rtl="0" algn="ctr">
                        <a:spcBef>
                          <a:spcPts val="0"/>
                        </a:spcBef>
                        <a:spcAft>
                          <a:spcPts val="0"/>
                        </a:spcAft>
                        <a:buNone/>
                      </a:pPr>
                      <a:r>
                        <a:rPr b="1" lang="en" sz="1200">
                          <a:solidFill>
                            <a:schemeClr val="lt1"/>
                          </a:solidFill>
                          <a:latin typeface="Source Sans Pro"/>
                          <a:ea typeface="Source Sans Pro"/>
                          <a:cs typeface="Source Sans Pro"/>
                          <a:sym typeface="Source Sans Pro"/>
                        </a:rPr>
                        <a:t>e</a:t>
                      </a:r>
                      <a:r>
                        <a:rPr b="1" lang="en" sz="1200">
                          <a:solidFill>
                            <a:schemeClr val="lt1"/>
                          </a:solidFill>
                          <a:latin typeface="Source Sans Pro"/>
                          <a:ea typeface="Source Sans Pro"/>
                          <a:cs typeface="Source Sans Pro"/>
                          <a:sym typeface="Source Sans Pro"/>
                        </a:rPr>
                        <a:t>xp1 &amp;&amp; exp2</a:t>
                      </a:r>
                      <a:endParaRPr b="1" sz="1200">
                        <a:solidFill>
                          <a:schemeClr val="lt1"/>
                        </a:solidFill>
                        <a:latin typeface="Source Sans Pro"/>
                        <a:ea typeface="Source Sans Pro"/>
                        <a:cs typeface="Source Sans Pro"/>
                        <a:sym typeface="Source Sans Pro"/>
                      </a:endParaRPr>
                    </a:p>
                  </a:txBody>
                  <a:tcPr marT="63500" marB="63500" marR="63500" marL="63500">
                    <a:solidFill>
                      <a:srgbClr val="26295E"/>
                    </a:solidFill>
                  </a:tcPr>
                </a:tc>
              </a:tr>
              <a:tr h="12700">
                <a:tc>
                  <a:txBody>
                    <a:bodyPr/>
                    <a:lstStyle/>
                    <a:p>
                      <a:pPr indent="0" lvl="0" marL="0" rtl="0" algn="ctr">
                        <a:spcBef>
                          <a:spcPts val="0"/>
                        </a:spcBef>
                        <a:spcAft>
                          <a:spcPts val="0"/>
                        </a:spcAft>
                        <a:buNone/>
                      </a:pPr>
                      <a:r>
                        <a:rPr b="1" lang="en" sz="1200">
                          <a:solidFill>
                            <a:srgbClr val="00171F"/>
                          </a:solidFill>
                          <a:latin typeface="Source Sans Pro"/>
                          <a:ea typeface="Source Sans Pro"/>
                          <a:cs typeface="Source Sans Pro"/>
                          <a:sym typeface="Source Sans Pro"/>
                        </a:rPr>
                        <a:t>TRUE</a:t>
                      </a:r>
                      <a:endParaRPr b="1" sz="1200">
                        <a:solidFill>
                          <a:srgbClr val="00171F"/>
                        </a:solidFill>
                        <a:latin typeface="Source Sans Pro"/>
                        <a:ea typeface="Source Sans Pro"/>
                        <a:cs typeface="Source Sans Pro"/>
                        <a:sym typeface="Source Sans Pro"/>
                      </a:endParaRPr>
                    </a:p>
                  </a:txBody>
                  <a:tcPr marT="63500" marB="63500" marR="63500" marL="63500">
                    <a:solidFill>
                      <a:schemeClr val="lt1"/>
                    </a:solidFill>
                  </a:tcPr>
                </a:tc>
                <a:tc>
                  <a:txBody>
                    <a:bodyPr/>
                    <a:lstStyle/>
                    <a:p>
                      <a:pPr indent="0" lvl="0" marL="0" rtl="0" algn="ctr">
                        <a:spcBef>
                          <a:spcPts val="0"/>
                        </a:spcBef>
                        <a:spcAft>
                          <a:spcPts val="0"/>
                        </a:spcAft>
                        <a:buNone/>
                      </a:pPr>
                      <a:r>
                        <a:rPr b="1" lang="en" sz="1200">
                          <a:solidFill>
                            <a:srgbClr val="00171F"/>
                          </a:solidFill>
                          <a:latin typeface="Source Sans Pro"/>
                          <a:ea typeface="Source Sans Pro"/>
                          <a:cs typeface="Source Sans Pro"/>
                          <a:sym typeface="Source Sans Pro"/>
                        </a:rPr>
                        <a:t>TRUE</a:t>
                      </a:r>
                      <a:endParaRPr b="1" sz="1200">
                        <a:solidFill>
                          <a:srgbClr val="00171F"/>
                        </a:solidFill>
                        <a:latin typeface="Source Sans Pro"/>
                        <a:ea typeface="Source Sans Pro"/>
                        <a:cs typeface="Source Sans Pro"/>
                        <a:sym typeface="Source Sans Pro"/>
                      </a:endParaRPr>
                    </a:p>
                  </a:txBody>
                  <a:tcPr marT="63500" marB="63500" marR="63500" marL="63500">
                    <a:solidFill>
                      <a:schemeClr val="lt1"/>
                    </a:solidFill>
                  </a:tcPr>
                </a:tc>
                <a:tc>
                  <a:txBody>
                    <a:bodyPr/>
                    <a:lstStyle/>
                    <a:p>
                      <a:pPr indent="0" lvl="0" marL="0" rtl="0" algn="ctr">
                        <a:spcBef>
                          <a:spcPts val="0"/>
                        </a:spcBef>
                        <a:spcAft>
                          <a:spcPts val="0"/>
                        </a:spcAft>
                        <a:buNone/>
                      </a:pPr>
                      <a:r>
                        <a:rPr b="1" lang="en" sz="1200">
                          <a:solidFill>
                            <a:srgbClr val="00171F"/>
                          </a:solidFill>
                          <a:latin typeface="Source Sans Pro"/>
                          <a:ea typeface="Source Sans Pro"/>
                          <a:cs typeface="Source Sans Pro"/>
                          <a:sym typeface="Source Sans Pro"/>
                        </a:rPr>
                        <a:t>TRUE</a:t>
                      </a:r>
                      <a:endParaRPr b="1" sz="1200">
                        <a:solidFill>
                          <a:srgbClr val="00171F"/>
                        </a:solidFill>
                        <a:latin typeface="Source Sans Pro"/>
                        <a:ea typeface="Source Sans Pro"/>
                        <a:cs typeface="Source Sans Pro"/>
                        <a:sym typeface="Source Sans Pro"/>
                      </a:endParaRPr>
                    </a:p>
                  </a:txBody>
                  <a:tcPr marT="63500" marB="63500" marR="63500" marL="63500">
                    <a:solidFill>
                      <a:schemeClr val="lt1"/>
                    </a:solidFill>
                  </a:tcPr>
                </a:tc>
              </a:tr>
              <a:tr h="12700">
                <a:tc>
                  <a:txBody>
                    <a:bodyPr/>
                    <a:lstStyle/>
                    <a:p>
                      <a:pPr indent="0" lvl="0" marL="0" rtl="0" algn="ctr">
                        <a:spcBef>
                          <a:spcPts val="0"/>
                        </a:spcBef>
                        <a:spcAft>
                          <a:spcPts val="0"/>
                        </a:spcAft>
                        <a:buNone/>
                      </a:pPr>
                      <a:r>
                        <a:rPr lang="en" sz="1200">
                          <a:solidFill>
                            <a:srgbClr val="00171F"/>
                          </a:solidFill>
                          <a:latin typeface="Source Sans Pro"/>
                          <a:ea typeface="Source Sans Pro"/>
                          <a:cs typeface="Source Sans Pro"/>
                          <a:sym typeface="Source Sans Pro"/>
                        </a:rPr>
                        <a:t>TRUE</a:t>
                      </a:r>
                      <a:endParaRPr sz="1200">
                        <a:solidFill>
                          <a:srgbClr val="00171F"/>
                        </a:solidFill>
                        <a:latin typeface="Source Sans Pro"/>
                        <a:ea typeface="Source Sans Pro"/>
                        <a:cs typeface="Source Sans Pro"/>
                        <a:sym typeface="Source Sans Pro"/>
                      </a:endParaRPr>
                    </a:p>
                  </a:txBody>
                  <a:tcPr marT="63500" marB="63500" marR="63500" marL="63500">
                    <a:solidFill>
                      <a:schemeClr val="lt1"/>
                    </a:solidFill>
                  </a:tcPr>
                </a:tc>
                <a:tc>
                  <a:txBody>
                    <a:bodyPr/>
                    <a:lstStyle/>
                    <a:p>
                      <a:pPr indent="0" lvl="0" marL="0" rtl="0" algn="ctr">
                        <a:spcBef>
                          <a:spcPts val="0"/>
                        </a:spcBef>
                        <a:spcAft>
                          <a:spcPts val="0"/>
                        </a:spcAft>
                        <a:buNone/>
                      </a:pPr>
                      <a:r>
                        <a:rPr lang="en" sz="1200">
                          <a:solidFill>
                            <a:srgbClr val="00171F"/>
                          </a:solidFill>
                          <a:latin typeface="Source Sans Pro"/>
                          <a:ea typeface="Source Sans Pro"/>
                          <a:cs typeface="Source Sans Pro"/>
                          <a:sym typeface="Source Sans Pro"/>
                        </a:rPr>
                        <a:t>FALSE</a:t>
                      </a:r>
                      <a:endParaRPr sz="1200">
                        <a:solidFill>
                          <a:srgbClr val="00171F"/>
                        </a:solidFill>
                        <a:latin typeface="Source Sans Pro"/>
                        <a:ea typeface="Source Sans Pro"/>
                        <a:cs typeface="Source Sans Pro"/>
                        <a:sym typeface="Source Sans Pro"/>
                      </a:endParaRPr>
                    </a:p>
                  </a:txBody>
                  <a:tcPr marT="63500" marB="63500" marR="63500" marL="63500">
                    <a:solidFill>
                      <a:schemeClr val="lt1"/>
                    </a:solidFill>
                  </a:tcPr>
                </a:tc>
                <a:tc>
                  <a:txBody>
                    <a:bodyPr/>
                    <a:lstStyle/>
                    <a:p>
                      <a:pPr indent="0" lvl="0" marL="0" rtl="0" algn="ctr">
                        <a:spcBef>
                          <a:spcPts val="0"/>
                        </a:spcBef>
                        <a:spcAft>
                          <a:spcPts val="0"/>
                        </a:spcAft>
                        <a:buNone/>
                      </a:pPr>
                      <a:r>
                        <a:rPr lang="en" sz="1200">
                          <a:solidFill>
                            <a:srgbClr val="00171F"/>
                          </a:solidFill>
                          <a:latin typeface="Source Sans Pro"/>
                          <a:ea typeface="Source Sans Pro"/>
                          <a:cs typeface="Source Sans Pro"/>
                          <a:sym typeface="Source Sans Pro"/>
                        </a:rPr>
                        <a:t>FALSE</a:t>
                      </a:r>
                      <a:endParaRPr sz="1200">
                        <a:solidFill>
                          <a:srgbClr val="00171F"/>
                        </a:solidFill>
                        <a:latin typeface="Source Sans Pro"/>
                        <a:ea typeface="Source Sans Pro"/>
                        <a:cs typeface="Source Sans Pro"/>
                        <a:sym typeface="Source Sans Pro"/>
                      </a:endParaRPr>
                    </a:p>
                  </a:txBody>
                  <a:tcPr marT="63500" marB="63500" marR="63500" marL="63500">
                    <a:solidFill>
                      <a:schemeClr val="lt1"/>
                    </a:solidFill>
                  </a:tcPr>
                </a:tc>
              </a:tr>
              <a:tr h="12700">
                <a:tc>
                  <a:txBody>
                    <a:bodyPr/>
                    <a:lstStyle/>
                    <a:p>
                      <a:pPr indent="0" lvl="0" marL="0" rtl="0" algn="ctr">
                        <a:spcBef>
                          <a:spcPts val="0"/>
                        </a:spcBef>
                        <a:spcAft>
                          <a:spcPts val="0"/>
                        </a:spcAft>
                        <a:buNone/>
                      </a:pPr>
                      <a:r>
                        <a:rPr lang="en" sz="1200">
                          <a:solidFill>
                            <a:srgbClr val="00171F"/>
                          </a:solidFill>
                          <a:latin typeface="Source Sans Pro"/>
                          <a:ea typeface="Source Sans Pro"/>
                          <a:cs typeface="Source Sans Pro"/>
                          <a:sym typeface="Source Sans Pro"/>
                        </a:rPr>
                        <a:t>FALSE</a:t>
                      </a:r>
                      <a:endParaRPr sz="1200">
                        <a:solidFill>
                          <a:srgbClr val="00171F"/>
                        </a:solidFill>
                        <a:latin typeface="Source Sans Pro"/>
                        <a:ea typeface="Source Sans Pro"/>
                        <a:cs typeface="Source Sans Pro"/>
                        <a:sym typeface="Source Sans Pro"/>
                      </a:endParaRPr>
                    </a:p>
                  </a:txBody>
                  <a:tcPr marT="63500" marB="63500" marR="63500" marL="63500">
                    <a:solidFill>
                      <a:schemeClr val="lt1"/>
                    </a:solidFill>
                  </a:tcPr>
                </a:tc>
                <a:tc>
                  <a:txBody>
                    <a:bodyPr/>
                    <a:lstStyle/>
                    <a:p>
                      <a:pPr indent="0" lvl="0" marL="0" rtl="0" algn="ctr">
                        <a:spcBef>
                          <a:spcPts val="0"/>
                        </a:spcBef>
                        <a:spcAft>
                          <a:spcPts val="0"/>
                        </a:spcAft>
                        <a:buNone/>
                      </a:pPr>
                      <a:r>
                        <a:rPr lang="en" sz="1200">
                          <a:solidFill>
                            <a:srgbClr val="00171F"/>
                          </a:solidFill>
                          <a:latin typeface="Source Sans Pro"/>
                          <a:ea typeface="Source Sans Pro"/>
                          <a:cs typeface="Source Sans Pro"/>
                          <a:sym typeface="Source Sans Pro"/>
                        </a:rPr>
                        <a:t>TRUE</a:t>
                      </a:r>
                      <a:endParaRPr sz="1200">
                        <a:solidFill>
                          <a:srgbClr val="00171F"/>
                        </a:solidFill>
                        <a:latin typeface="Source Sans Pro"/>
                        <a:ea typeface="Source Sans Pro"/>
                        <a:cs typeface="Source Sans Pro"/>
                        <a:sym typeface="Source Sans Pro"/>
                      </a:endParaRPr>
                    </a:p>
                  </a:txBody>
                  <a:tcPr marT="63500" marB="63500" marR="63500" marL="63500">
                    <a:solidFill>
                      <a:schemeClr val="lt1"/>
                    </a:solidFill>
                  </a:tcPr>
                </a:tc>
                <a:tc>
                  <a:txBody>
                    <a:bodyPr/>
                    <a:lstStyle/>
                    <a:p>
                      <a:pPr indent="0" lvl="0" marL="0" rtl="0" algn="ctr">
                        <a:spcBef>
                          <a:spcPts val="0"/>
                        </a:spcBef>
                        <a:spcAft>
                          <a:spcPts val="0"/>
                        </a:spcAft>
                        <a:buNone/>
                      </a:pPr>
                      <a:r>
                        <a:rPr lang="en" sz="1200">
                          <a:solidFill>
                            <a:srgbClr val="00171F"/>
                          </a:solidFill>
                          <a:latin typeface="Source Sans Pro"/>
                          <a:ea typeface="Source Sans Pro"/>
                          <a:cs typeface="Source Sans Pro"/>
                          <a:sym typeface="Source Sans Pro"/>
                        </a:rPr>
                        <a:t>FALSE</a:t>
                      </a:r>
                      <a:endParaRPr sz="1200">
                        <a:solidFill>
                          <a:srgbClr val="00171F"/>
                        </a:solidFill>
                        <a:latin typeface="Source Sans Pro"/>
                        <a:ea typeface="Source Sans Pro"/>
                        <a:cs typeface="Source Sans Pro"/>
                        <a:sym typeface="Source Sans Pro"/>
                      </a:endParaRPr>
                    </a:p>
                  </a:txBody>
                  <a:tcPr marT="63500" marB="63500" marR="63500" marL="63500">
                    <a:solidFill>
                      <a:schemeClr val="lt1"/>
                    </a:solidFill>
                  </a:tcPr>
                </a:tc>
              </a:tr>
              <a:tr h="12700">
                <a:tc>
                  <a:txBody>
                    <a:bodyPr/>
                    <a:lstStyle/>
                    <a:p>
                      <a:pPr indent="0" lvl="0" marL="0" rtl="0" algn="ctr">
                        <a:spcBef>
                          <a:spcPts val="0"/>
                        </a:spcBef>
                        <a:spcAft>
                          <a:spcPts val="0"/>
                        </a:spcAft>
                        <a:buNone/>
                      </a:pPr>
                      <a:r>
                        <a:rPr lang="en" sz="1200">
                          <a:solidFill>
                            <a:srgbClr val="00171F"/>
                          </a:solidFill>
                          <a:latin typeface="Source Sans Pro"/>
                          <a:ea typeface="Source Sans Pro"/>
                          <a:cs typeface="Source Sans Pro"/>
                          <a:sym typeface="Source Sans Pro"/>
                        </a:rPr>
                        <a:t>FALSE</a:t>
                      </a:r>
                      <a:endParaRPr sz="1200">
                        <a:solidFill>
                          <a:srgbClr val="00171F"/>
                        </a:solidFill>
                        <a:latin typeface="Source Sans Pro"/>
                        <a:ea typeface="Source Sans Pro"/>
                        <a:cs typeface="Source Sans Pro"/>
                        <a:sym typeface="Source Sans Pro"/>
                      </a:endParaRPr>
                    </a:p>
                  </a:txBody>
                  <a:tcPr marT="63500" marB="63500" marR="63500" marL="63500">
                    <a:solidFill>
                      <a:schemeClr val="lt1"/>
                    </a:solidFill>
                  </a:tcPr>
                </a:tc>
                <a:tc>
                  <a:txBody>
                    <a:bodyPr/>
                    <a:lstStyle/>
                    <a:p>
                      <a:pPr indent="0" lvl="0" marL="0" rtl="0" algn="ctr">
                        <a:spcBef>
                          <a:spcPts val="0"/>
                        </a:spcBef>
                        <a:spcAft>
                          <a:spcPts val="0"/>
                        </a:spcAft>
                        <a:buNone/>
                      </a:pPr>
                      <a:r>
                        <a:rPr lang="en" sz="1200">
                          <a:solidFill>
                            <a:srgbClr val="00171F"/>
                          </a:solidFill>
                          <a:latin typeface="Source Sans Pro"/>
                          <a:ea typeface="Source Sans Pro"/>
                          <a:cs typeface="Source Sans Pro"/>
                          <a:sym typeface="Source Sans Pro"/>
                        </a:rPr>
                        <a:t>FALSE</a:t>
                      </a:r>
                      <a:endParaRPr sz="1200">
                        <a:solidFill>
                          <a:srgbClr val="00171F"/>
                        </a:solidFill>
                        <a:latin typeface="Source Sans Pro"/>
                        <a:ea typeface="Source Sans Pro"/>
                        <a:cs typeface="Source Sans Pro"/>
                        <a:sym typeface="Source Sans Pro"/>
                      </a:endParaRPr>
                    </a:p>
                  </a:txBody>
                  <a:tcPr marT="63500" marB="63500" marR="63500" marL="63500">
                    <a:solidFill>
                      <a:schemeClr val="lt1"/>
                    </a:solidFill>
                  </a:tcPr>
                </a:tc>
                <a:tc>
                  <a:txBody>
                    <a:bodyPr/>
                    <a:lstStyle/>
                    <a:p>
                      <a:pPr indent="0" lvl="0" marL="0" rtl="0" algn="ctr">
                        <a:spcBef>
                          <a:spcPts val="0"/>
                        </a:spcBef>
                        <a:spcAft>
                          <a:spcPts val="0"/>
                        </a:spcAft>
                        <a:buNone/>
                      </a:pPr>
                      <a:r>
                        <a:rPr lang="en" sz="1200">
                          <a:solidFill>
                            <a:srgbClr val="00171F"/>
                          </a:solidFill>
                          <a:latin typeface="Source Sans Pro"/>
                          <a:ea typeface="Source Sans Pro"/>
                          <a:cs typeface="Source Sans Pro"/>
                          <a:sym typeface="Source Sans Pro"/>
                        </a:rPr>
                        <a:t>FALSE</a:t>
                      </a:r>
                      <a:endParaRPr sz="1200">
                        <a:solidFill>
                          <a:srgbClr val="00171F"/>
                        </a:solidFill>
                        <a:latin typeface="Source Sans Pro"/>
                        <a:ea typeface="Source Sans Pro"/>
                        <a:cs typeface="Source Sans Pro"/>
                        <a:sym typeface="Source Sans Pro"/>
                      </a:endParaRPr>
                    </a:p>
                  </a:txBody>
                  <a:tcPr marT="63500" marB="63500" marR="63500" marL="63500">
                    <a:solidFill>
                      <a:schemeClr val="lt1"/>
                    </a:solidFill>
                  </a:tcPr>
                </a:tc>
              </a:tr>
            </a:tbl>
          </a:graphicData>
        </a:graphic>
      </p:graphicFrame>
      <p:pic>
        <p:nvPicPr>
          <p:cNvPr id="392" name="Google Shape;392;p37"/>
          <p:cNvPicPr preferRelativeResize="0"/>
          <p:nvPr/>
        </p:nvPicPr>
        <p:blipFill>
          <a:blip r:embed="rId3">
            <a:alphaModFix/>
          </a:blip>
          <a:stretch>
            <a:fillRect/>
          </a:stretch>
        </p:blipFill>
        <p:spPr>
          <a:xfrm>
            <a:off x="5896940" y="2952402"/>
            <a:ext cx="657522" cy="657522"/>
          </a:xfrm>
          <a:prstGeom prst="rect">
            <a:avLst/>
          </a:prstGeom>
          <a:noFill/>
          <a:ln>
            <a:noFill/>
          </a:ln>
        </p:spPr>
      </p:pic>
      <p:sp>
        <p:nvSpPr>
          <p:cNvPr id="393" name="Google Shape;393;p37"/>
          <p:cNvSpPr txBox="1"/>
          <p:nvPr/>
        </p:nvSpPr>
        <p:spPr>
          <a:xfrm>
            <a:off x="6704825" y="2952400"/>
            <a:ext cx="23973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26295E"/>
                </a:solidFill>
                <a:latin typeface="Fuzzy Bubbles"/>
                <a:ea typeface="Fuzzy Bubbles"/>
                <a:cs typeface="Fuzzy Bubbles"/>
                <a:sym typeface="Fuzzy Bubbles"/>
              </a:rPr>
              <a:t>Logika AND hanya menerima “perintah” ketika semua kondisi bernilai BENAR / TRUE</a:t>
            </a:r>
            <a:endParaRPr b="1" sz="1600">
              <a:solidFill>
                <a:srgbClr val="26295E"/>
              </a:solidFill>
              <a:latin typeface="Fuzzy Bubbles"/>
              <a:ea typeface="Fuzzy Bubbles"/>
              <a:cs typeface="Fuzzy Bubbles"/>
              <a:sym typeface="Fuzzy Bubble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38"/>
          <p:cNvSpPr txBox="1"/>
          <p:nvPr/>
        </p:nvSpPr>
        <p:spPr>
          <a:xfrm>
            <a:off x="671900" y="310525"/>
            <a:ext cx="4914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200">
                <a:solidFill>
                  <a:srgbClr val="26295E"/>
                </a:solidFill>
                <a:latin typeface="Fuzzy Bubbles"/>
                <a:ea typeface="Fuzzy Bubbles"/>
                <a:cs typeface="Fuzzy Bubbles"/>
                <a:sym typeface="Fuzzy Bubbles"/>
              </a:rPr>
              <a:t>Case AND</a:t>
            </a:r>
            <a:endParaRPr b="1" sz="4200">
              <a:solidFill>
                <a:srgbClr val="26295E"/>
              </a:solidFill>
              <a:latin typeface="Fuzzy Bubbles"/>
              <a:ea typeface="Fuzzy Bubbles"/>
              <a:cs typeface="Fuzzy Bubbles"/>
              <a:sym typeface="Fuzzy Bubbles"/>
            </a:endParaRPr>
          </a:p>
        </p:txBody>
      </p:sp>
      <p:sp>
        <p:nvSpPr>
          <p:cNvPr id="399" name="Google Shape;399;p38"/>
          <p:cNvSpPr txBox="1"/>
          <p:nvPr/>
        </p:nvSpPr>
        <p:spPr>
          <a:xfrm>
            <a:off x="671900" y="1141825"/>
            <a:ext cx="74985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26295E"/>
                </a:solidFill>
                <a:latin typeface="Quicksand Medium"/>
                <a:ea typeface="Quicksand Medium"/>
                <a:cs typeface="Quicksand Medium"/>
                <a:sym typeface="Quicksand Medium"/>
              </a:rPr>
              <a:t>Ibu ingin menggoreng Tahu. Kamu diminta untuk membeli </a:t>
            </a:r>
            <a:r>
              <a:rPr b="1" lang="en" sz="1800">
                <a:solidFill>
                  <a:srgbClr val="26295E"/>
                </a:solidFill>
                <a:latin typeface="Quicksand"/>
                <a:ea typeface="Quicksand"/>
                <a:cs typeface="Quicksand"/>
                <a:sym typeface="Quicksand"/>
              </a:rPr>
              <a:t>Minyak dan Tahu</a:t>
            </a:r>
            <a:r>
              <a:rPr lang="en" sz="1800">
                <a:solidFill>
                  <a:srgbClr val="26295E"/>
                </a:solidFill>
                <a:latin typeface="Quicksand Medium"/>
                <a:ea typeface="Quicksand Medium"/>
                <a:cs typeface="Quicksand Medium"/>
                <a:sym typeface="Quicksand Medium"/>
              </a:rPr>
              <a:t> ke Warung sebelah </a:t>
            </a:r>
            <a:r>
              <a:rPr lang="en" sz="1800" u="sng">
                <a:solidFill>
                  <a:srgbClr val="26295E"/>
                </a:solidFill>
                <a:latin typeface="Quicksand Medium"/>
                <a:ea typeface="Quicksand Medium"/>
                <a:cs typeface="Quicksand Medium"/>
                <a:sym typeface="Quicksand Medium"/>
              </a:rPr>
              <a:t>karena persediaan Minyak dan Tahu di rumah habis</a:t>
            </a:r>
            <a:endParaRPr sz="1800" u="sng">
              <a:solidFill>
                <a:srgbClr val="26295E"/>
              </a:solidFill>
              <a:latin typeface="Quicksand Medium"/>
              <a:ea typeface="Quicksand Medium"/>
              <a:cs typeface="Quicksand Medium"/>
              <a:sym typeface="Quicksand Medium"/>
            </a:endParaRPr>
          </a:p>
        </p:txBody>
      </p:sp>
      <p:pic>
        <p:nvPicPr>
          <p:cNvPr id="400" name="Google Shape;400;p38"/>
          <p:cNvPicPr preferRelativeResize="0"/>
          <p:nvPr/>
        </p:nvPicPr>
        <p:blipFill>
          <a:blip r:embed="rId3">
            <a:alphaModFix/>
          </a:blip>
          <a:stretch>
            <a:fillRect/>
          </a:stretch>
        </p:blipFill>
        <p:spPr>
          <a:xfrm rot="-3239389">
            <a:off x="5389365" y="2935601"/>
            <a:ext cx="657523" cy="657523"/>
          </a:xfrm>
          <a:prstGeom prst="rect">
            <a:avLst/>
          </a:prstGeom>
          <a:noFill/>
          <a:ln>
            <a:noFill/>
          </a:ln>
        </p:spPr>
      </p:pic>
      <p:sp>
        <p:nvSpPr>
          <p:cNvPr id="401" name="Google Shape;401;p38"/>
          <p:cNvSpPr txBox="1"/>
          <p:nvPr/>
        </p:nvSpPr>
        <p:spPr>
          <a:xfrm>
            <a:off x="671900" y="2571750"/>
            <a:ext cx="4587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26295E"/>
                </a:solidFill>
                <a:latin typeface="Fuzzy Bubbles"/>
                <a:ea typeface="Fuzzy Bubbles"/>
                <a:cs typeface="Fuzzy Bubbles"/>
                <a:sym typeface="Fuzzy Bubbles"/>
              </a:rPr>
              <a:t>Apakah kalian cukup membeli </a:t>
            </a:r>
            <a:r>
              <a:rPr b="1" lang="en" sz="1600" u="sng">
                <a:solidFill>
                  <a:srgbClr val="26295E"/>
                </a:solidFill>
                <a:latin typeface="Fuzzy Bubbles"/>
                <a:ea typeface="Fuzzy Bubbles"/>
                <a:cs typeface="Fuzzy Bubbles"/>
                <a:sym typeface="Fuzzy Bubbles"/>
              </a:rPr>
              <a:t>Tahu saja</a:t>
            </a:r>
            <a:r>
              <a:rPr b="1" lang="en" sz="1600">
                <a:solidFill>
                  <a:srgbClr val="26295E"/>
                </a:solidFill>
                <a:latin typeface="Fuzzy Bubbles"/>
                <a:ea typeface="Fuzzy Bubbles"/>
                <a:cs typeface="Fuzzy Bubbles"/>
                <a:sym typeface="Fuzzy Bubbles"/>
              </a:rPr>
              <a:t> untuk membuat Tahu Goreng?</a:t>
            </a:r>
            <a:endParaRPr b="1" sz="1600">
              <a:solidFill>
                <a:srgbClr val="26295E"/>
              </a:solidFill>
              <a:latin typeface="Fuzzy Bubbles"/>
              <a:ea typeface="Fuzzy Bubbles"/>
              <a:cs typeface="Fuzzy Bubbles"/>
              <a:sym typeface="Fuzzy Bubbles"/>
            </a:endParaRPr>
          </a:p>
        </p:txBody>
      </p:sp>
      <p:sp>
        <p:nvSpPr>
          <p:cNvPr id="402" name="Google Shape;402;p38"/>
          <p:cNvSpPr txBox="1"/>
          <p:nvPr/>
        </p:nvSpPr>
        <p:spPr>
          <a:xfrm>
            <a:off x="671900" y="3503125"/>
            <a:ext cx="4587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26295E"/>
                </a:solidFill>
                <a:latin typeface="Fuzzy Bubbles"/>
                <a:ea typeface="Fuzzy Bubbles"/>
                <a:cs typeface="Fuzzy Bubbles"/>
                <a:sym typeface="Fuzzy Bubbles"/>
              </a:rPr>
              <a:t>Apakah kalian cukup membeli </a:t>
            </a:r>
            <a:r>
              <a:rPr b="1" lang="en" sz="1600" u="sng">
                <a:solidFill>
                  <a:srgbClr val="26295E"/>
                </a:solidFill>
                <a:latin typeface="Fuzzy Bubbles"/>
                <a:ea typeface="Fuzzy Bubbles"/>
                <a:cs typeface="Fuzzy Bubbles"/>
                <a:sym typeface="Fuzzy Bubbles"/>
              </a:rPr>
              <a:t>Minyak saja</a:t>
            </a:r>
            <a:r>
              <a:rPr b="1" lang="en" sz="1600">
                <a:solidFill>
                  <a:srgbClr val="26295E"/>
                </a:solidFill>
                <a:latin typeface="Fuzzy Bubbles"/>
                <a:ea typeface="Fuzzy Bubbles"/>
                <a:cs typeface="Fuzzy Bubbles"/>
                <a:sym typeface="Fuzzy Bubbles"/>
              </a:rPr>
              <a:t> untuk membuat Tahu Goreng?</a:t>
            </a:r>
            <a:endParaRPr b="1" sz="1600">
              <a:solidFill>
                <a:srgbClr val="26295E"/>
              </a:solidFill>
              <a:latin typeface="Fuzzy Bubbles"/>
              <a:ea typeface="Fuzzy Bubbles"/>
              <a:cs typeface="Fuzzy Bubbles"/>
              <a:sym typeface="Fuzzy Bubbles"/>
            </a:endParaRPr>
          </a:p>
        </p:txBody>
      </p:sp>
      <p:sp>
        <p:nvSpPr>
          <p:cNvPr id="403" name="Google Shape;403;p38"/>
          <p:cNvSpPr txBox="1"/>
          <p:nvPr/>
        </p:nvSpPr>
        <p:spPr>
          <a:xfrm>
            <a:off x="6224500" y="2471075"/>
            <a:ext cx="2060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26295E"/>
                </a:solidFill>
                <a:latin typeface="Fuzzy Bubbles"/>
                <a:ea typeface="Fuzzy Bubbles"/>
                <a:cs typeface="Fuzzy Bubbles"/>
                <a:sym typeface="Fuzzy Bubbles"/>
              </a:rPr>
              <a:t>TIDAK!</a:t>
            </a:r>
            <a:endParaRPr b="1" sz="2000">
              <a:solidFill>
                <a:srgbClr val="26295E"/>
              </a:solidFill>
              <a:latin typeface="Fuzzy Bubbles"/>
              <a:ea typeface="Fuzzy Bubbles"/>
              <a:cs typeface="Fuzzy Bubbles"/>
              <a:sym typeface="Fuzzy Bubbles"/>
            </a:endParaRPr>
          </a:p>
        </p:txBody>
      </p:sp>
      <p:sp>
        <p:nvSpPr>
          <p:cNvPr id="404" name="Google Shape;404;p38"/>
          <p:cNvSpPr txBox="1"/>
          <p:nvPr/>
        </p:nvSpPr>
        <p:spPr>
          <a:xfrm>
            <a:off x="6224500" y="2963675"/>
            <a:ext cx="25002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u="sng">
                <a:solidFill>
                  <a:srgbClr val="26295E"/>
                </a:solidFill>
                <a:latin typeface="Fuzzy Bubbles"/>
                <a:ea typeface="Fuzzy Bubbles"/>
                <a:cs typeface="Fuzzy Bubbles"/>
                <a:sym typeface="Fuzzy Bubbles"/>
              </a:rPr>
              <a:t>Kalian harus membeli keduanya</a:t>
            </a:r>
            <a:r>
              <a:rPr b="1" lang="en" sz="1600">
                <a:solidFill>
                  <a:srgbClr val="26295E"/>
                </a:solidFill>
                <a:latin typeface="Fuzzy Bubbles"/>
                <a:ea typeface="Fuzzy Bubbles"/>
                <a:cs typeface="Fuzzy Bubbles"/>
                <a:sym typeface="Fuzzy Bubbles"/>
              </a:rPr>
              <a:t> untuk membuat tahu goreng</a:t>
            </a:r>
            <a:endParaRPr b="1" sz="1600">
              <a:solidFill>
                <a:srgbClr val="26295E"/>
              </a:solidFill>
              <a:latin typeface="Fuzzy Bubbles"/>
              <a:ea typeface="Fuzzy Bubbles"/>
              <a:cs typeface="Fuzzy Bubbles"/>
              <a:sym typeface="Fuzzy Bubbles"/>
            </a:endParaRPr>
          </a:p>
        </p:txBody>
      </p:sp>
      <p:sp>
        <p:nvSpPr>
          <p:cNvPr id="405" name="Google Shape;405;p38"/>
          <p:cNvSpPr/>
          <p:nvPr/>
        </p:nvSpPr>
        <p:spPr>
          <a:xfrm>
            <a:off x="6177350" y="3979350"/>
            <a:ext cx="2464200" cy="923400"/>
          </a:xfrm>
          <a:prstGeom prst="roundRect">
            <a:avLst>
              <a:gd fmla="val 16667"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8"/>
          <p:cNvSpPr txBox="1"/>
          <p:nvPr/>
        </p:nvSpPr>
        <p:spPr>
          <a:xfrm>
            <a:off x="6331475" y="4083900"/>
            <a:ext cx="21507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rgbClr val="26295E"/>
                </a:solidFill>
                <a:latin typeface="Quicksand Medium"/>
                <a:ea typeface="Quicksand Medium"/>
                <a:cs typeface="Quicksand Medium"/>
                <a:sym typeface="Quicksand Medium"/>
              </a:rPr>
              <a:t>(Minyak &amp;&amp; Tahu):</a:t>
            </a:r>
            <a:endParaRPr sz="1600">
              <a:solidFill>
                <a:srgbClr val="26295E"/>
              </a:solidFill>
              <a:latin typeface="Quicksand Medium"/>
              <a:ea typeface="Quicksand Medium"/>
              <a:cs typeface="Quicksand Medium"/>
              <a:sym typeface="Quicksand Medium"/>
            </a:endParaRPr>
          </a:p>
          <a:p>
            <a:pPr indent="0" lvl="0" marL="0" rtl="0" algn="l">
              <a:lnSpc>
                <a:spcPct val="115000"/>
              </a:lnSpc>
              <a:spcBef>
                <a:spcPts val="0"/>
              </a:spcBef>
              <a:spcAft>
                <a:spcPts val="0"/>
              </a:spcAft>
              <a:buNone/>
            </a:pPr>
            <a:r>
              <a:rPr lang="en" sz="1600">
                <a:solidFill>
                  <a:srgbClr val="26295E"/>
                </a:solidFill>
                <a:latin typeface="Quicksand Medium"/>
                <a:ea typeface="Quicksand Medium"/>
                <a:cs typeface="Quicksand Medium"/>
                <a:sym typeface="Quicksand Medium"/>
              </a:rPr>
              <a:t>Tahu Goreng</a:t>
            </a:r>
            <a:endParaRPr sz="1600">
              <a:solidFill>
                <a:srgbClr val="26295E"/>
              </a:solidFill>
              <a:latin typeface="Quicksand Medium"/>
              <a:ea typeface="Quicksand Medium"/>
              <a:cs typeface="Quicksand Medium"/>
              <a:sym typeface="Quicksand Medium"/>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grpSp>
        <p:nvGrpSpPr>
          <p:cNvPr id="411" name="Google Shape;411;p39"/>
          <p:cNvGrpSpPr/>
          <p:nvPr/>
        </p:nvGrpSpPr>
        <p:grpSpPr>
          <a:xfrm>
            <a:off x="703575" y="1060725"/>
            <a:ext cx="831300" cy="3022050"/>
            <a:chOff x="703575" y="801300"/>
            <a:chExt cx="831300" cy="3022050"/>
          </a:xfrm>
        </p:grpSpPr>
        <p:sp>
          <p:nvSpPr>
            <p:cNvPr id="412" name="Google Shape;412;p39"/>
            <p:cNvSpPr/>
            <p:nvPr/>
          </p:nvSpPr>
          <p:spPr>
            <a:xfrm>
              <a:off x="703575" y="801300"/>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9"/>
            <p:cNvSpPr txBox="1"/>
            <p:nvPr/>
          </p:nvSpPr>
          <p:spPr>
            <a:xfrm>
              <a:off x="790575" y="801300"/>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P</a:t>
              </a:r>
              <a:endParaRPr b="1" sz="4200">
                <a:solidFill>
                  <a:srgbClr val="26295E"/>
                </a:solidFill>
                <a:latin typeface="Fuzzy Bubbles"/>
                <a:ea typeface="Fuzzy Bubbles"/>
                <a:cs typeface="Fuzzy Bubbles"/>
                <a:sym typeface="Fuzzy Bubbles"/>
              </a:endParaRPr>
            </a:p>
          </p:txBody>
        </p:sp>
        <p:sp>
          <p:nvSpPr>
            <p:cNvPr id="414" name="Google Shape;414;p39"/>
            <p:cNvSpPr/>
            <p:nvPr/>
          </p:nvSpPr>
          <p:spPr>
            <a:xfrm>
              <a:off x="703575" y="1896675"/>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9"/>
            <p:cNvSpPr txBox="1"/>
            <p:nvPr/>
          </p:nvSpPr>
          <p:spPr>
            <a:xfrm>
              <a:off x="790575" y="1896675"/>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H</a:t>
              </a:r>
              <a:endParaRPr b="1" sz="4200">
                <a:solidFill>
                  <a:srgbClr val="26295E"/>
                </a:solidFill>
                <a:latin typeface="Fuzzy Bubbles"/>
                <a:ea typeface="Fuzzy Bubbles"/>
                <a:cs typeface="Fuzzy Bubbles"/>
                <a:sym typeface="Fuzzy Bubbles"/>
              </a:endParaRPr>
            </a:p>
          </p:txBody>
        </p:sp>
        <p:sp>
          <p:nvSpPr>
            <p:cNvPr id="416" name="Google Shape;416;p39"/>
            <p:cNvSpPr/>
            <p:nvPr/>
          </p:nvSpPr>
          <p:spPr>
            <a:xfrm>
              <a:off x="703575" y="2992050"/>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9"/>
            <p:cNvSpPr txBox="1"/>
            <p:nvPr/>
          </p:nvSpPr>
          <p:spPr>
            <a:xfrm>
              <a:off x="790575" y="2992050"/>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P</a:t>
              </a:r>
              <a:endParaRPr b="1" sz="4200">
                <a:solidFill>
                  <a:srgbClr val="26295E"/>
                </a:solidFill>
                <a:latin typeface="Fuzzy Bubbles"/>
                <a:ea typeface="Fuzzy Bubbles"/>
                <a:cs typeface="Fuzzy Bubbles"/>
                <a:sym typeface="Fuzzy Bubbles"/>
              </a:endParaRPr>
            </a:p>
          </p:txBody>
        </p:sp>
      </p:grpSp>
      <p:sp>
        <p:nvSpPr>
          <p:cNvPr id="418" name="Google Shape;418;p39"/>
          <p:cNvSpPr txBox="1"/>
          <p:nvPr/>
        </p:nvSpPr>
        <p:spPr>
          <a:xfrm>
            <a:off x="1924175" y="679725"/>
            <a:ext cx="4914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200">
                <a:solidFill>
                  <a:srgbClr val="26295E"/>
                </a:solidFill>
                <a:latin typeface="Fuzzy Bubbles"/>
                <a:ea typeface="Fuzzy Bubbles"/>
                <a:cs typeface="Fuzzy Bubbles"/>
                <a:sym typeface="Fuzzy Bubbles"/>
              </a:rPr>
              <a:t>OR </a:t>
            </a:r>
            <a:r>
              <a:rPr b="1" lang="en" sz="4200">
                <a:solidFill>
                  <a:srgbClr val="26295E"/>
                </a:solidFill>
                <a:latin typeface="Fuzzy Bubbles"/>
                <a:ea typeface="Fuzzy Bubbles"/>
                <a:cs typeface="Fuzzy Bubbles"/>
                <a:sym typeface="Fuzzy Bubbles"/>
              </a:rPr>
              <a:t>(||)</a:t>
            </a:r>
            <a:endParaRPr b="1" sz="4200">
              <a:solidFill>
                <a:srgbClr val="26295E"/>
              </a:solidFill>
              <a:latin typeface="Fuzzy Bubbles"/>
              <a:ea typeface="Fuzzy Bubbles"/>
              <a:cs typeface="Fuzzy Bubbles"/>
              <a:sym typeface="Fuzzy Bubbles"/>
            </a:endParaRPr>
          </a:p>
        </p:txBody>
      </p:sp>
      <p:sp>
        <p:nvSpPr>
          <p:cNvPr id="419" name="Google Shape;419;p39"/>
          <p:cNvSpPr txBox="1"/>
          <p:nvPr/>
        </p:nvSpPr>
        <p:spPr>
          <a:xfrm>
            <a:off x="1924175" y="1511025"/>
            <a:ext cx="64068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26295E"/>
                </a:solidFill>
                <a:latin typeface="Quicksand Medium"/>
                <a:ea typeface="Quicksand Medium"/>
                <a:cs typeface="Quicksand Medium"/>
                <a:sym typeface="Quicksand Medium"/>
              </a:rPr>
              <a:t>The logical OR operator accepts two operands and returns true if either operand is true; otherwise, it returns false.</a:t>
            </a:r>
            <a:endParaRPr sz="1800">
              <a:solidFill>
                <a:srgbClr val="26295E"/>
              </a:solidFill>
              <a:latin typeface="Quicksand Medium"/>
              <a:ea typeface="Quicksand Medium"/>
              <a:cs typeface="Quicksand Medium"/>
              <a:sym typeface="Quicksand Medium"/>
            </a:endParaRPr>
          </a:p>
        </p:txBody>
      </p:sp>
      <p:pic>
        <p:nvPicPr>
          <p:cNvPr id="420" name="Google Shape;420;p39"/>
          <p:cNvPicPr preferRelativeResize="0"/>
          <p:nvPr/>
        </p:nvPicPr>
        <p:blipFill>
          <a:blip r:embed="rId3">
            <a:alphaModFix/>
          </a:blip>
          <a:stretch>
            <a:fillRect/>
          </a:stretch>
        </p:blipFill>
        <p:spPr>
          <a:xfrm>
            <a:off x="5896940" y="2952402"/>
            <a:ext cx="657522" cy="657522"/>
          </a:xfrm>
          <a:prstGeom prst="rect">
            <a:avLst/>
          </a:prstGeom>
          <a:noFill/>
          <a:ln>
            <a:noFill/>
          </a:ln>
        </p:spPr>
      </p:pic>
      <p:sp>
        <p:nvSpPr>
          <p:cNvPr id="421" name="Google Shape;421;p39"/>
          <p:cNvSpPr txBox="1"/>
          <p:nvPr/>
        </p:nvSpPr>
        <p:spPr>
          <a:xfrm>
            <a:off x="6704825" y="2952400"/>
            <a:ext cx="23973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26295E"/>
                </a:solidFill>
                <a:latin typeface="Fuzzy Bubbles"/>
                <a:ea typeface="Fuzzy Bubbles"/>
                <a:cs typeface="Fuzzy Bubbles"/>
                <a:sym typeface="Fuzzy Bubbles"/>
              </a:rPr>
              <a:t>True jika minimal satu atau kedua pernyataan bernilai true. False jika keduanya bernilai false.</a:t>
            </a:r>
            <a:endParaRPr b="1" sz="1600">
              <a:solidFill>
                <a:srgbClr val="26295E"/>
              </a:solidFill>
              <a:latin typeface="Fuzzy Bubbles"/>
              <a:ea typeface="Fuzzy Bubbles"/>
              <a:cs typeface="Fuzzy Bubbles"/>
              <a:sym typeface="Fuzzy Bubbles"/>
            </a:endParaRPr>
          </a:p>
        </p:txBody>
      </p:sp>
      <p:graphicFrame>
        <p:nvGraphicFramePr>
          <p:cNvPr id="422" name="Google Shape;422;p39"/>
          <p:cNvGraphicFramePr/>
          <p:nvPr/>
        </p:nvGraphicFramePr>
        <p:xfrm>
          <a:off x="2027188" y="2644425"/>
          <a:ext cx="3000000" cy="3000000"/>
        </p:xfrm>
        <a:graphic>
          <a:graphicData uri="http://schemas.openxmlformats.org/drawingml/2006/table">
            <a:tbl>
              <a:tblPr>
                <a:noFill/>
                <a:tableStyleId>{97AB602D-EC82-48AF-9A8F-568BE21D6C9B}</a:tableStyleId>
              </a:tblPr>
              <a:tblGrid>
                <a:gridCol w="1218675"/>
                <a:gridCol w="1169100"/>
                <a:gridCol w="1291575"/>
              </a:tblGrid>
              <a:tr h="12700">
                <a:tc>
                  <a:txBody>
                    <a:bodyPr/>
                    <a:lstStyle/>
                    <a:p>
                      <a:pPr indent="0" lvl="0" marL="0" rtl="0" algn="ctr">
                        <a:spcBef>
                          <a:spcPts val="0"/>
                        </a:spcBef>
                        <a:spcAft>
                          <a:spcPts val="0"/>
                        </a:spcAft>
                        <a:buNone/>
                      </a:pPr>
                      <a:r>
                        <a:rPr b="1" lang="en" sz="1200">
                          <a:solidFill>
                            <a:schemeClr val="lt1"/>
                          </a:solidFill>
                          <a:latin typeface="Source Sans Pro"/>
                          <a:ea typeface="Source Sans Pro"/>
                          <a:cs typeface="Source Sans Pro"/>
                          <a:sym typeface="Source Sans Pro"/>
                        </a:rPr>
                        <a:t>exp1</a:t>
                      </a:r>
                      <a:endParaRPr b="1" sz="1200">
                        <a:solidFill>
                          <a:schemeClr val="lt1"/>
                        </a:solidFill>
                        <a:latin typeface="Source Sans Pro"/>
                        <a:ea typeface="Source Sans Pro"/>
                        <a:cs typeface="Source Sans Pro"/>
                        <a:sym typeface="Source Sans Pro"/>
                      </a:endParaRPr>
                    </a:p>
                  </a:txBody>
                  <a:tcPr marT="63500" marB="63500" marR="63500" marL="63500">
                    <a:solidFill>
                      <a:srgbClr val="26295E"/>
                    </a:solidFill>
                  </a:tcPr>
                </a:tc>
                <a:tc>
                  <a:txBody>
                    <a:bodyPr/>
                    <a:lstStyle/>
                    <a:p>
                      <a:pPr indent="0" lvl="0" marL="0" rtl="0" algn="ctr">
                        <a:spcBef>
                          <a:spcPts val="0"/>
                        </a:spcBef>
                        <a:spcAft>
                          <a:spcPts val="0"/>
                        </a:spcAft>
                        <a:buNone/>
                      </a:pPr>
                      <a:r>
                        <a:rPr b="1" lang="en" sz="1200">
                          <a:solidFill>
                            <a:schemeClr val="lt1"/>
                          </a:solidFill>
                          <a:latin typeface="Source Sans Pro"/>
                          <a:ea typeface="Source Sans Pro"/>
                          <a:cs typeface="Source Sans Pro"/>
                          <a:sym typeface="Source Sans Pro"/>
                        </a:rPr>
                        <a:t>exp2</a:t>
                      </a:r>
                      <a:endParaRPr b="1" sz="1200">
                        <a:solidFill>
                          <a:schemeClr val="lt1"/>
                        </a:solidFill>
                        <a:latin typeface="Source Sans Pro"/>
                        <a:ea typeface="Source Sans Pro"/>
                        <a:cs typeface="Source Sans Pro"/>
                        <a:sym typeface="Source Sans Pro"/>
                      </a:endParaRPr>
                    </a:p>
                  </a:txBody>
                  <a:tcPr marT="63500" marB="63500" marR="63500" marL="63500">
                    <a:solidFill>
                      <a:srgbClr val="26295E"/>
                    </a:solidFill>
                  </a:tcPr>
                </a:tc>
                <a:tc>
                  <a:txBody>
                    <a:bodyPr/>
                    <a:lstStyle/>
                    <a:p>
                      <a:pPr indent="0" lvl="0" marL="0" rtl="0" algn="ctr">
                        <a:spcBef>
                          <a:spcPts val="0"/>
                        </a:spcBef>
                        <a:spcAft>
                          <a:spcPts val="0"/>
                        </a:spcAft>
                        <a:buNone/>
                      </a:pPr>
                      <a:r>
                        <a:rPr b="1" lang="en" sz="1200">
                          <a:solidFill>
                            <a:schemeClr val="lt1"/>
                          </a:solidFill>
                          <a:latin typeface="Source Sans Pro"/>
                          <a:ea typeface="Source Sans Pro"/>
                          <a:cs typeface="Source Sans Pro"/>
                          <a:sym typeface="Source Sans Pro"/>
                        </a:rPr>
                        <a:t>exp1 || exp2</a:t>
                      </a:r>
                      <a:endParaRPr b="1" sz="1200">
                        <a:solidFill>
                          <a:schemeClr val="lt1"/>
                        </a:solidFill>
                        <a:latin typeface="Source Sans Pro"/>
                        <a:ea typeface="Source Sans Pro"/>
                        <a:cs typeface="Source Sans Pro"/>
                        <a:sym typeface="Source Sans Pro"/>
                      </a:endParaRPr>
                    </a:p>
                  </a:txBody>
                  <a:tcPr marT="63500" marB="63500" marR="63500" marL="63500">
                    <a:solidFill>
                      <a:srgbClr val="26295E"/>
                    </a:solidFill>
                  </a:tcPr>
                </a:tc>
              </a:tr>
              <a:tr h="12700">
                <a:tc>
                  <a:txBody>
                    <a:bodyPr/>
                    <a:lstStyle/>
                    <a:p>
                      <a:pPr indent="0" lvl="0" marL="0" rtl="0" algn="ctr">
                        <a:spcBef>
                          <a:spcPts val="0"/>
                        </a:spcBef>
                        <a:spcAft>
                          <a:spcPts val="0"/>
                        </a:spcAft>
                        <a:buNone/>
                      </a:pPr>
                      <a:r>
                        <a:rPr b="1" lang="en" sz="1200">
                          <a:solidFill>
                            <a:srgbClr val="00171F"/>
                          </a:solidFill>
                          <a:latin typeface="Source Sans Pro"/>
                          <a:ea typeface="Source Sans Pro"/>
                          <a:cs typeface="Source Sans Pro"/>
                          <a:sym typeface="Source Sans Pro"/>
                        </a:rPr>
                        <a:t>TRUE</a:t>
                      </a:r>
                      <a:endParaRPr b="1" sz="1200">
                        <a:solidFill>
                          <a:srgbClr val="00171F"/>
                        </a:solidFill>
                        <a:latin typeface="Source Sans Pro"/>
                        <a:ea typeface="Source Sans Pro"/>
                        <a:cs typeface="Source Sans Pro"/>
                        <a:sym typeface="Source Sans Pro"/>
                      </a:endParaRPr>
                    </a:p>
                  </a:txBody>
                  <a:tcPr marT="63500" marB="63500" marR="63500" marL="63500">
                    <a:solidFill>
                      <a:schemeClr val="lt1"/>
                    </a:solidFill>
                  </a:tcPr>
                </a:tc>
                <a:tc>
                  <a:txBody>
                    <a:bodyPr/>
                    <a:lstStyle/>
                    <a:p>
                      <a:pPr indent="0" lvl="0" marL="0" rtl="0" algn="ctr">
                        <a:spcBef>
                          <a:spcPts val="0"/>
                        </a:spcBef>
                        <a:spcAft>
                          <a:spcPts val="0"/>
                        </a:spcAft>
                        <a:buNone/>
                      </a:pPr>
                      <a:r>
                        <a:rPr b="1" lang="en" sz="1200">
                          <a:solidFill>
                            <a:srgbClr val="00171F"/>
                          </a:solidFill>
                          <a:latin typeface="Source Sans Pro"/>
                          <a:ea typeface="Source Sans Pro"/>
                          <a:cs typeface="Source Sans Pro"/>
                          <a:sym typeface="Source Sans Pro"/>
                        </a:rPr>
                        <a:t>TRUE</a:t>
                      </a:r>
                      <a:endParaRPr b="1" sz="1200">
                        <a:solidFill>
                          <a:srgbClr val="00171F"/>
                        </a:solidFill>
                        <a:latin typeface="Source Sans Pro"/>
                        <a:ea typeface="Source Sans Pro"/>
                        <a:cs typeface="Source Sans Pro"/>
                        <a:sym typeface="Source Sans Pro"/>
                      </a:endParaRPr>
                    </a:p>
                  </a:txBody>
                  <a:tcPr marT="63500" marB="63500" marR="63500" marL="63500">
                    <a:solidFill>
                      <a:schemeClr val="lt1"/>
                    </a:solidFill>
                  </a:tcPr>
                </a:tc>
                <a:tc>
                  <a:txBody>
                    <a:bodyPr/>
                    <a:lstStyle/>
                    <a:p>
                      <a:pPr indent="0" lvl="0" marL="0" rtl="0" algn="ctr">
                        <a:spcBef>
                          <a:spcPts val="0"/>
                        </a:spcBef>
                        <a:spcAft>
                          <a:spcPts val="0"/>
                        </a:spcAft>
                        <a:buNone/>
                      </a:pPr>
                      <a:r>
                        <a:rPr b="1" lang="en" sz="1200">
                          <a:solidFill>
                            <a:srgbClr val="00171F"/>
                          </a:solidFill>
                          <a:latin typeface="Source Sans Pro"/>
                          <a:ea typeface="Source Sans Pro"/>
                          <a:cs typeface="Source Sans Pro"/>
                          <a:sym typeface="Source Sans Pro"/>
                        </a:rPr>
                        <a:t>TRUE</a:t>
                      </a:r>
                      <a:endParaRPr b="1" sz="1200">
                        <a:solidFill>
                          <a:srgbClr val="00171F"/>
                        </a:solidFill>
                        <a:latin typeface="Source Sans Pro"/>
                        <a:ea typeface="Source Sans Pro"/>
                        <a:cs typeface="Source Sans Pro"/>
                        <a:sym typeface="Source Sans Pro"/>
                      </a:endParaRPr>
                    </a:p>
                  </a:txBody>
                  <a:tcPr marT="63500" marB="63500" marR="63500" marL="63500">
                    <a:solidFill>
                      <a:schemeClr val="lt1"/>
                    </a:solidFill>
                  </a:tcPr>
                </a:tc>
              </a:tr>
              <a:tr h="12700">
                <a:tc>
                  <a:txBody>
                    <a:bodyPr/>
                    <a:lstStyle/>
                    <a:p>
                      <a:pPr indent="0" lvl="0" marL="0" rtl="0" algn="ctr">
                        <a:spcBef>
                          <a:spcPts val="0"/>
                        </a:spcBef>
                        <a:spcAft>
                          <a:spcPts val="0"/>
                        </a:spcAft>
                        <a:buNone/>
                      </a:pPr>
                      <a:r>
                        <a:rPr lang="en" sz="1200">
                          <a:solidFill>
                            <a:srgbClr val="00171F"/>
                          </a:solidFill>
                          <a:latin typeface="Source Sans Pro"/>
                          <a:ea typeface="Source Sans Pro"/>
                          <a:cs typeface="Source Sans Pro"/>
                          <a:sym typeface="Source Sans Pro"/>
                        </a:rPr>
                        <a:t>TRUE</a:t>
                      </a:r>
                      <a:endParaRPr sz="1200">
                        <a:solidFill>
                          <a:srgbClr val="00171F"/>
                        </a:solidFill>
                        <a:latin typeface="Source Sans Pro"/>
                        <a:ea typeface="Source Sans Pro"/>
                        <a:cs typeface="Source Sans Pro"/>
                        <a:sym typeface="Source Sans Pro"/>
                      </a:endParaRPr>
                    </a:p>
                  </a:txBody>
                  <a:tcPr marT="63500" marB="63500" marR="63500" marL="63500">
                    <a:solidFill>
                      <a:schemeClr val="lt1"/>
                    </a:solidFill>
                  </a:tcPr>
                </a:tc>
                <a:tc>
                  <a:txBody>
                    <a:bodyPr/>
                    <a:lstStyle/>
                    <a:p>
                      <a:pPr indent="0" lvl="0" marL="0" rtl="0" algn="ctr">
                        <a:spcBef>
                          <a:spcPts val="0"/>
                        </a:spcBef>
                        <a:spcAft>
                          <a:spcPts val="0"/>
                        </a:spcAft>
                        <a:buNone/>
                      </a:pPr>
                      <a:r>
                        <a:rPr lang="en" sz="1200">
                          <a:solidFill>
                            <a:srgbClr val="00171F"/>
                          </a:solidFill>
                          <a:latin typeface="Source Sans Pro"/>
                          <a:ea typeface="Source Sans Pro"/>
                          <a:cs typeface="Source Sans Pro"/>
                          <a:sym typeface="Source Sans Pro"/>
                        </a:rPr>
                        <a:t>FALSE</a:t>
                      </a:r>
                      <a:endParaRPr sz="1200">
                        <a:solidFill>
                          <a:srgbClr val="00171F"/>
                        </a:solidFill>
                        <a:latin typeface="Source Sans Pro"/>
                        <a:ea typeface="Source Sans Pro"/>
                        <a:cs typeface="Source Sans Pro"/>
                        <a:sym typeface="Source Sans Pro"/>
                      </a:endParaRPr>
                    </a:p>
                  </a:txBody>
                  <a:tcPr marT="63500" marB="63500" marR="63500" marL="63500">
                    <a:solidFill>
                      <a:schemeClr val="lt1"/>
                    </a:solidFill>
                  </a:tcPr>
                </a:tc>
                <a:tc>
                  <a:txBody>
                    <a:bodyPr/>
                    <a:lstStyle/>
                    <a:p>
                      <a:pPr indent="0" lvl="0" marL="0" rtl="0" algn="ctr">
                        <a:spcBef>
                          <a:spcPts val="0"/>
                        </a:spcBef>
                        <a:spcAft>
                          <a:spcPts val="0"/>
                        </a:spcAft>
                        <a:buNone/>
                      </a:pPr>
                      <a:r>
                        <a:rPr b="1" lang="en" sz="1200">
                          <a:solidFill>
                            <a:srgbClr val="00171F"/>
                          </a:solidFill>
                          <a:latin typeface="Source Sans Pro"/>
                          <a:ea typeface="Source Sans Pro"/>
                          <a:cs typeface="Source Sans Pro"/>
                          <a:sym typeface="Source Sans Pro"/>
                        </a:rPr>
                        <a:t>TRUE</a:t>
                      </a:r>
                      <a:endParaRPr b="1" sz="1200">
                        <a:solidFill>
                          <a:srgbClr val="00171F"/>
                        </a:solidFill>
                        <a:latin typeface="Source Sans Pro"/>
                        <a:ea typeface="Source Sans Pro"/>
                        <a:cs typeface="Source Sans Pro"/>
                        <a:sym typeface="Source Sans Pro"/>
                      </a:endParaRPr>
                    </a:p>
                  </a:txBody>
                  <a:tcPr marT="63500" marB="63500" marR="63500" marL="63500">
                    <a:solidFill>
                      <a:schemeClr val="lt1"/>
                    </a:solidFill>
                  </a:tcPr>
                </a:tc>
              </a:tr>
              <a:tr h="12700">
                <a:tc>
                  <a:txBody>
                    <a:bodyPr/>
                    <a:lstStyle/>
                    <a:p>
                      <a:pPr indent="0" lvl="0" marL="0" rtl="0" algn="ctr">
                        <a:spcBef>
                          <a:spcPts val="0"/>
                        </a:spcBef>
                        <a:spcAft>
                          <a:spcPts val="0"/>
                        </a:spcAft>
                        <a:buNone/>
                      </a:pPr>
                      <a:r>
                        <a:rPr lang="en" sz="1200">
                          <a:solidFill>
                            <a:srgbClr val="00171F"/>
                          </a:solidFill>
                          <a:latin typeface="Source Sans Pro"/>
                          <a:ea typeface="Source Sans Pro"/>
                          <a:cs typeface="Source Sans Pro"/>
                          <a:sym typeface="Source Sans Pro"/>
                        </a:rPr>
                        <a:t>FALSE</a:t>
                      </a:r>
                      <a:endParaRPr sz="1200">
                        <a:solidFill>
                          <a:srgbClr val="00171F"/>
                        </a:solidFill>
                        <a:latin typeface="Source Sans Pro"/>
                        <a:ea typeface="Source Sans Pro"/>
                        <a:cs typeface="Source Sans Pro"/>
                        <a:sym typeface="Source Sans Pro"/>
                      </a:endParaRPr>
                    </a:p>
                  </a:txBody>
                  <a:tcPr marT="63500" marB="63500" marR="63500" marL="63500">
                    <a:solidFill>
                      <a:schemeClr val="lt1"/>
                    </a:solidFill>
                  </a:tcPr>
                </a:tc>
                <a:tc>
                  <a:txBody>
                    <a:bodyPr/>
                    <a:lstStyle/>
                    <a:p>
                      <a:pPr indent="0" lvl="0" marL="0" rtl="0" algn="ctr">
                        <a:spcBef>
                          <a:spcPts val="0"/>
                        </a:spcBef>
                        <a:spcAft>
                          <a:spcPts val="0"/>
                        </a:spcAft>
                        <a:buNone/>
                      </a:pPr>
                      <a:r>
                        <a:rPr lang="en" sz="1200">
                          <a:solidFill>
                            <a:srgbClr val="00171F"/>
                          </a:solidFill>
                          <a:latin typeface="Source Sans Pro"/>
                          <a:ea typeface="Source Sans Pro"/>
                          <a:cs typeface="Source Sans Pro"/>
                          <a:sym typeface="Source Sans Pro"/>
                        </a:rPr>
                        <a:t>TRUE</a:t>
                      </a:r>
                      <a:endParaRPr sz="1200">
                        <a:solidFill>
                          <a:srgbClr val="00171F"/>
                        </a:solidFill>
                        <a:latin typeface="Source Sans Pro"/>
                        <a:ea typeface="Source Sans Pro"/>
                        <a:cs typeface="Source Sans Pro"/>
                        <a:sym typeface="Source Sans Pro"/>
                      </a:endParaRPr>
                    </a:p>
                  </a:txBody>
                  <a:tcPr marT="63500" marB="63500" marR="63500" marL="63500">
                    <a:solidFill>
                      <a:schemeClr val="lt1"/>
                    </a:solidFill>
                  </a:tcPr>
                </a:tc>
                <a:tc>
                  <a:txBody>
                    <a:bodyPr/>
                    <a:lstStyle/>
                    <a:p>
                      <a:pPr indent="0" lvl="0" marL="0" rtl="0" algn="ctr">
                        <a:spcBef>
                          <a:spcPts val="0"/>
                        </a:spcBef>
                        <a:spcAft>
                          <a:spcPts val="0"/>
                        </a:spcAft>
                        <a:buNone/>
                      </a:pPr>
                      <a:r>
                        <a:rPr b="1" lang="en" sz="1200">
                          <a:solidFill>
                            <a:srgbClr val="00171F"/>
                          </a:solidFill>
                          <a:latin typeface="Source Sans Pro"/>
                          <a:ea typeface="Source Sans Pro"/>
                          <a:cs typeface="Source Sans Pro"/>
                          <a:sym typeface="Source Sans Pro"/>
                        </a:rPr>
                        <a:t>TRUE</a:t>
                      </a:r>
                      <a:endParaRPr b="1" sz="1200">
                        <a:solidFill>
                          <a:srgbClr val="00171F"/>
                        </a:solidFill>
                        <a:latin typeface="Source Sans Pro"/>
                        <a:ea typeface="Source Sans Pro"/>
                        <a:cs typeface="Source Sans Pro"/>
                        <a:sym typeface="Source Sans Pro"/>
                      </a:endParaRPr>
                    </a:p>
                  </a:txBody>
                  <a:tcPr marT="63500" marB="63500" marR="63500" marL="63500">
                    <a:solidFill>
                      <a:schemeClr val="lt1"/>
                    </a:solidFill>
                  </a:tcPr>
                </a:tc>
              </a:tr>
              <a:tr h="12700">
                <a:tc>
                  <a:txBody>
                    <a:bodyPr/>
                    <a:lstStyle/>
                    <a:p>
                      <a:pPr indent="0" lvl="0" marL="0" rtl="0" algn="ctr">
                        <a:spcBef>
                          <a:spcPts val="0"/>
                        </a:spcBef>
                        <a:spcAft>
                          <a:spcPts val="0"/>
                        </a:spcAft>
                        <a:buNone/>
                      </a:pPr>
                      <a:r>
                        <a:rPr lang="en" sz="1200">
                          <a:solidFill>
                            <a:srgbClr val="00171F"/>
                          </a:solidFill>
                          <a:latin typeface="Source Sans Pro"/>
                          <a:ea typeface="Source Sans Pro"/>
                          <a:cs typeface="Source Sans Pro"/>
                          <a:sym typeface="Source Sans Pro"/>
                        </a:rPr>
                        <a:t>FALSE</a:t>
                      </a:r>
                      <a:endParaRPr sz="1200">
                        <a:solidFill>
                          <a:srgbClr val="00171F"/>
                        </a:solidFill>
                        <a:latin typeface="Source Sans Pro"/>
                        <a:ea typeface="Source Sans Pro"/>
                        <a:cs typeface="Source Sans Pro"/>
                        <a:sym typeface="Source Sans Pro"/>
                      </a:endParaRPr>
                    </a:p>
                  </a:txBody>
                  <a:tcPr marT="63500" marB="63500" marR="63500" marL="63500">
                    <a:solidFill>
                      <a:schemeClr val="lt1"/>
                    </a:solidFill>
                  </a:tcPr>
                </a:tc>
                <a:tc>
                  <a:txBody>
                    <a:bodyPr/>
                    <a:lstStyle/>
                    <a:p>
                      <a:pPr indent="0" lvl="0" marL="0" rtl="0" algn="ctr">
                        <a:spcBef>
                          <a:spcPts val="0"/>
                        </a:spcBef>
                        <a:spcAft>
                          <a:spcPts val="0"/>
                        </a:spcAft>
                        <a:buNone/>
                      </a:pPr>
                      <a:r>
                        <a:rPr lang="en" sz="1200">
                          <a:solidFill>
                            <a:srgbClr val="00171F"/>
                          </a:solidFill>
                          <a:latin typeface="Source Sans Pro"/>
                          <a:ea typeface="Source Sans Pro"/>
                          <a:cs typeface="Source Sans Pro"/>
                          <a:sym typeface="Source Sans Pro"/>
                        </a:rPr>
                        <a:t>FALSE</a:t>
                      </a:r>
                      <a:endParaRPr sz="1200">
                        <a:solidFill>
                          <a:srgbClr val="00171F"/>
                        </a:solidFill>
                        <a:latin typeface="Source Sans Pro"/>
                        <a:ea typeface="Source Sans Pro"/>
                        <a:cs typeface="Source Sans Pro"/>
                        <a:sym typeface="Source Sans Pro"/>
                      </a:endParaRPr>
                    </a:p>
                  </a:txBody>
                  <a:tcPr marT="63500" marB="63500" marR="63500" marL="63500">
                    <a:solidFill>
                      <a:schemeClr val="lt1"/>
                    </a:solidFill>
                  </a:tcPr>
                </a:tc>
                <a:tc>
                  <a:txBody>
                    <a:bodyPr/>
                    <a:lstStyle/>
                    <a:p>
                      <a:pPr indent="0" lvl="0" marL="0" rtl="0" algn="ctr">
                        <a:spcBef>
                          <a:spcPts val="0"/>
                        </a:spcBef>
                        <a:spcAft>
                          <a:spcPts val="0"/>
                        </a:spcAft>
                        <a:buNone/>
                      </a:pPr>
                      <a:r>
                        <a:rPr lang="en" sz="1200">
                          <a:solidFill>
                            <a:srgbClr val="00171F"/>
                          </a:solidFill>
                          <a:latin typeface="Source Sans Pro"/>
                          <a:ea typeface="Source Sans Pro"/>
                          <a:cs typeface="Source Sans Pro"/>
                          <a:sym typeface="Source Sans Pro"/>
                        </a:rPr>
                        <a:t>FALSE</a:t>
                      </a:r>
                      <a:endParaRPr sz="1200">
                        <a:solidFill>
                          <a:srgbClr val="00171F"/>
                        </a:solidFill>
                        <a:latin typeface="Source Sans Pro"/>
                        <a:ea typeface="Source Sans Pro"/>
                        <a:cs typeface="Source Sans Pro"/>
                        <a:sym typeface="Source Sans Pro"/>
                      </a:endParaRPr>
                    </a:p>
                  </a:txBody>
                  <a:tcPr marT="63500" marB="63500" marR="63500" marL="63500">
                    <a:solidFill>
                      <a:schemeClr val="lt1"/>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40"/>
          <p:cNvSpPr txBox="1"/>
          <p:nvPr/>
        </p:nvSpPr>
        <p:spPr>
          <a:xfrm>
            <a:off x="671900" y="1141825"/>
            <a:ext cx="74985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26295E"/>
                </a:solidFill>
                <a:latin typeface="Quicksand Medium"/>
                <a:ea typeface="Quicksand Medium"/>
                <a:cs typeface="Quicksand Medium"/>
                <a:sym typeface="Quicksand Medium"/>
              </a:rPr>
              <a:t>Kamu ingin membeli Lauk untuk makan siang berupa Ayam Goreng atau Telur Dadar. Apabila salah satu lauk tersebut habis, kamu masih bisa </a:t>
            </a:r>
            <a:r>
              <a:rPr lang="en" sz="1800">
                <a:solidFill>
                  <a:srgbClr val="26295E"/>
                </a:solidFill>
                <a:latin typeface="Quicksand Medium"/>
                <a:ea typeface="Quicksand Medium"/>
                <a:cs typeface="Quicksand Medium"/>
                <a:sym typeface="Quicksand Medium"/>
              </a:rPr>
              <a:t>makan dengan salah satu lauk tersebut   </a:t>
            </a:r>
            <a:endParaRPr sz="1800" u="sng">
              <a:solidFill>
                <a:srgbClr val="26295E"/>
              </a:solidFill>
              <a:latin typeface="Quicksand Medium"/>
              <a:ea typeface="Quicksand Medium"/>
              <a:cs typeface="Quicksand Medium"/>
              <a:sym typeface="Quicksand Medium"/>
            </a:endParaRPr>
          </a:p>
        </p:txBody>
      </p:sp>
      <p:sp>
        <p:nvSpPr>
          <p:cNvPr id="428" name="Google Shape;428;p40"/>
          <p:cNvSpPr txBox="1"/>
          <p:nvPr/>
        </p:nvSpPr>
        <p:spPr>
          <a:xfrm>
            <a:off x="671900" y="310525"/>
            <a:ext cx="4914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200">
                <a:solidFill>
                  <a:srgbClr val="26295E"/>
                </a:solidFill>
                <a:latin typeface="Fuzzy Bubbles"/>
                <a:ea typeface="Fuzzy Bubbles"/>
                <a:cs typeface="Fuzzy Bubbles"/>
                <a:sym typeface="Fuzzy Bubbles"/>
              </a:rPr>
              <a:t>Case OR</a:t>
            </a:r>
            <a:endParaRPr b="1" sz="4200">
              <a:solidFill>
                <a:srgbClr val="26295E"/>
              </a:solidFill>
              <a:latin typeface="Fuzzy Bubbles"/>
              <a:ea typeface="Fuzzy Bubbles"/>
              <a:cs typeface="Fuzzy Bubbles"/>
              <a:sym typeface="Fuzzy Bubbles"/>
            </a:endParaRPr>
          </a:p>
        </p:txBody>
      </p:sp>
      <p:pic>
        <p:nvPicPr>
          <p:cNvPr id="429" name="Google Shape;429;p40"/>
          <p:cNvPicPr preferRelativeResize="0"/>
          <p:nvPr/>
        </p:nvPicPr>
        <p:blipFill>
          <a:blip r:embed="rId3">
            <a:alphaModFix/>
          </a:blip>
          <a:stretch>
            <a:fillRect/>
          </a:stretch>
        </p:blipFill>
        <p:spPr>
          <a:xfrm rot="-3239389">
            <a:off x="5389365" y="2935601"/>
            <a:ext cx="657523" cy="657523"/>
          </a:xfrm>
          <a:prstGeom prst="rect">
            <a:avLst/>
          </a:prstGeom>
          <a:noFill/>
          <a:ln>
            <a:noFill/>
          </a:ln>
        </p:spPr>
      </p:pic>
      <p:sp>
        <p:nvSpPr>
          <p:cNvPr id="430" name="Google Shape;430;p40"/>
          <p:cNvSpPr txBox="1"/>
          <p:nvPr/>
        </p:nvSpPr>
        <p:spPr>
          <a:xfrm>
            <a:off x="671900" y="2571750"/>
            <a:ext cx="4587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26295E"/>
                </a:solidFill>
                <a:latin typeface="Fuzzy Bubbles"/>
                <a:ea typeface="Fuzzy Bubbles"/>
                <a:cs typeface="Fuzzy Bubbles"/>
                <a:sym typeface="Fuzzy Bubbles"/>
              </a:rPr>
              <a:t>Apakah bisa beli </a:t>
            </a:r>
            <a:r>
              <a:rPr b="1" lang="en" sz="1600" u="sng">
                <a:solidFill>
                  <a:srgbClr val="26295E"/>
                </a:solidFill>
                <a:latin typeface="Fuzzy Bubbles"/>
                <a:ea typeface="Fuzzy Bubbles"/>
                <a:cs typeface="Fuzzy Bubbles"/>
                <a:sym typeface="Fuzzy Bubbles"/>
              </a:rPr>
              <a:t>Ayam Goreng saja</a:t>
            </a:r>
            <a:r>
              <a:rPr b="1" lang="en" sz="1600">
                <a:solidFill>
                  <a:srgbClr val="26295E"/>
                </a:solidFill>
                <a:latin typeface="Fuzzy Bubbles"/>
                <a:ea typeface="Fuzzy Bubbles"/>
                <a:cs typeface="Fuzzy Bubbles"/>
                <a:sym typeface="Fuzzy Bubbles"/>
              </a:rPr>
              <a:t> walaupun Telur dadarnya habis untuk makan siang</a:t>
            </a:r>
            <a:r>
              <a:rPr b="1" lang="en" sz="1600">
                <a:solidFill>
                  <a:srgbClr val="26295E"/>
                </a:solidFill>
                <a:latin typeface="Fuzzy Bubbles"/>
                <a:ea typeface="Fuzzy Bubbles"/>
                <a:cs typeface="Fuzzy Bubbles"/>
                <a:sym typeface="Fuzzy Bubbles"/>
              </a:rPr>
              <a:t>?</a:t>
            </a:r>
            <a:endParaRPr b="1" sz="1600">
              <a:solidFill>
                <a:srgbClr val="26295E"/>
              </a:solidFill>
              <a:latin typeface="Fuzzy Bubbles"/>
              <a:ea typeface="Fuzzy Bubbles"/>
              <a:cs typeface="Fuzzy Bubbles"/>
              <a:sym typeface="Fuzzy Bubbles"/>
            </a:endParaRPr>
          </a:p>
        </p:txBody>
      </p:sp>
      <p:sp>
        <p:nvSpPr>
          <p:cNvPr id="431" name="Google Shape;431;p40"/>
          <p:cNvSpPr txBox="1"/>
          <p:nvPr/>
        </p:nvSpPr>
        <p:spPr>
          <a:xfrm>
            <a:off x="671900" y="3909275"/>
            <a:ext cx="4587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600">
                <a:solidFill>
                  <a:srgbClr val="26295E"/>
                </a:solidFill>
                <a:latin typeface="Fuzzy Bubbles"/>
                <a:ea typeface="Fuzzy Bubbles"/>
                <a:cs typeface="Fuzzy Bubbles"/>
                <a:sym typeface="Fuzzy Bubbles"/>
              </a:rPr>
              <a:t>Apakah bisa beli </a:t>
            </a:r>
            <a:r>
              <a:rPr b="1" lang="en" sz="1600" u="sng">
                <a:solidFill>
                  <a:srgbClr val="26295E"/>
                </a:solidFill>
                <a:latin typeface="Fuzzy Bubbles"/>
                <a:ea typeface="Fuzzy Bubbles"/>
                <a:cs typeface="Fuzzy Bubbles"/>
                <a:sym typeface="Fuzzy Bubbles"/>
              </a:rPr>
              <a:t>Telur dadar saja</a:t>
            </a:r>
            <a:r>
              <a:rPr b="1" lang="en" sz="1600">
                <a:solidFill>
                  <a:srgbClr val="26295E"/>
                </a:solidFill>
                <a:latin typeface="Fuzzy Bubbles"/>
                <a:ea typeface="Fuzzy Bubbles"/>
                <a:cs typeface="Fuzzy Bubbles"/>
                <a:sym typeface="Fuzzy Bubbles"/>
              </a:rPr>
              <a:t> walaupun Ayam gorengnya habis untuk makan siang?</a:t>
            </a:r>
            <a:endParaRPr b="1" sz="1600">
              <a:solidFill>
                <a:srgbClr val="26295E"/>
              </a:solidFill>
              <a:latin typeface="Fuzzy Bubbles"/>
              <a:ea typeface="Fuzzy Bubbles"/>
              <a:cs typeface="Fuzzy Bubbles"/>
              <a:sym typeface="Fuzzy Bubbles"/>
            </a:endParaRPr>
          </a:p>
        </p:txBody>
      </p:sp>
      <p:sp>
        <p:nvSpPr>
          <p:cNvPr id="432" name="Google Shape;432;p40"/>
          <p:cNvSpPr txBox="1"/>
          <p:nvPr/>
        </p:nvSpPr>
        <p:spPr>
          <a:xfrm>
            <a:off x="6224500" y="2471075"/>
            <a:ext cx="2060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26295E"/>
                </a:solidFill>
                <a:latin typeface="Fuzzy Bubbles"/>
                <a:ea typeface="Fuzzy Bubbles"/>
                <a:cs typeface="Fuzzy Bubbles"/>
                <a:sym typeface="Fuzzy Bubbles"/>
              </a:rPr>
              <a:t>Boleh sekali</a:t>
            </a:r>
            <a:endParaRPr b="1" sz="2000">
              <a:solidFill>
                <a:srgbClr val="26295E"/>
              </a:solidFill>
              <a:latin typeface="Fuzzy Bubbles"/>
              <a:ea typeface="Fuzzy Bubbles"/>
              <a:cs typeface="Fuzzy Bubbles"/>
              <a:sym typeface="Fuzzy Bubbles"/>
            </a:endParaRPr>
          </a:p>
        </p:txBody>
      </p:sp>
      <p:sp>
        <p:nvSpPr>
          <p:cNvPr id="433" name="Google Shape;433;p40"/>
          <p:cNvSpPr txBox="1"/>
          <p:nvPr/>
        </p:nvSpPr>
        <p:spPr>
          <a:xfrm>
            <a:off x="6224500" y="2963675"/>
            <a:ext cx="25002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u="sng">
                <a:solidFill>
                  <a:srgbClr val="26295E"/>
                </a:solidFill>
                <a:latin typeface="Fuzzy Bubbles"/>
                <a:ea typeface="Fuzzy Bubbles"/>
                <a:cs typeface="Fuzzy Bubbles"/>
                <a:sym typeface="Fuzzy Bubbles"/>
              </a:rPr>
              <a:t>Kalian bisa pilih salah satu lauk </a:t>
            </a:r>
            <a:r>
              <a:rPr b="1" lang="en" sz="1600">
                <a:solidFill>
                  <a:srgbClr val="26295E"/>
                </a:solidFill>
                <a:latin typeface="Fuzzy Bubbles"/>
                <a:ea typeface="Fuzzy Bubbles"/>
                <a:cs typeface="Fuzzy Bubbles"/>
                <a:sym typeface="Fuzzy Bubbles"/>
              </a:rPr>
              <a:t>untuk makan siang karena Pilihannya OR</a:t>
            </a:r>
            <a:endParaRPr b="1" sz="1600">
              <a:solidFill>
                <a:srgbClr val="26295E"/>
              </a:solidFill>
              <a:latin typeface="Fuzzy Bubbles"/>
              <a:ea typeface="Fuzzy Bubbles"/>
              <a:cs typeface="Fuzzy Bubbles"/>
              <a:sym typeface="Fuzzy Bubble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41"/>
          <p:cNvSpPr/>
          <p:nvPr/>
        </p:nvSpPr>
        <p:spPr>
          <a:xfrm>
            <a:off x="3108175" y="858825"/>
            <a:ext cx="2927700" cy="543000"/>
          </a:xfrm>
          <a:prstGeom prst="roundRect">
            <a:avLst>
              <a:gd fmla="val 31664" name="adj"/>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1"/>
          <p:cNvSpPr txBox="1"/>
          <p:nvPr/>
        </p:nvSpPr>
        <p:spPr>
          <a:xfrm>
            <a:off x="665450" y="1620450"/>
            <a:ext cx="78132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Operators</a:t>
            </a:r>
            <a:endParaRPr b="1" sz="4200">
              <a:solidFill>
                <a:srgbClr val="26295E"/>
              </a:solidFill>
              <a:latin typeface="Fuzzy Bubbles"/>
              <a:ea typeface="Fuzzy Bubbles"/>
              <a:cs typeface="Fuzzy Bubbles"/>
              <a:sym typeface="Fuzzy Bubbles"/>
            </a:endParaRPr>
          </a:p>
        </p:txBody>
      </p:sp>
      <p:sp>
        <p:nvSpPr>
          <p:cNvPr id="440" name="Google Shape;440;p41"/>
          <p:cNvSpPr txBox="1"/>
          <p:nvPr/>
        </p:nvSpPr>
        <p:spPr>
          <a:xfrm>
            <a:off x="3213550" y="791775"/>
            <a:ext cx="27168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200">
                <a:solidFill>
                  <a:srgbClr val="26295E"/>
                </a:solidFill>
                <a:latin typeface="Fuzzy Bubbles"/>
                <a:ea typeface="Fuzzy Bubbles"/>
                <a:cs typeface="Fuzzy Bubbles"/>
                <a:sym typeface="Fuzzy Bubbles"/>
              </a:rPr>
              <a:t>Code Demo</a:t>
            </a:r>
            <a:endParaRPr b="1" sz="3200">
              <a:solidFill>
                <a:srgbClr val="26295E"/>
              </a:solidFill>
              <a:latin typeface="Fuzzy Bubbles"/>
              <a:ea typeface="Fuzzy Bubbles"/>
              <a:cs typeface="Fuzzy Bubbles"/>
              <a:sym typeface="Fuzzy Bubbles"/>
            </a:endParaRPr>
          </a:p>
        </p:txBody>
      </p:sp>
      <p:sp>
        <p:nvSpPr>
          <p:cNvPr id="441" name="Google Shape;441;p41"/>
          <p:cNvSpPr txBox="1"/>
          <p:nvPr/>
        </p:nvSpPr>
        <p:spPr>
          <a:xfrm>
            <a:off x="531900" y="2680350"/>
            <a:ext cx="8080200" cy="1231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400">
                <a:solidFill>
                  <a:srgbClr val="26295E"/>
                </a:solidFill>
                <a:latin typeface="Fuzzy Bubbles"/>
                <a:ea typeface="Fuzzy Bubbles"/>
                <a:cs typeface="Fuzzy Bubbles"/>
                <a:sym typeface="Fuzzy Bubbles"/>
              </a:rPr>
              <a:t>Open your XAMPP and the Code Editor.</a:t>
            </a:r>
            <a:endParaRPr sz="3400">
              <a:solidFill>
                <a:srgbClr val="26295E"/>
              </a:solidFill>
              <a:latin typeface="Fuzzy Bubbles"/>
              <a:ea typeface="Fuzzy Bubbles"/>
              <a:cs typeface="Fuzzy Bubbles"/>
              <a:sym typeface="Fuzzy Bubble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a:off x="2673363" y="505475"/>
            <a:ext cx="3652426" cy="3652426"/>
          </a:xfrm>
          <a:prstGeom prst="rect">
            <a:avLst/>
          </a:prstGeom>
          <a:noFill/>
          <a:ln>
            <a:noFill/>
          </a:ln>
          <a:effectLst>
            <a:outerShdw blurRad="157163" rotWithShape="0" algn="bl" dir="5400000" dist="104775">
              <a:srgbClr val="000000">
                <a:alpha val="29000"/>
              </a:srgbClr>
            </a:outerShdw>
          </a:effectLst>
        </p:spPr>
      </p:pic>
      <p:sp>
        <p:nvSpPr>
          <p:cNvPr id="71" name="Google Shape;71;p15"/>
          <p:cNvSpPr txBox="1"/>
          <p:nvPr/>
        </p:nvSpPr>
        <p:spPr>
          <a:xfrm>
            <a:off x="525050" y="565150"/>
            <a:ext cx="16863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26295E"/>
                </a:solidFill>
                <a:latin typeface="Fuzzy Bubbles"/>
                <a:ea typeface="Fuzzy Bubbles"/>
                <a:cs typeface="Fuzzy Bubbles"/>
                <a:sym typeface="Fuzzy Bubbles"/>
              </a:rPr>
              <a:t>Menyimpan Makanan</a:t>
            </a:r>
            <a:endParaRPr b="1" sz="1800">
              <a:solidFill>
                <a:srgbClr val="26295E"/>
              </a:solidFill>
              <a:latin typeface="Fuzzy Bubbles"/>
              <a:ea typeface="Fuzzy Bubbles"/>
              <a:cs typeface="Fuzzy Bubbles"/>
              <a:sym typeface="Fuzzy Bubbles"/>
            </a:endParaRPr>
          </a:p>
        </p:txBody>
      </p:sp>
      <p:sp>
        <p:nvSpPr>
          <p:cNvPr id="72" name="Google Shape;72;p15"/>
          <p:cNvSpPr txBox="1"/>
          <p:nvPr/>
        </p:nvSpPr>
        <p:spPr>
          <a:xfrm>
            <a:off x="389225" y="1771450"/>
            <a:ext cx="19269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26295E"/>
                </a:solidFill>
                <a:latin typeface="Fuzzy Bubbles"/>
                <a:ea typeface="Fuzzy Bubbles"/>
                <a:cs typeface="Fuzzy Bubbles"/>
                <a:sym typeface="Fuzzy Bubbles"/>
              </a:rPr>
              <a:t>Menyimpan Barang</a:t>
            </a:r>
            <a:endParaRPr b="1" sz="1800">
              <a:solidFill>
                <a:srgbClr val="26295E"/>
              </a:solidFill>
              <a:latin typeface="Fuzzy Bubbles"/>
              <a:ea typeface="Fuzzy Bubbles"/>
              <a:cs typeface="Fuzzy Bubbles"/>
              <a:sym typeface="Fuzzy Bubbles"/>
            </a:endParaRPr>
          </a:p>
        </p:txBody>
      </p:sp>
      <p:sp>
        <p:nvSpPr>
          <p:cNvPr id="73" name="Google Shape;73;p15"/>
          <p:cNvSpPr txBox="1"/>
          <p:nvPr/>
        </p:nvSpPr>
        <p:spPr>
          <a:xfrm>
            <a:off x="6787825" y="755650"/>
            <a:ext cx="22659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26295E"/>
                </a:solidFill>
                <a:latin typeface="Fuzzy Bubbles"/>
                <a:ea typeface="Fuzzy Bubbles"/>
                <a:cs typeface="Fuzzy Bubbles"/>
                <a:sym typeface="Fuzzy Bubbles"/>
              </a:rPr>
              <a:t>Menjaga aroma makanan tidak keluar</a:t>
            </a:r>
            <a:endParaRPr b="1" sz="1800">
              <a:solidFill>
                <a:srgbClr val="26295E"/>
              </a:solidFill>
              <a:latin typeface="Fuzzy Bubbles"/>
              <a:ea typeface="Fuzzy Bubbles"/>
              <a:cs typeface="Fuzzy Bubbles"/>
              <a:sym typeface="Fuzzy Bubbles"/>
            </a:endParaRPr>
          </a:p>
        </p:txBody>
      </p:sp>
      <p:sp>
        <p:nvSpPr>
          <p:cNvPr id="74" name="Google Shape;74;p15"/>
          <p:cNvSpPr txBox="1"/>
          <p:nvPr/>
        </p:nvSpPr>
        <p:spPr>
          <a:xfrm>
            <a:off x="6663025" y="2247313"/>
            <a:ext cx="22659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26295E"/>
                </a:solidFill>
                <a:latin typeface="Fuzzy Bubbles"/>
                <a:ea typeface="Fuzzy Bubbles"/>
                <a:cs typeface="Fuzzy Bubbles"/>
                <a:sym typeface="Fuzzy Bubbles"/>
              </a:rPr>
              <a:t>Menyimpan rasa yang tak bisa diutarakan :D</a:t>
            </a:r>
            <a:endParaRPr b="1" sz="1800">
              <a:solidFill>
                <a:srgbClr val="26295E"/>
              </a:solidFill>
              <a:latin typeface="Fuzzy Bubbles"/>
              <a:ea typeface="Fuzzy Bubbles"/>
              <a:cs typeface="Fuzzy Bubbles"/>
              <a:sym typeface="Fuzzy Bubbles"/>
            </a:endParaRPr>
          </a:p>
        </p:txBody>
      </p:sp>
      <p:sp>
        <p:nvSpPr>
          <p:cNvPr id="75" name="Google Shape;75;p15"/>
          <p:cNvSpPr txBox="1"/>
          <p:nvPr/>
        </p:nvSpPr>
        <p:spPr>
          <a:xfrm>
            <a:off x="268925" y="2883600"/>
            <a:ext cx="22659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26295E"/>
                </a:solidFill>
                <a:latin typeface="Fuzzy Bubbles"/>
                <a:ea typeface="Fuzzy Bubbles"/>
                <a:cs typeface="Fuzzy Bubbles"/>
                <a:sym typeface="Fuzzy Bubbles"/>
              </a:rPr>
              <a:t>Menjaga makanan biar tidak tumpah</a:t>
            </a:r>
            <a:endParaRPr b="1" sz="1800">
              <a:solidFill>
                <a:srgbClr val="26295E"/>
              </a:solidFill>
              <a:latin typeface="Fuzzy Bubbles"/>
              <a:ea typeface="Fuzzy Bubbles"/>
              <a:cs typeface="Fuzzy Bubbles"/>
              <a:sym typeface="Fuzzy Bubbles"/>
            </a:endParaRPr>
          </a:p>
        </p:txBody>
      </p:sp>
      <p:sp>
        <p:nvSpPr>
          <p:cNvPr id="76" name="Google Shape;76;p15"/>
          <p:cNvSpPr/>
          <p:nvPr/>
        </p:nvSpPr>
        <p:spPr>
          <a:xfrm>
            <a:off x="2693800" y="4267375"/>
            <a:ext cx="3763200" cy="543000"/>
          </a:xfrm>
          <a:prstGeom prst="roundRect">
            <a:avLst>
              <a:gd fmla="val 31664" name="adj"/>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txBox="1"/>
          <p:nvPr/>
        </p:nvSpPr>
        <p:spPr>
          <a:xfrm>
            <a:off x="2874525" y="4215625"/>
            <a:ext cx="3402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rgbClr val="26295E"/>
                </a:solidFill>
                <a:latin typeface="Fuzzy Bubbles"/>
                <a:ea typeface="Fuzzy Bubbles"/>
                <a:cs typeface="Fuzzy Bubbles"/>
                <a:sym typeface="Fuzzy Bubbles"/>
              </a:rPr>
              <a:t>Wadah/Tempat</a:t>
            </a:r>
            <a:endParaRPr b="1" sz="3000">
              <a:solidFill>
                <a:srgbClr val="26295E"/>
              </a:solidFill>
              <a:latin typeface="Fuzzy Bubbles"/>
              <a:ea typeface="Fuzzy Bubbles"/>
              <a:cs typeface="Fuzzy Bubbles"/>
              <a:sym typeface="Fuzzy Bubble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42"/>
          <p:cNvSpPr/>
          <p:nvPr/>
        </p:nvSpPr>
        <p:spPr>
          <a:xfrm>
            <a:off x="3324375" y="1239825"/>
            <a:ext cx="2495400" cy="543000"/>
          </a:xfrm>
          <a:prstGeom prst="roundRect">
            <a:avLst>
              <a:gd fmla="val 3166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2"/>
          <p:cNvSpPr txBox="1"/>
          <p:nvPr/>
        </p:nvSpPr>
        <p:spPr>
          <a:xfrm>
            <a:off x="1659500" y="2077650"/>
            <a:ext cx="58251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PHP FUNdamentals</a:t>
            </a:r>
            <a:endParaRPr b="1" sz="4200">
              <a:solidFill>
                <a:srgbClr val="26295E"/>
              </a:solidFill>
              <a:latin typeface="Fuzzy Bubbles"/>
              <a:ea typeface="Fuzzy Bubbles"/>
              <a:cs typeface="Fuzzy Bubbles"/>
              <a:sym typeface="Fuzzy Bubbles"/>
            </a:endParaRPr>
          </a:p>
        </p:txBody>
      </p:sp>
      <p:sp>
        <p:nvSpPr>
          <p:cNvPr id="448" name="Google Shape;448;p42"/>
          <p:cNvSpPr txBox="1"/>
          <p:nvPr/>
        </p:nvSpPr>
        <p:spPr>
          <a:xfrm>
            <a:off x="2950875" y="1172775"/>
            <a:ext cx="32421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200">
                <a:solidFill>
                  <a:srgbClr val="26295E"/>
                </a:solidFill>
                <a:latin typeface="Fuzzy Bubbles"/>
                <a:ea typeface="Fuzzy Bubbles"/>
                <a:cs typeface="Fuzzy Bubbles"/>
                <a:sym typeface="Fuzzy Bubbles"/>
              </a:rPr>
              <a:t>Let’s code</a:t>
            </a:r>
            <a:endParaRPr b="1" sz="3200">
              <a:solidFill>
                <a:srgbClr val="26295E"/>
              </a:solidFill>
              <a:latin typeface="Fuzzy Bubbles"/>
              <a:ea typeface="Fuzzy Bubbles"/>
              <a:cs typeface="Fuzzy Bubbles"/>
              <a:sym typeface="Fuzzy Bubbles"/>
            </a:endParaRPr>
          </a:p>
        </p:txBody>
      </p:sp>
      <p:sp>
        <p:nvSpPr>
          <p:cNvPr id="449" name="Google Shape;449;p42"/>
          <p:cNvSpPr txBox="1"/>
          <p:nvPr/>
        </p:nvSpPr>
        <p:spPr>
          <a:xfrm>
            <a:off x="748300" y="2908950"/>
            <a:ext cx="7263000" cy="1231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400">
                <a:solidFill>
                  <a:srgbClr val="26295E"/>
                </a:solidFill>
                <a:latin typeface="Fuzzy Bubbles"/>
                <a:ea typeface="Fuzzy Bubbles"/>
                <a:cs typeface="Fuzzy Bubbles"/>
                <a:sym typeface="Fuzzy Bubbles"/>
              </a:rPr>
              <a:t>Open your modul Chapter 2 and do the Practice Section</a:t>
            </a:r>
            <a:endParaRPr sz="3400">
              <a:solidFill>
                <a:srgbClr val="26295E"/>
              </a:solidFill>
              <a:latin typeface="Fuzzy Bubbles"/>
              <a:ea typeface="Fuzzy Bubbles"/>
              <a:cs typeface="Fuzzy Bubbles"/>
              <a:sym typeface="Fuzzy Bubble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43"/>
          <p:cNvSpPr/>
          <p:nvPr/>
        </p:nvSpPr>
        <p:spPr>
          <a:xfrm>
            <a:off x="3404900" y="1163625"/>
            <a:ext cx="2015700" cy="543000"/>
          </a:xfrm>
          <a:prstGeom prst="roundRect">
            <a:avLst>
              <a:gd fmla="val 3166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43"/>
          <p:cNvSpPr txBox="1"/>
          <p:nvPr/>
        </p:nvSpPr>
        <p:spPr>
          <a:xfrm>
            <a:off x="3404600" y="1096575"/>
            <a:ext cx="20160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200">
                <a:solidFill>
                  <a:srgbClr val="26295E"/>
                </a:solidFill>
                <a:latin typeface="Fuzzy Bubbles"/>
                <a:ea typeface="Fuzzy Bubbles"/>
                <a:cs typeface="Fuzzy Bubbles"/>
                <a:sym typeface="Fuzzy Bubbles"/>
              </a:rPr>
              <a:t>Exercise</a:t>
            </a:r>
            <a:endParaRPr b="1" sz="3200">
              <a:solidFill>
                <a:srgbClr val="26295E"/>
              </a:solidFill>
              <a:latin typeface="Fuzzy Bubbles"/>
              <a:ea typeface="Fuzzy Bubbles"/>
              <a:cs typeface="Fuzzy Bubbles"/>
              <a:sym typeface="Fuzzy Bubbles"/>
            </a:endParaRPr>
          </a:p>
        </p:txBody>
      </p:sp>
      <p:sp>
        <p:nvSpPr>
          <p:cNvPr id="456" name="Google Shape;456;p43"/>
          <p:cNvSpPr txBox="1"/>
          <p:nvPr/>
        </p:nvSpPr>
        <p:spPr>
          <a:xfrm>
            <a:off x="3324375" y="1890100"/>
            <a:ext cx="57771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rgbClr val="26295E"/>
                </a:solidFill>
                <a:latin typeface="Fuzzy Bubbles"/>
                <a:ea typeface="Fuzzy Bubbles"/>
                <a:cs typeface="Fuzzy Bubbles"/>
                <a:sym typeface="Fuzzy Bubbles"/>
              </a:rPr>
              <a:t>Let’s do the exercise 1 in Chapter 2</a:t>
            </a:r>
            <a:endParaRPr sz="2800">
              <a:solidFill>
                <a:srgbClr val="26295E"/>
              </a:solidFill>
              <a:latin typeface="Fuzzy Bubbles"/>
              <a:ea typeface="Fuzzy Bubbles"/>
              <a:cs typeface="Fuzzy Bubbles"/>
              <a:sym typeface="Fuzzy Bubbles"/>
            </a:endParaRPr>
          </a:p>
        </p:txBody>
      </p:sp>
      <p:pic>
        <p:nvPicPr>
          <p:cNvPr id="457" name="Google Shape;457;p43"/>
          <p:cNvPicPr preferRelativeResize="0"/>
          <p:nvPr/>
        </p:nvPicPr>
        <p:blipFill>
          <a:blip r:embed="rId3">
            <a:alphaModFix/>
          </a:blip>
          <a:stretch>
            <a:fillRect/>
          </a:stretch>
        </p:blipFill>
        <p:spPr>
          <a:xfrm>
            <a:off x="0" y="461575"/>
            <a:ext cx="3813474" cy="4109025"/>
          </a:xfrm>
          <a:prstGeom prst="rect">
            <a:avLst/>
          </a:prstGeom>
          <a:noFill/>
          <a:ln>
            <a:noFill/>
          </a:ln>
        </p:spPr>
      </p:pic>
      <p:sp>
        <p:nvSpPr>
          <p:cNvPr id="458" name="Google Shape;458;p43"/>
          <p:cNvSpPr txBox="1"/>
          <p:nvPr/>
        </p:nvSpPr>
        <p:spPr>
          <a:xfrm>
            <a:off x="3324375" y="3164725"/>
            <a:ext cx="4943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666666"/>
                </a:solidFill>
                <a:latin typeface="Fuzzy Bubbles"/>
                <a:ea typeface="Fuzzy Bubbles"/>
                <a:cs typeface="Fuzzy Bubbles"/>
                <a:sym typeface="Fuzzy Bubbles"/>
              </a:rPr>
              <a:t>Kerjakan latihan 1 di selembar kertas</a:t>
            </a:r>
            <a:endParaRPr sz="2400">
              <a:solidFill>
                <a:srgbClr val="666666"/>
              </a:solidFill>
              <a:latin typeface="Fuzzy Bubbles"/>
              <a:ea typeface="Fuzzy Bubbles"/>
              <a:cs typeface="Fuzzy Bubbles"/>
              <a:sym typeface="Fuzzy Bubble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nvSpPr>
        <p:spPr>
          <a:xfrm>
            <a:off x="1924175" y="1588175"/>
            <a:ext cx="6181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Quicksand Medium"/>
                <a:ea typeface="Quicksand Medium"/>
                <a:cs typeface="Quicksand Medium"/>
                <a:sym typeface="Quicksand Medium"/>
              </a:rPr>
              <a:t>A variable in a program is used to store a value or data that can be used later in a program.</a:t>
            </a:r>
            <a:endParaRPr sz="1800">
              <a:latin typeface="Quicksand Medium"/>
              <a:ea typeface="Quicksand Medium"/>
              <a:cs typeface="Quicksand Medium"/>
              <a:sym typeface="Quicksand Medium"/>
            </a:endParaRPr>
          </a:p>
        </p:txBody>
      </p:sp>
      <p:grpSp>
        <p:nvGrpSpPr>
          <p:cNvPr id="83" name="Google Shape;83;p16"/>
          <p:cNvGrpSpPr/>
          <p:nvPr/>
        </p:nvGrpSpPr>
        <p:grpSpPr>
          <a:xfrm>
            <a:off x="703575" y="1060725"/>
            <a:ext cx="831300" cy="3022050"/>
            <a:chOff x="703575" y="801300"/>
            <a:chExt cx="831300" cy="3022050"/>
          </a:xfrm>
        </p:grpSpPr>
        <p:sp>
          <p:nvSpPr>
            <p:cNvPr id="84" name="Google Shape;84;p16"/>
            <p:cNvSpPr/>
            <p:nvPr/>
          </p:nvSpPr>
          <p:spPr>
            <a:xfrm>
              <a:off x="703575" y="801300"/>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6"/>
            <p:cNvSpPr txBox="1"/>
            <p:nvPr/>
          </p:nvSpPr>
          <p:spPr>
            <a:xfrm>
              <a:off x="790575" y="801300"/>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P</a:t>
              </a:r>
              <a:endParaRPr b="1" sz="4200">
                <a:solidFill>
                  <a:srgbClr val="26295E"/>
                </a:solidFill>
                <a:latin typeface="Fuzzy Bubbles"/>
                <a:ea typeface="Fuzzy Bubbles"/>
                <a:cs typeface="Fuzzy Bubbles"/>
                <a:sym typeface="Fuzzy Bubbles"/>
              </a:endParaRPr>
            </a:p>
          </p:txBody>
        </p:sp>
        <p:sp>
          <p:nvSpPr>
            <p:cNvPr id="86" name="Google Shape;86;p16"/>
            <p:cNvSpPr/>
            <p:nvPr/>
          </p:nvSpPr>
          <p:spPr>
            <a:xfrm>
              <a:off x="703575" y="1896675"/>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6"/>
            <p:cNvSpPr txBox="1"/>
            <p:nvPr/>
          </p:nvSpPr>
          <p:spPr>
            <a:xfrm>
              <a:off x="790575" y="1896675"/>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H</a:t>
              </a:r>
              <a:endParaRPr b="1" sz="4200">
                <a:solidFill>
                  <a:srgbClr val="26295E"/>
                </a:solidFill>
                <a:latin typeface="Fuzzy Bubbles"/>
                <a:ea typeface="Fuzzy Bubbles"/>
                <a:cs typeface="Fuzzy Bubbles"/>
                <a:sym typeface="Fuzzy Bubbles"/>
              </a:endParaRPr>
            </a:p>
          </p:txBody>
        </p:sp>
        <p:sp>
          <p:nvSpPr>
            <p:cNvPr id="88" name="Google Shape;88;p16"/>
            <p:cNvSpPr/>
            <p:nvPr/>
          </p:nvSpPr>
          <p:spPr>
            <a:xfrm>
              <a:off x="703575" y="2992050"/>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p:cNvSpPr txBox="1"/>
            <p:nvPr/>
          </p:nvSpPr>
          <p:spPr>
            <a:xfrm>
              <a:off x="790575" y="2992050"/>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P</a:t>
              </a:r>
              <a:endParaRPr b="1" sz="4200">
                <a:solidFill>
                  <a:srgbClr val="26295E"/>
                </a:solidFill>
                <a:latin typeface="Fuzzy Bubbles"/>
                <a:ea typeface="Fuzzy Bubbles"/>
                <a:cs typeface="Fuzzy Bubbles"/>
                <a:sym typeface="Fuzzy Bubbles"/>
              </a:endParaRPr>
            </a:p>
          </p:txBody>
        </p:sp>
      </p:grpSp>
      <p:sp>
        <p:nvSpPr>
          <p:cNvPr id="90" name="Google Shape;90;p16"/>
          <p:cNvSpPr/>
          <p:nvPr/>
        </p:nvSpPr>
        <p:spPr>
          <a:xfrm>
            <a:off x="2009275" y="2884675"/>
            <a:ext cx="2913600" cy="738900"/>
          </a:xfrm>
          <a:prstGeom prst="roundRect">
            <a:avLst>
              <a:gd fmla="val 16667"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6"/>
          <p:cNvSpPr txBox="1"/>
          <p:nvPr/>
        </p:nvSpPr>
        <p:spPr>
          <a:xfrm>
            <a:off x="2163403" y="3038575"/>
            <a:ext cx="25689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rgbClr val="26295E"/>
                </a:solidFill>
                <a:latin typeface="Quicksand Medium"/>
                <a:ea typeface="Quicksand Medium"/>
                <a:cs typeface="Quicksand Medium"/>
                <a:sym typeface="Quicksand Medium"/>
              </a:rPr>
              <a:t>$variable_name = value;</a:t>
            </a:r>
            <a:endParaRPr sz="1600">
              <a:solidFill>
                <a:srgbClr val="26295E"/>
              </a:solidFill>
              <a:latin typeface="Quicksand Medium"/>
              <a:ea typeface="Quicksand Medium"/>
              <a:cs typeface="Quicksand Medium"/>
              <a:sym typeface="Quicksand Medium"/>
            </a:endParaRPr>
          </a:p>
        </p:txBody>
      </p:sp>
      <p:sp>
        <p:nvSpPr>
          <p:cNvPr id="92" name="Google Shape;92;p16"/>
          <p:cNvSpPr txBox="1"/>
          <p:nvPr/>
        </p:nvSpPr>
        <p:spPr>
          <a:xfrm>
            <a:off x="2009275" y="2403275"/>
            <a:ext cx="1225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26295E"/>
                </a:solidFill>
                <a:latin typeface="Fuzzy Bubbles"/>
                <a:ea typeface="Fuzzy Bubbles"/>
                <a:cs typeface="Fuzzy Bubbles"/>
                <a:sym typeface="Fuzzy Bubbles"/>
              </a:rPr>
              <a:t>formula</a:t>
            </a:r>
            <a:endParaRPr b="1" sz="2000">
              <a:solidFill>
                <a:srgbClr val="26295E"/>
              </a:solidFill>
              <a:latin typeface="Fuzzy Bubbles"/>
              <a:ea typeface="Fuzzy Bubbles"/>
              <a:cs typeface="Fuzzy Bubbles"/>
              <a:sym typeface="Fuzzy Bubbles"/>
            </a:endParaRPr>
          </a:p>
        </p:txBody>
      </p:sp>
      <p:sp>
        <p:nvSpPr>
          <p:cNvPr id="93" name="Google Shape;93;p16"/>
          <p:cNvSpPr/>
          <p:nvPr/>
        </p:nvSpPr>
        <p:spPr>
          <a:xfrm>
            <a:off x="2009275" y="3754000"/>
            <a:ext cx="3224700" cy="916500"/>
          </a:xfrm>
          <a:prstGeom prst="roundRect">
            <a:avLst>
              <a:gd fmla="val 16667"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6"/>
          <p:cNvSpPr txBox="1"/>
          <p:nvPr/>
        </p:nvSpPr>
        <p:spPr>
          <a:xfrm>
            <a:off x="2163399" y="3855100"/>
            <a:ext cx="35235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rgbClr val="26295E"/>
                </a:solidFill>
                <a:latin typeface="Quicksand Medium"/>
                <a:ea typeface="Quicksand Medium"/>
                <a:cs typeface="Quicksand Medium"/>
                <a:sym typeface="Quicksand Medium"/>
              </a:rPr>
              <a:t>$number = 10;</a:t>
            </a:r>
            <a:endParaRPr sz="1600">
              <a:solidFill>
                <a:srgbClr val="26295E"/>
              </a:solidFill>
              <a:latin typeface="Quicksand Medium"/>
              <a:ea typeface="Quicksand Medium"/>
              <a:cs typeface="Quicksand Medium"/>
              <a:sym typeface="Quicksand Medium"/>
            </a:endParaRPr>
          </a:p>
          <a:p>
            <a:pPr indent="0" lvl="0" marL="0" rtl="0" algn="l">
              <a:lnSpc>
                <a:spcPct val="115000"/>
              </a:lnSpc>
              <a:spcBef>
                <a:spcPts val="0"/>
              </a:spcBef>
              <a:spcAft>
                <a:spcPts val="0"/>
              </a:spcAft>
              <a:buNone/>
            </a:pPr>
            <a:r>
              <a:rPr lang="en" sz="1600">
                <a:solidFill>
                  <a:srgbClr val="26295E"/>
                </a:solidFill>
                <a:latin typeface="Quicksand Medium"/>
                <a:ea typeface="Quicksand Medium"/>
                <a:cs typeface="Quicksand Medium"/>
                <a:sym typeface="Quicksand Medium"/>
              </a:rPr>
              <a:t>$submit = $_POST[‘submit’]</a:t>
            </a:r>
            <a:endParaRPr sz="1600">
              <a:solidFill>
                <a:srgbClr val="26295E"/>
              </a:solidFill>
              <a:latin typeface="Quicksand Medium"/>
              <a:ea typeface="Quicksand Medium"/>
              <a:cs typeface="Quicksand Medium"/>
              <a:sym typeface="Quicksand Medium"/>
            </a:endParaRPr>
          </a:p>
        </p:txBody>
      </p:sp>
      <p:sp>
        <p:nvSpPr>
          <p:cNvPr id="95" name="Google Shape;95;p16"/>
          <p:cNvSpPr txBox="1"/>
          <p:nvPr/>
        </p:nvSpPr>
        <p:spPr>
          <a:xfrm>
            <a:off x="2028825" y="679725"/>
            <a:ext cx="4914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200">
                <a:solidFill>
                  <a:srgbClr val="26295E"/>
                </a:solidFill>
                <a:latin typeface="Fuzzy Bubbles"/>
                <a:ea typeface="Fuzzy Bubbles"/>
                <a:cs typeface="Fuzzy Bubbles"/>
                <a:sym typeface="Fuzzy Bubbles"/>
              </a:rPr>
              <a:t>What is Variable?</a:t>
            </a:r>
            <a:endParaRPr b="1" sz="4200">
              <a:solidFill>
                <a:srgbClr val="26295E"/>
              </a:solidFill>
              <a:latin typeface="Fuzzy Bubbles"/>
              <a:ea typeface="Fuzzy Bubbles"/>
              <a:cs typeface="Fuzzy Bubbles"/>
              <a:sym typeface="Fuzzy Bubble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txBox="1"/>
          <p:nvPr/>
        </p:nvSpPr>
        <p:spPr>
          <a:xfrm>
            <a:off x="1924175" y="1740575"/>
            <a:ext cx="6406800" cy="21240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26295E"/>
              </a:buClr>
              <a:buSzPts val="1800"/>
              <a:buFont typeface="Quicksand Medium"/>
              <a:buChar char="●"/>
            </a:pPr>
            <a:r>
              <a:rPr lang="en" sz="1800">
                <a:solidFill>
                  <a:srgbClr val="26295E"/>
                </a:solidFill>
                <a:latin typeface="Quicksand Medium"/>
                <a:ea typeface="Quicksand Medium"/>
                <a:cs typeface="Quicksand Medium"/>
                <a:sym typeface="Quicksand Medium"/>
              </a:rPr>
              <a:t>The variable name must start with the </a:t>
            </a:r>
            <a:r>
              <a:rPr b="1" lang="en" sz="1800">
                <a:solidFill>
                  <a:srgbClr val="26295E"/>
                </a:solidFill>
                <a:latin typeface="Quicksand"/>
                <a:ea typeface="Quicksand"/>
                <a:cs typeface="Quicksand"/>
                <a:sym typeface="Quicksand"/>
              </a:rPr>
              <a:t>dollar sign ($).</a:t>
            </a:r>
            <a:endParaRPr b="1" sz="1800">
              <a:solidFill>
                <a:srgbClr val="26295E"/>
              </a:solidFill>
              <a:latin typeface="Quicksand"/>
              <a:ea typeface="Quicksand"/>
              <a:cs typeface="Quicksand"/>
              <a:sym typeface="Quicksand"/>
            </a:endParaRPr>
          </a:p>
          <a:p>
            <a:pPr indent="-342900" lvl="0" marL="457200" rtl="0" algn="l">
              <a:spcBef>
                <a:spcPts val="0"/>
              </a:spcBef>
              <a:spcAft>
                <a:spcPts val="0"/>
              </a:spcAft>
              <a:buClr>
                <a:srgbClr val="26295E"/>
              </a:buClr>
              <a:buSzPts val="1800"/>
              <a:buFont typeface="Quicksand Medium"/>
              <a:buChar char="●"/>
            </a:pPr>
            <a:r>
              <a:rPr lang="en" sz="1800">
                <a:solidFill>
                  <a:srgbClr val="26295E"/>
                </a:solidFill>
                <a:latin typeface="Quicksand Medium"/>
                <a:ea typeface="Quicksand Medium"/>
                <a:cs typeface="Quicksand Medium"/>
                <a:sym typeface="Quicksand Medium"/>
              </a:rPr>
              <a:t>The first character after the dollar sign ($) must be a </a:t>
            </a:r>
            <a:r>
              <a:rPr b="1" lang="en" sz="1800">
                <a:solidFill>
                  <a:srgbClr val="26295E"/>
                </a:solidFill>
                <a:latin typeface="Quicksand"/>
                <a:ea typeface="Quicksand"/>
                <a:cs typeface="Quicksand"/>
                <a:sym typeface="Quicksand"/>
              </a:rPr>
              <a:t>letter (a-z)</a:t>
            </a:r>
            <a:r>
              <a:rPr lang="en" sz="1800">
                <a:solidFill>
                  <a:srgbClr val="26295E"/>
                </a:solidFill>
                <a:latin typeface="Quicksand Medium"/>
                <a:ea typeface="Quicksand Medium"/>
                <a:cs typeface="Quicksand Medium"/>
                <a:sym typeface="Quicksand Medium"/>
              </a:rPr>
              <a:t> or the </a:t>
            </a:r>
            <a:r>
              <a:rPr b="1" lang="en" sz="1800">
                <a:solidFill>
                  <a:srgbClr val="26295E"/>
                </a:solidFill>
                <a:latin typeface="Quicksand"/>
                <a:ea typeface="Quicksand"/>
                <a:cs typeface="Quicksand"/>
                <a:sym typeface="Quicksand"/>
              </a:rPr>
              <a:t>underscore ( _ )</a:t>
            </a:r>
            <a:r>
              <a:rPr lang="en" sz="1800">
                <a:solidFill>
                  <a:srgbClr val="26295E"/>
                </a:solidFill>
                <a:latin typeface="Quicksand Medium"/>
                <a:ea typeface="Quicksand Medium"/>
                <a:cs typeface="Quicksand Medium"/>
                <a:sym typeface="Quicksand Medium"/>
              </a:rPr>
              <a:t>.</a:t>
            </a:r>
            <a:endParaRPr sz="1800">
              <a:solidFill>
                <a:srgbClr val="26295E"/>
              </a:solidFill>
              <a:latin typeface="Quicksand Medium"/>
              <a:ea typeface="Quicksand Medium"/>
              <a:cs typeface="Quicksand Medium"/>
              <a:sym typeface="Quicksand Medium"/>
            </a:endParaRPr>
          </a:p>
          <a:p>
            <a:pPr indent="-342900" lvl="0" marL="457200" rtl="0" algn="l">
              <a:spcBef>
                <a:spcPts val="0"/>
              </a:spcBef>
              <a:spcAft>
                <a:spcPts val="0"/>
              </a:spcAft>
              <a:buClr>
                <a:srgbClr val="26295E"/>
              </a:buClr>
              <a:buSzPts val="1800"/>
              <a:buFont typeface="Quicksand Medium"/>
              <a:buChar char="●"/>
            </a:pPr>
            <a:r>
              <a:rPr lang="en" sz="1800">
                <a:solidFill>
                  <a:srgbClr val="26295E"/>
                </a:solidFill>
                <a:latin typeface="Quicksand Medium"/>
                <a:ea typeface="Quicksand Medium"/>
                <a:cs typeface="Quicksand Medium"/>
                <a:sym typeface="Quicksand Medium"/>
              </a:rPr>
              <a:t>The remaining characters can be underscores, letters, or numbers.</a:t>
            </a:r>
            <a:endParaRPr sz="1800">
              <a:solidFill>
                <a:srgbClr val="26295E"/>
              </a:solidFill>
              <a:latin typeface="Quicksand Medium"/>
              <a:ea typeface="Quicksand Medium"/>
              <a:cs typeface="Quicksand Medium"/>
              <a:sym typeface="Quicksand Medium"/>
            </a:endParaRPr>
          </a:p>
          <a:p>
            <a:pPr indent="-342900" lvl="0" marL="457200" rtl="0" algn="l">
              <a:spcBef>
                <a:spcPts val="0"/>
              </a:spcBef>
              <a:spcAft>
                <a:spcPts val="0"/>
              </a:spcAft>
              <a:buClr>
                <a:srgbClr val="26295E"/>
              </a:buClr>
              <a:buSzPts val="1800"/>
              <a:buFont typeface="Quicksand Medium"/>
              <a:buChar char="●"/>
            </a:pPr>
            <a:r>
              <a:rPr lang="en" sz="1800">
                <a:solidFill>
                  <a:srgbClr val="26295E"/>
                </a:solidFill>
                <a:latin typeface="Quicksand Medium"/>
                <a:ea typeface="Quicksand Medium"/>
                <a:cs typeface="Quicksand Medium"/>
                <a:sym typeface="Quicksand Medium"/>
              </a:rPr>
              <a:t>The first character after the dollar sign ($) cannot be a </a:t>
            </a:r>
            <a:r>
              <a:rPr b="1" lang="en" sz="1800">
                <a:solidFill>
                  <a:srgbClr val="26295E"/>
                </a:solidFill>
                <a:latin typeface="Quicksand"/>
                <a:ea typeface="Quicksand"/>
                <a:cs typeface="Quicksand"/>
                <a:sym typeface="Quicksand"/>
              </a:rPr>
              <a:t>number</a:t>
            </a:r>
            <a:endParaRPr sz="1800">
              <a:solidFill>
                <a:srgbClr val="26295E"/>
              </a:solidFill>
              <a:latin typeface="Quicksand Medium"/>
              <a:ea typeface="Quicksand Medium"/>
              <a:cs typeface="Quicksand Medium"/>
              <a:sym typeface="Quicksand Medium"/>
            </a:endParaRPr>
          </a:p>
        </p:txBody>
      </p:sp>
      <p:grpSp>
        <p:nvGrpSpPr>
          <p:cNvPr id="101" name="Google Shape;101;p17"/>
          <p:cNvGrpSpPr/>
          <p:nvPr/>
        </p:nvGrpSpPr>
        <p:grpSpPr>
          <a:xfrm>
            <a:off x="703575" y="1060725"/>
            <a:ext cx="831300" cy="3022050"/>
            <a:chOff x="703575" y="801300"/>
            <a:chExt cx="831300" cy="3022050"/>
          </a:xfrm>
        </p:grpSpPr>
        <p:sp>
          <p:nvSpPr>
            <p:cNvPr id="102" name="Google Shape;102;p17"/>
            <p:cNvSpPr/>
            <p:nvPr/>
          </p:nvSpPr>
          <p:spPr>
            <a:xfrm>
              <a:off x="703575" y="801300"/>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7"/>
            <p:cNvSpPr txBox="1"/>
            <p:nvPr/>
          </p:nvSpPr>
          <p:spPr>
            <a:xfrm>
              <a:off x="790575" y="801300"/>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P</a:t>
              </a:r>
              <a:endParaRPr b="1" sz="4200">
                <a:solidFill>
                  <a:srgbClr val="26295E"/>
                </a:solidFill>
                <a:latin typeface="Fuzzy Bubbles"/>
                <a:ea typeface="Fuzzy Bubbles"/>
                <a:cs typeface="Fuzzy Bubbles"/>
                <a:sym typeface="Fuzzy Bubbles"/>
              </a:endParaRPr>
            </a:p>
          </p:txBody>
        </p:sp>
        <p:sp>
          <p:nvSpPr>
            <p:cNvPr id="104" name="Google Shape;104;p17"/>
            <p:cNvSpPr/>
            <p:nvPr/>
          </p:nvSpPr>
          <p:spPr>
            <a:xfrm>
              <a:off x="703575" y="1896675"/>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7"/>
            <p:cNvSpPr txBox="1"/>
            <p:nvPr/>
          </p:nvSpPr>
          <p:spPr>
            <a:xfrm>
              <a:off x="790575" y="1896675"/>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H</a:t>
              </a:r>
              <a:endParaRPr b="1" sz="4200">
                <a:solidFill>
                  <a:srgbClr val="26295E"/>
                </a:solidFill>
                <a:latin typeface="Fuzzy Bubbles"/>
                <a:ea typeface="Fuzzy Bubbles"/>
                <a:cs typeface="Fuzzy Bubbles"/>
                <a:sym typeface="Fuzzy Bubbles"/>
              </a:endParaRPr>
            </a:p>
          </p:txBody>
        </p:sp>
        <p:sp>
          <p:nvSpPr>
            <p:cNvPr id="106" name="Google Shape;106;p17"/>
            <p:cNvSpPr/>
            <p:nvPr/>
          </p:nvSpPr>
          <p:spPr>
            <a:xfrm>
              <a:off x="703575" y="2992050"/>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7"/>
            <p:cNvSpPr txBox="1"/>
            <p:nvPr/>
          </p:nvSpPr>
          <p:spPr>
            <a:xfrm>
              <a:off x="790575" y="2992050"/>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P</a:t>
              </a:r>
              <a:endParaRPr b="1" sz="4200">
                <a:solidFill>
                  <a:srgbClr val="26295E"/>
                </a:solidFill>
                <a:latin typeface="Fuzzy Bubbles"/>
                <a:ea typeface="Fuzzy Bubbles"/>
                <a:cs typeface="Fuzzy Bubbles"/>
                <a:sym typeface="Fuzzy Bubbles"/>
              </a:endParaRPr>
            </a:p>
          </p:txBody>
        </p:sp>
      </p:grpSp>
      <p:sp>
        <p:nvSpPr>
          <p:cNvPr id="108" name="Google Shape;108;p17"/>
          <p:cNvSpPr txBox="1"/>
          <p:nvPr/>
        </p:nvSpPr>
        <p:spPr>
          <a:xfrm>
            <a:off x="2028825" y="679725"/>
            <a:ext cx="4914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200">
                <a:solidFill>
                  <a:srgbClr val="26295E"/>
                </a:solidFill>
                <a:latin typeface="Fuzzy Bubbles"/>
                <a:ea typeface="Fuzzy Bubbles"/>
                <a:cs typeface="Fuzzy Bubbles"/>
                <a:sym typeface="Fuzzy Bubbles"/>
              </a:rPr>
              <a:t>Rules of Variable</a:t>
            </a:r>
            <a:endParaRPr b="1" sz="4200">
              <a:solidFill>
                <a:srgbClr val="26295E"/>
              </a:solidFill>
              <a:latin typeface="Fuzzy Bubbles"/>
              <a:ea typeface="Fuzzy Bubbles"/>
              <a:cs typeface="Fuzzy Bubbles"/>
              <a:sym typeface="Fuzzy Bubble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nvSpPr>
        <p:spPr>
          <a:xfrm>
            <a:off x="2114550" y="679725"/>
            <a:ext cx="49149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Rules of Variable</a:t>
            </a:r>
            <a:endParaRPr b="1" sz="4200">
              <a:solidFill>
                <a:srgbClr val="26295E"/>
              </a:solidFill>
              <a:latin typeface="Fuzzy Bubbles"/>
              <a:ea typeface="Fuzzy Bubbles"/>
              <a:cs typeface="Fuzzy Bubbles"/>
              <a:sym typeface="Fuzzy Bubbles"/>
            </a:endParaRPr>
          </a:p>
        </p:txBody>
      </p:sp>
      <p:grpSp>
        <p:nvGrpSpPr>
          <p:cNvPr id="114" name="Google Shape;114;p18"/>
          <p:cNvGrpSpPr/>
          <p:nvPr/>
        </p:nvGrpSpPr>
        <p:grpSpPr>
          <a:xfrm>
            <a:off x="1087475" y="3599913"/>
            <a:ext cx="1758000" cy="498900"/>
            <a:chOff x="673475" y="3640750"/>
            <a:chExt cx="1758000" cy="498900"/>
          </a:xfrm>
        </p:grpSpPr>
        <p:sp>
          <p:nvSpPr>
            <p:cNvPr id="115" name="Google Shape;115;p18"/>
            <p:cNvSpPr/>
            <p:nvPr/>
          </p:nvSpPr>
          <p:spPr>
            <a:xfrm>
              <a:off x="673475" y="3640750"/>
              <a:ext cx="1758000" cy="498900"/>
            </a:xfrm>
            <a:prstGeom prst="roundRect">
              <a:avLst>
                <a:gd fmla="val 35408" name="adj"/>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8"/>
            <p:cNvSpPr txBox="1"/>
            <p:nvPr/>
          </p:nvSpPr>
          <p:spPr>
            <a:xfrm>
              <a:off x="746325" y="3643900"/>
              <a:ext cx="16125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26295E"/>
                  </a:solidFill>
                  <a:latin typeface="Fuzzy Bubbles"/>
                  <a:ea typeface="Fuzzy Bubbles"/>
                  <a:cs typeface="Fuzzy Bubbles"/>
                  <a:sym typeface="Fuzzy Bubbles"/>
                </a:rPr>
                <a:t>$12number</a:t>
              </a:r>
              <a:endParaRPr b="1" sz="2000">
                <a:solidFill>
                  <a:srgbClr val="26295E"/>
                </a:solidFill>
                <a:latin typeface="Fuzzy Bubbles"/>
                <a:ea typeface="Fuzzy Bubbles"/>
                <a:cs typeface="Fuzzy Bubbles"/>
                <a:sym typeface="Fuzzy Bubbles"/>
              </a:endParaRPr>
            </a:p>
          </p:txBody>
        </p:sp>
      </p:grpSp>
      <p:grpSp>
        <p:nvGrpSpPr>
          <p:cNvPr id="117" name="Google Shape;117;p18"/>
          <p:cNvGrpSpPr/>
          <p:nvPr/>
        </p:nvGrpSpPr>
        <p:grpSpPr>
          <a:xfrm>
            <a:off x="3591975" y="3599913"/>
            <a:ext cx="1612500" cy="498900"/>
            <a:chOff x="3146525" y="3640750"/>
            <a:chExt cx="1612500" cy="498900"/>
          </a:xfrm>
        </p:grpSpPr>
        <p:sp>
          <p:nvSpPr>
            <p:cNvPr id="118" name="Google Shape;118;p18"/>
            <p:cNvSpPr/>
            <p:nvPr/>
          </p:nvSpPr>
          <p:spPr>
            <a:xfrm>
              <a:off x="3146525" y="3640750"/>
              <a:ext cx="1612500" cy="498900"/>
            </a:xfrm>
            <a:prstGeom prst="roundRect">
              <a:avLst>
                <a:gd fmla="val 35408" name="adj"/>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8"/>
            <p:cNvSpPr txBox="1"/>
            <p:nvPr/>
          </p:nvSpPr>
          <p:spPr>
            <a:xfrm>
              <a:off x="3277725" y="3643900"/>
              <a:ext cx="1350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26295E"/>
                  </a:solidFill>
                  <a:latin typeface="Fuzzy Bubbles"/>
                  <a:ea typeface="Fuzzy Bubbles"/>
                  <a:cs typeface="Fuzzy Bubbles"/>
                  <a:sym typeface="Fuzzy Bubbles"/>
                </a:rPr>
                <a:t>$13-chair</a:t>
              </a:r>
              <a:endParaRPr b="1" sz="2000">
                <a:solidFill>
                  <a:srgbClr val="26295E"/>
                </a:solidFill>
                <a:latin typeface="Fuzzy Bubbles"/>
                <a:ea typeface="Fuzzy Bubbles"/>
                <a:cs typeface="Fuzzy Bubbles"/>
                <a:sym typeface="Fuzzy Bubbles"/>
              </a:endParaRPr>
            </a:p>
          </p:txBody>
        </p:sp>
      </p:grpSp>
      <p:grpSp>
        <p:nvGrpSpPr>
          <p:cNvPr id="120" name="Google Shape;120;p18"/>
          <p:cNvGrpSpPr/>
          <p:nvPr/>
        </p:nvGrpSpPr>
        <p:grpSpPr>
          <a:xfrm>
            <a:off x="5950975" y="3599913"/>
            <a:ext cx="2048100" cy="498900"/>
            <a:chOff x="5505525" y="3640750"/>
            <a:chExt cx="2048100" cy="498900"/>
          </a:xfrm>
        </p:grpSpPr>
        <p:sp>
          <p:nvSpPr>
            <p:cNvPr id="121" name="Google Shape;121;p18"/>
            <p:cNvSpPr/>
            <p:nvPr/>
          </p:nvSpPr>
          <p:spPr>
            <a:xfrm>
              <a:off x="5505525" y="3640750"/>
              <a:ext cx="2048100" cy="498900"/>
            </a:xfrm>
            <a:prstGeom prst="roundRect">
              <a:avLst>
                <a:gd fmla="val 35408" name="adj"/>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8"/>
            <p:cNvSpPr txBox="1"/>
            <p:nvPr/>
          </p:nvSpPr>
          <p:spPr>
            <a:xfrm>
              <a:off x="5505725" y="3643900"/>
              <a:ext cx="2047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26295E"/>
                  </a:solidFill>
                  <a:latin typeface="Fuzzy Bubbles"/>
                  <a:ea typeface="Fuzzy Bubbles"/>
                  <a:cs typeface="Fuzzy Bubbles"/>
                  <a:sym typeface="Fuzzy Bubbles"/>
                </a:rPr>
                <a:t>$alamat siswa</a:t>
              </a:r>
              <a:endParaRPr b="1" sz="2000">
                <a:solidFill>
                  <a:srgbClr val="26295E"/>
                </a:solidFill>
                <a:latin typeface="Fuzzy Bubbles"/>
                <a:ea typeface="Fuzzy Bubbles"/>
                <a:cs typeface="Fuzzy Bubbles"/>
                <a:sym typeface="Fuzzy Bubbles"/>
              </a:endParaRPr>
            </a:p>
          </p:txBody>
        </p:sp>
      </p:grpSp>
      <p:pic>
        <p:nvPicPr>
          <p:cNvPr id="123" name="Google Shape;123;p18"/>
          <p:cNvPicPr preferRelativeResize="0"/>
          <p:nvPr/>
        </p:nvPicPr>
        <p:blipFill>
          <a:blip r:embed="rId3">
            <a:alphaModFix/>
          </a:blip>
          <a:stretch>
            <a:fillRect/>
          </a:stretch>
        </p:blipFill>
        <p:spPr>
          <a:xfrm>
            <a:off x="1673863" y="4233463"/>
            <a:ext cx="585216" cy="585216"/>
          </a:xfrm>
          <a:prstGeom prst="rect">
            <a:avLst/>
          </a:prstGeom>
          <a:noFill/>
          <a:ln>
            <a:noFill/>
          </a:ln>
        </p:spPr>
      </p:pic>
      <p:grpSp>
        <p:nvGrpSpPr>
          <p:cNvPr id="124" name="Google Shape;124;p18"/>
          <p:cNvGrpSpPr/>
          <p:nvPr/>
        </p:nvGrpSpPr>
        <p:grpSpPr>
          <a:xfrm>
            <a:off x="809525" y="1930125"/>
            <a:ext cx="1485900" cy="1229825"/>
            <a:chOff x="809525" y="1930125"/>
            <a:chExt cx="1485900" cy="1229825"/>
          </a:xfrm>
        </p:grpSpPr>
        <p:sp>
          <p:nvSpPr>
            <p:cNvPr id="125" name="Google Shape;125;p18"/>
            <p:cNvSpPr/>
            <p:nvPr/>
          </p:nvSpPr>
          <p:spPr>
            <a:xfrm>
              <a:off x="809525" y="1930125"/>
              <a:ext cx="1485900" cy="498900"/>
            </a:xfrm>
            <a:prstGeom prst="roundRect">
              <a:avLst>
                <a:gd fmla="val 35408" name="adj"/>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8"/>
            <p:cNvSpPr txBox="1"/>
            <p:nvPr/>
          </p:nvSpPr>
          <p:spPr>
            <a:xfrm>
              <a:off x="877325" y="1933275"/>
              <a:ext cx="1350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26295E"/>
                  </a:solidFill>
                  <a:latin typeface="Fuzzy Bubbles"/>
                  <a:ea typeface="Fuzzy Bubbles"/>
                  <a:cs typeface="Fuzzy Bubbles"/>
                  <a:sym typeface="Fuzzy Bubbles"/>
                </a:rPr>
                <a:t>$number</a:t>
              </a:r>
              <a:endParaRPr b="1" sz="2000">
                <a:solidFill>
                  <a:srgbClr val="26295E"/>
                </a:solidFill>
                <a:latin typeface="Fuzzy Bubbles"/>
                <a:ea typeface="Fuzzy Bubbles"/>
                <a:cs typeface="Fuzzy Bubbles"/>
                <a:sym typeface="Fuzzy Bubbles"/>
              </a:endParaRPr>
            </a:p>
          </p:txBody>
        </p:sp>
        <p:pic>
          <p:nvPicPr>
            <p:cNvPr id="127" name="Google Shape;127;p18"/>
            <p:cNvPicPr preferRelativeResize="0"/>
            <p:nvPr/>
          </p:nvPicPr>
          <p:blipFill>
            <a:blip r:embed="rId4">
              <a:alphaModFix/>
            </a:blip>
            <a:stretch>
              <a:fillRect/>
            </a:stretch>
          </p:blipFill>
          <p:spPr>
            <a:xfrm>
              <a:off x="1258375" y="2571750"/>
              <a:ext cx="588200" cy="588200"/>
            </a:xfrm>
            <a:prstGeom prst="rect">
              <a:avLst/>
            </a:prstGeom>
            <a:noFill/>
            <a:ln>
              <a:noFill/>
            </a:ln>
          </p:spPr>
        </p:pic>
      </p:grpSp>
      <p:grpSp>
        <p:nvGrpSpPr>
          <p:cNvPr id="128" name="Google Shape;128;p18"/>
          <p:cNvGrpSpPr/>
          <p:nvPr/>
        </p:nvGrpSpPr>
        <p:grpSpPr>
          <a:xfrm>
            <a:off x="2610775" y="1930125"/>
            <a:ext cx="1485900" cy="1229825"/>
            <a:chOff x="2565575" y="1930125"/>
            <a:chExt cx="1485900" cy="1229825"/>
          </a:xfrm>
        </p:grpSpPr>
        <p:sp>
          <p:nvSpPr>
            <p:cNvPr id="129" name="Google Shape;129;p18"/>
            <p:cNvSpPr/>
            <p:nvPr/>
          </p:nvSpPr>
          <p:spPr>
            <a:xfrm>
              <a:off x="2565575" y="1930125"/>
              <a:ext cx="1485900" cy="498900"/>
            </a:xfrm>
            <a:prstGeom prst="roundRect">
              <a:avLst>
                <a:gd fmla="val 35408" name="adj"/>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8"/>
            <p:cNvSpPr txBox="1"/>
            <p:nvPr/>
          </p:nvSpPr>
          <p:spPr>
            <a:xfrm>
              <a:off x="2565575" y="1933275"/>
              <a:ext cx="1485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26295E"/>
                  </a:solidFill>
                  <a:latin typeface="Fuzzy Bubbles"/>
                  <a:ea typeface="Fuzzy Bubbles"/>
                  <a:cs typeface="Fuzzy Bubbles"/>
                  <a:sym typeface="Fuzzy Bubbles"/>
                </a:rPr>
                <a:t>$NUMBER</a:t>
              </a:r>
              <a:endParaRPr b="1" sz="2000">
                <a:solidFill>
                  <a:srgbClr val="26295E"/>
                </a:solidFill>
                <a:latin typeface="Fuzzy Bubbles"/>
                <a:ea typeface="Fuzzy Bubbles"/>
                <a:cs typeface="Fuzzy Bubbles"/>
                <a:sym typeface="Fuzzy Bubbles"/>
              </a:endParaRPr>
            </a:p>
          </p:txBody>
        </p:sp>
        <p:pic>
          <p:nvPicPr>
            <p:cNvPr id="131" name="Google Shape;131;p18"/>
            <p:cNvPicPr preferRelativeResize="0"/>
            <p:nvPr/>
          </p:nvPicPr>
          <p:blipFill>
            <a:blip r:embed="rId4">
              <a:alphaModFix/>
            </a:blip>
            <a:stretch>
              <a:fillRect/>
            </a:stretch>
          </p:blipFill>
          <p:spPr>
            <a:xfrm>
              <a:off x="3014425" y="2571750"/>
              <a:ext cx="588200" cy="588200"/>
            </a:xfrm>
            <a:prstGeom prst="rect">
              <a:avLst/>
            </a:prstGeom>
            <a:noFill/>
            <a:ln>
              <a:noFill/>
            </a:ln>
          </p:spPr>
        </p:pic>
      </p:grpSp>
      <p:grpSp>
        <p:nvGrpSpPr>
          <p:cNvPr id="132" name="Google Shape;132;p18"/>
          <p:cNvGrpSpPr/>
          <p:nvPr/>
        </p:nvGrpSpPr>
        <p:grpSpPr>
          <a:xfrm>
            <a:off x="4412025" y="1930125"/>
            <a:ext cx="2047800" cy="1229825"/>
            <a:chOff x="4389425" y="1930125"/>
            <a:chExt cx="2047800" cy="1229825"/>
          </a:xfrm>
        </p:grpSpPr>
        <p:sp>
          <p:nvSpPr>
            <p:cNvPr id="133" name="Google Shape;133;p18"/>
            <p:cNvSpPr/>
            <p:nvPr/>
          </p:nvSpPr>
          <p:spPr>
            <a:xfrm>
              <a:off x="4389425" y="1930125"/>
              <a:ext cx="2047800" cy="498900"/>
            </a:xfrm>
            <a:prstGeom prst="roundRect">
              <a:avLst>
                <a:gd fmla="val 35408" name="adj"/>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8"/>
            <p:cNvSpPr txBox="1"/>
            <p:nvPr/>
          </p:nvSpPr>
          <p:spPr>
            <a:xfrm>
              <a:off x="4446225" y="1933275"/>
              <a:ext cx="19341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26295E"/>
                  </a:solidFill>
                  <a:latin typeface="Fuzzy Bubbles"/>
                  <a:ea typeface="Fuzzy Bubbles"/>
                  <a:cs typeface="Fuzzy Bubbles"/>
                  <a:sym typeface="Fuzzy Bubbles"/>
                </a:rPr>
                <a:t>$nama_siswa</a:t>
              </a:r>
              <a:endParaRPr b="1" sz="2000">
                <a:solidFill>
                  <a:srgbClr val="26295E"/>
                </a:solidFill>
                <a:latin typeface="Fuzzy Bubbles"/>
                <a:ea typeface="Fuzzy Bubbles"/>
                <a:cs typeface="Fuzzy Bubbles"/>
                <a:sym typeface="Fuzzy Bubbles"/>
              </a:endParaRPr>
            </a:p>
          </p:txBody>
        </p:sp>
        <p:pic>
          <p:nvPicPr>
            <p:cNvPr id="135" name="Google Shape;135;p18"/>
            <p:cNvPicPr preferRelativeResize="0"/>
            <p:nvPr/>
          </p:nvPicPr>
          <p:blipFill>
            <a:blip r:embed="rId4">
              <a:alphaModFix/>
            </a:blip>
            <a:stretch>
              <a:fillRect/>
            </a:stretch>
          </p:blipFill>
          <p:spPr>
            <a:xfrm>
              <a:off x="5119225" y="2571750"/>
              <a:ext cx="588200" cy="588200"/>
            </a:xfrm>
            <a:prstGeom prst="rect">
              <a:avLst/>
            </a:prstGeom>
            <a:noFill/>
            <a:ln>
              <a:noFill/>
            </a:ln>
          </p:spPr>
        </p:pic>
      </p:grpSp>
      <p:grpSp>
        <p:nvGrpSpPr>
          <p:cNvPr id="136" name="Google Shape;136;p18"/>
          <p:cNvGrpSpPr/>
          <p:nvPr/>
        </p:nvGrpSpPr>
        <p:grpSpPr>
          <a:xfrm>
            <a:off x="6775175" y="1930125"/>
            <a:ext cx="1485900" cy="1229825"/>
            <a:chOff x="6775175" y="1930125"/>
            <a:chExt cx="1485900" cy="1229825"/>
          </a:xfrm>
        </p:grpSpPr>
        <p:sp>
          <p:nvSpPr>
            <p:cNvPr id="137" name="Google Shape;137;p18"/>
            <p:cNvSpPr/>
            <p:nvPr/>
          </p:nvSpPr>
          <p:spPr>
            <a:xfrm>
              <a:off x="6775175" y="1930125"/>
              <a:ext cx="1485900" cy="498900"/>
            </a:xfrm>
            <a:prstGeom prst="roundRect">
              <a:avLst>
                <a:gd fmla="val 35408" name="adj"/>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8"/>
            <p:cNvSpPr txBox="1"/>
            <p:nvPr/>
          </p:nvSpPr>
          <p:spPr>
            <a:xfrm>
              <a:off x="6842925" y="1933275"/>
              <a:ext cx="1350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26295E"/>
                  </a:solidFill>
                  <a:latin typeface="Fuzzy Bubbles"/>
                  <a:ea typeface="Fuzzy Bubbles"/>
                  <a:cs typeface="Fuzzy Bubbles"/>
                  <a:sym typeface="Fuzzy Bubbles"/>
                </a:rPr>
                <a:t>$_siswa</a:t>
              </a:r>
              <a:endParaRPr b="1" sz="2000">
                <a:solidFill>
                  <a:srgbClr val="26295E"/>
                </a:solidFill>
                <a:latin typeface="Fuzzy Bubbles"/>
                <a:ea typeface="Fuzzy Bubbles"/>
                <a:cs typeface="Fuzzy Bubbles"/>
                <a:sym typeface="Fuzzy Bubbles"/>
              </a:endParaRPr>
            </a:p>
          </p:txBody>
        </p:sp>
        <p:pic>
          <p:nvPicPr>
            <p:cNvPr id="139" name="Google Shape;139;p18"/>
            <p:cNvPicPr preferRelativeResize="0"/>
            <p:nvPr/>
          </p:nvPicPr>
          <p:blipFill>
            <a:blip r:embed="rId4">
              <a:alphaModFix/>
            </a:blip>
            <a:stretch>
              <a:fillRect/>
            </a:stretch>
          </p:blipFill>
          <p:spPr>
            <a:xfrm>
              <a:off x="7223975" y="2571750"/>
              <a:ext cx="588200" cy="588200"/>
            </a:xfrm>
            <a:prstGeom prst="rect">
              <a:avLst/>
            </a:prstGeom>
            <a:noFill/>
            <a:ln>
              <a:noFill/>
            </a:ln>
          </p:spPr>
        </p:pic>
      </p:grpSp>
      <p:pic>
        <p:nvPicPr>
          <p:cNvPr id="140" name="Google Shape;140;p18"/>
          <p:cNvPicPr preferRelativeResize="0"/>
          <p:nvPr/>
        </p:nvPicPr>
        <p:blipFill>
          <a:blip r:embed="rId3">
            <a:alphaModFix/>
          </a:blip>
          <a:stretch>
            <a:fillRect/>
          </a:stretch>
        </p:blipFill>
        <p:spPr>
          <a:xfrm>
            <a:off x="4105613" y="4233463"/>
            <a:ext cx="585216" cy="585216"/>
          </a:xfrm>
          <a:prstGeom prst="rect">
            <a:avLst/>
          </a:prstGeom>
          <a:noFill/>
          <a:ln>
            <a:noFill/>
          </a:ln>
        </p:spPr>
      </p:pic>
      <p:pic>
        <p:nvPicPr>
          <p:cNvPr id="141" name="Google Shape;141;p18"/>
          <p:cNvPicPr preferRelativeResize="0"/>
          <p:nvPr/>
        </p:nvPicPr>
        <p:blipFill>
          <a:blip r:embed="rId3">
            <a:alphaModFix/>
          </a:blip>
          <a:stretch>
            <a:fillRect/>
          </a:stretch>
        </p:blipFill>
        <p:spPr>
          <a:xfrm>
            <a:off x="6682413" y="4233463"/>
            <a:ext cx="585216" cy="58521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19"/>
          <p:cNvPicPr preferRelativeResize="0"/>
          <p:nvPr/>
        </p:nvPicPr>
        <p:blipFill>
          <a:blip r:embed="rId3">
            <a:alphaModFix/>
          </a:blip>
          <a:stretch>
            <a:fillRect/>
          </a:stretch>
        </p:blipFill>
        <p:spPr>
          <a:xfrm>
            <a:off x="2673363" y="505475"/>
            <a:ext cx="3652426" cy="3652426"/>
          </a:xfrm>
          <a:prstGeom prst="rect">
            <a:avLst/>
          </a:prstGeom>
          <a:noFill/>
          <a:ln>
            <a:noFill/>
          </a:ln>
          <a:effectLst>
            <a:outerShdw blurRad="157163" rotWithShape="0" algn="bl" dir="5400000" dist="104775">
              <a:srgbClr val="000000">
                <a:alpha val="29000"/>
              </a:srgbClr>
            </a:outerShdw>
          </a:effectLst>
        </p:spPr>
      </p:pic>
      <p:sp>
        <p:nvSpPr>
          <p:cNvPr id="147" name="Google Shape;147;p19"/>
          <p:cNvSpPr txBox="1"/>
          <p:nvPr/>
        </p:nvSpPr>
        <p:spPr>
          <a:xfrm flipH="1">
            <a:off x="491350" y="3770525"/>
            <a:ext cx="2106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solidFill>
                  <a:srgbClr val="26295E"/>
                </a:solidFill>
                <a:latin typeface="Fuzzy Bubbles"/>
                <a:ea typeface="Fuzzy Bubbles"/>
                <a:cs typeface="Fuzzy Bubbles"/>
                <a:sym typeface="Fuzzy Bubbles"/>
              </a:rPr>
              <a:t>Variable</a:t>
            </a:r>
            <a:endParaRPr b="1" sz="3600">
              <a:solidFill>
                <a:srgbClr val="26295E"/>
              </a:solidFill>
              <a:latin typeface="Fuzzy Bubbles"/>
              <a:ea typeface="Fuzzy Bubbles"/>
              <a:cs typeface="Fuzzy Bubbles"/>
              <a:sym typeface="Fuzzy Bubbles"/>
            </a:endParaRPr>
          </a:p>
        </p:txBody>
      </p:sp>
      <p:pic>
        <p:nvPicPr>
          <p:cNvPr id="148" name="Google Shape;148;p19"/>
          <p:cNvPicPr preferRelativeResize="0"/>
          <p:nvPr/>
        </p:nvPicPr>
        <p:blipFill>
          <a:blip r:embed="rId4">
            <a:alphaModFix/>
          </a:blip>
          <a:stretch>
            <a:fillRect/>
          </a:stretch>
        </p:blipFill>
        <p:spPr>
          <a:xfrm rot="-3958508">
            <a:off x="2670264" y="3687540"/>
            <a:ext cx="657523" cy="657523"/>
          </a:xfrm>
          <a:prstGeom prst="rect">
            <a:avLst/>
          </a:prstGeom>
          <a:noFill/>
          <a:ln>
            <a:noFill/>
          </a:ln>
        </p:spPr>
      </p:pic>
      <p:pic>
        <p:nvPicPr>
          <p:cNvPr id="149" name="Google Shape;149;p19"/>
          <p:cNvPicPr preferRelativeResize="0"/>
          <p:nvPr/>
        </p:nvPicPr>
        <p:blipFill>
          <a:blip r:embed="rId4">
            <a:alphaModFix/>
          </a:blip>
          <a:stretch>
            <a:fillRect/>
          </a:stretch>
        </p:blipFill>
        <p:spPr>
          <a:xfrm rot="6545814">
            <a:off x="5887890" y="540390"/>
            <a:ext cx="657522" cy="657522"/>
          </a:xfrm>
          <a:prstGeom prst="rect">
            <a:avLst/>
          </a:prstGeom>
          <a:noFill/>
          <a:ln>
            <a:noFill/>
          </a:ln>
        </p:spPr>
      </p:pic>
      <p:sp>
        <p:nvSpPr>
          <p:cNvPr id="150" name="Google Shape;150;p19"/>
          <p:cNvSpPr txBox="1"/>
          <p:nvPr/>
        </p:nvSpPr>
        <p:spPr>
          <a:xfrm flipH="1">
            <a:off x="6817100" y="394000"/>
            <a:ext cx="17967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solidFill>
                  <a:srgbClr val="26295E"/>
                </a:solidFill>
                <a:latin typeface="Fuzzy Bubbles"/>
                <a:ea typeface="Fuzzy Bubbles"/>
                <a:cs typeface="Fuzzy Bubbles"/>
                <a:sym typeface="Fuzzy Bubbles"/>
              </a:rPr>
              <a:t>Value/ Data</a:t>
            </a:r>
            <a:endParaRPr b="1" sz="3600">
              <a:solidFill>
                <a:srgbClr val="26295E"/>
              </a:solidFill>
              <a:latin typeface="Fuzzy Bubbles"/>
              <a:ea typeface="Fuzzy Bubbles"/>
              <a:cs typeface="Fuzzy Bubbles"/>
              <a:sym typeface="Fuzzy Bubbles"/>
            </a:endParaRPr>
          </a:p>
        </p:txBody>
      </p:sp>
      <p:sp>
        <p:nvSpPr>
          <p:cNvPr id="151" name="Google Shape;151;p19"/>
          <p:cNvSpPr txBox="1"/>
          <p:nvPr/>
        </p:nvSpPr>
        <p:spPr>
          <a:xfrm>
            <a:off x="6758450" y="1675000"/>
            <a:ext cx="1914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rgbClr val="26295E"/>
                </a:solidFill>
                <a:latin typeface="Fuzzy Bubbles"/>
                <a:ea typeface="Fuzzy Bubbles"/>
                <a:cs typeface="Fuzzy Bubbles"/>
                <a:sym typeface="Fuzzy Bubbles"/>
              </a:rPr>
              <a:t>Mempunyai beberapa </a:t>
            </a:r>
            <a:r>
              <a:rPr b="1" lang="en" sz="1800">
                <a:solidFill>
                  <a:srgbClr val="26295E"/>
                </a:solidFill>
                <a:latin typeface="Fuzzy Bubbles"/>
                <a:ea typeface="Fuzzy Bubbles"/>
                <a:cs typeface="Fuzzy Bubbles"/>
                <a:sym typeface="Fuzzy Bubbles"/>
              </a:rPr>
              <a:t>tipe</a:t>
            </a:r>
            <a:endParaRPr b="1" sz="1800">
              <a:solidFill>
                <a:srgbClr val="26295E"/>
              </a:solidFill>
              <a:latin typeface="Fuzzy Bubbles"/>
              <a:ea typeface="Fuzzy Bubbles"/>
              <a:cs typeface="Fuzzy Bubbles"/>
              <a:sym typeface="Fuzzy Bubble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0"/>
          <p:cNvPicPr preferRelativeResize="0"/>
          <p:nvPr/>
        </p:nvPicPr>
        <p:blipFill>
          <a:blip r:embed="rId3">
            <a:alphaModFix/>
          </a:blip>
          <a:stretch>
            <a:fillRect/>
          </a:stretch>
        </p:blipFill>
        <p:spPr>
          <a:xfrm>
            <a:off x="-3810000" y="187125"/>
            <a:ext cx="6377450" cy="6377450"/>
          </a:xfrm>
          <a:prstGeom prst="rect">
            <a:avLst/>
          </a:prstGeom>
          <a:noFill/>
          <a:ln>
            <a:noFill/>
          </a:ln>
          <a:effectLst>
            <a:outerShdw blurRad="157163" rotWithShape="0" algn="bl" dir="5400000" dist="104775">
              <a:srgbClr val="000000">
                <a:alpha val="29000"/>
              </a:srgbClr>
            </a:outerShdw>
          </a:effectLst>
        </p:spPr>
      </p:pic>
      <p:pic>
        <p:nvPicPr>
          <p:cNvPr id="157" name="Google Shape;157;p20"/>
          <p:cNvPicPr preferRelativeResize="0"/>
          <p:nvPr/>
        </p:nvPicPr>
        <p:blipFill>
          <a:blip r:embed="rId4">
            <a:alphaModFix/>
          </a:blip>
          <a:stretch>
            <a:fillRect/>
          </a:stretch>
        </p:blipFill>
        <p:spPr>
          <a:xfrm rot="6545814">
            <a:off x="1485515" y="912790"/>
            <a:ext cx="657522" cy="657522"/>
          </a:xfrm>
          <a:prstGeom prst="rect">
            <a:avLst/>
          </a:prstGeom>
          <a:noFill/>
          <a:ln>
            <a:noFill/>
          </a:ln>
        </p:spPr>
      </p:pic>
      <p:sp>
        <p:nvSpPr>
          <p:cNvPr id="158" name="Google Shape;158;p20"/>
          <p:cNvSpPr/>
          <p:nvPr/>
        </p:nvSpPr>
        <p:spPr>
          <a:xfrm>
            <a:off x="2372125" y="620996"/>
            <a:ext cx="2722800" cy="543000"/>
          </a:xfrm>
          <a:prstGeom prst="roundRect">
            <a:avLst>
              <a:gd fmla="val 31664" name="adj"/>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0"/>
          <p:cNvSpPr txBox="1"/>
          <p:nvPr/>
        </p:nvSpPr>
        <p:spPr>
          <a:xfrm flipH="1">
            <a:off x="2438150" y="496275"/>
            <a:ext cx="32925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600">
                <a:solidFill>
                  <a:srgbClr val="26295E"/>
                </a:solidFill>
                <a:latin typeface="Fuzzy Bubbles"/>
                <a:ea typeface="Fuzzy Bubbles"/>
                <a:cs typeface="Fuzzy Bubbles"/>
                <a:sym typeface="Fuzzy Bubbles"/>
              </a:rPr>
              <a:t>Data Type of the value</a:t>
            </a:r>
            <a:endParaRPr b="1" sz="3600">
              <a:solidFill>
                <a:srgbClr val="26295E"/>
              </a:solidFill>
              <a:latin typeface="Fuzzy Bubbles"/>
              <a:ea typeface="Fuzzy Bubbles"/>
              <a:cs typeface="Fuzzy Bubbles"/>
              <a:sym typeface="Fuzzy Bubbles"/>
            </a:endParaRPr>
          </a:p>
        </p:txBody>
      </p:sp>
      <p:sp>
        <p:nvSpPr>
          <p:cNvPr id="160" name="Google Shape;160;p20"/>
          <p:cNvSpPr txBox="1"/>
          <p:nvPr/>
        </p:nvSpPr>
        <p:spPr>
          <a:xfrm>
            <a:off x="2567450" y="1941700"/>
            <a:ext cx="5594100" cy="267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26295E"/>
                </a:solidFill>
                <a:latin typeface="Fuzzy Bubbles"/>
                <a:ea typeface="Fuzzy Bubbles"/>
                <a:cs typeface="Fuzzy Bubbles"/>
                <a:sym typeface="Fuzzy Bubbles"/>
              </a:rPr>
              <a:t>Variables can store data of different types</a:t>
            </a:r>
            <a:endParaRPr sz="1800">
              <a:solidFill>
                <a:srgbClr val="26295E"/>
              </a:solidFill>
              <a:latin typeface="Fuzzy Bubbles"/>
              <a:ea typeface="Fuzzy Bubbles"/>
              <a:cs typeface="Fuzzy Bubbles"/>
              <a:sym typeface="Fuzzy Bubbles"/>
            </a:endParaRPr>
          </a:p>
          <a:p>
            <a:pPr indent="-342900" lvl="0" marL="457200" rtl="0" algn="l">
              <a:spcBef>
                <a:spcPts val="0"/>
              </a:spcBef>
              <a:spcAft>
                <a:spcPts val="0"/>
              </a:spcAft>
              <a:buClr>
                <a:srgbClr val="26295E"/>
              </a:buClr>
              <a:buSzPts val="1800"/>
              <a:buFont typeface="Fuzzy Bubbles"/>
              <a:buAutoNum type="arabicPeriod"/>
            </a:pPr>
            <a:r>
              <a:rPr b="1" lang="en" sz="1800">
                <a:solidFill>
                  <a:srgbClr val="26295E"/>
                </a:solidFill>
                <a:latin typeface="Fuzzy Bubbles"/>
                <a:ea typeface="Fuzzy Bubbles"/>
                <a:cs typeface="Fuzzy Bubbles"/>
                <a:sym typeface="Fuzzy Bubbles"/>
              </a:rPr>
              <a:t>Integer</a:t>
            </a:r>
            <a:endParaRPr b="1" sz="1800">
              <a:solidFill>
                <a:srgbClr val="26295E"/>
              </a:solidFill>
              <a:latin typeface="Fuzzy Bubbles"/>
              <a:ea typeface="Fuzzy Bubbles"/>
              <a:cs typeface="Fuzzy Bubbles"/>
              <a:sym typeface="Fuzzy Bubbles"/>
            </a:endParaRPr>
          </a:p>
          <a:p>
            <a:pPr indent="-342900" lvl="0" marL="457200" rtl="0" algn="l">
              <a:spcBef>
                <a:spcPts val="0"/>
              </a:spcBef>
              <a:spcAft>
                <a:spcPts val="0"/>
              </a:spcAft>
              <a:buClr>
                <a:srgbClr val="26295E"/>
              </a:buClr>
              <a:buSzPts val="1800"/>
              <a:buFont typeface="Fuzzy Bubbles"/>
              <a:buAutoNum type="arabicPeriod"/>
            </a:pPr>
            <a:r>
              <a:rPr b="1" lang="en" sz="1800">
                <a:solidFill>
                  <a:srgbClr val="26295E"/>
                </a:solidFill>
                <a:latin typeface="Fuzzy Bubbles"/>
                <a:ea typeface="Fuzzy Bubbles"/>
                <a:cs typeface="Fuzzy Bubbles"/>
                <a:sym typeface="Fuzzy Bubbles"/>
              </a:rPr>
              <a:t>Float</a:t>
            </a:r>
            <a:endParaRPr b="1" sz="1800">
              <a:solidFill>
                <a:srgbClr val="26295E"/>
              </a:solidFill>
              <a:latin typeface="Fuzzy Bubbles"/>
              <a:ea typeface="Fuzzy Bubbles"/>
              <a:cs typeface="Fuzzy Bubbles"/>
              <a:sym typeface="Fuzzy Bubbles"/>
            </a:endParaRPr>
          </a:p>
          <a:p>
            <a:pPr indent="-342900" lvl="0" marL="457200" rtl="0" algn="l">
              <a:spcBef>
                <a:spcPts val="0"/>
              </a:spcBef>
              <a:spcAft>
                <a:spcPts val="0"/>
              </a:spcAft>
              <a:buClr>
                <a:srgbClr val="26295E"/>
              </a:buClr>
              <a:buSzPts val="1800"/>
              <a:buFont typeface="Fuzzy Bubbles"/>
              <a:buAutoNum type="arabicPeriod"/>
            </a:pPr>
            <a:r>
              <a:rPr b="1" lang="en" sz="1800">
                <a:solidFill>
                  <a:srgbClr val="26295E"/>
                </a:solidFill>
                <a:latin typeface="Fuzzy Bubbles"/>
                <a:ea typeface="Fuzzy Bubbles"/>
                <a:cs typeface="Fuzzy Bubbles"/>
                <a:sym typeface="Fuzzy Bubbles"/>
              </a:rPr>
              <a:t>String</a:t>
            </a:r>
            <a:endParaRPr b="1" sz="1800">
              <a:solidFill>
                <a:srgbClr val="26295E"/>
              </a:solidFill>
              <a:latin typeface="Fuzzy Bubbles"/>
              <a:ea typeface="Fuzzy Bubbles"/>
              <a:cs typeface="Fuzzy Bubbles"/>
              <a:sym typeface="Fuzzy Bubbles"/>
            </a:endParaRPr>
          </a:p>
          <a:p>
            <a:pPr indent="-342900" lvl="0" marL="457200" rtl="0" algn="l">
              <a:spcBef>
                <a:spcPts val="0"/>
              </a:spcBef>
              <a:spcAft>
                <a:spcPts val="0"/>
              </a:spcAft>
              <a:buClr>
                <a:srgbClr val="26295E"/>
              </a:buClr>
              <a:buSzPts val="1800"/>
              <a:buFont typeface="Fuzzy Bubbles"/>
              <a:buAutoNum type="arabicPeriod"/>
            </a:pPr>
            <a:r>
              <a:rPr b="1" lang="en" sz="1800">
                <a:solidFill>
                  <a:srgbClr val="26295E"/>
                </a:solidFill>
                <a:latin typeface="Fuzzy Bubbles"/>
                <a:ea typeface="Fuzzy Bubbles"/>
                <a:cs typeface="Fuzzy Bubbles"/>
                <a:sym typeface="Fuzzy Bubbles"/>
              </a:rPr>
              <a:t>Boolean</a:t>
            </a:r>
            <a:endParaRPr b="1" sz="1800">
              <a:solidFill>
                <a:srgbClr val="26295E"/>
              </a:solidFill>
              <a:latin typeface="Fuzzy Bubbles"/>
              <a:ea typeface="Fuzzy Bubbles"/>
              <a:cs typeface="Fuzzy Bubbles"/>
              <a:sym typeface="Fuzzy Bubbles"/>
            </a:endParaRPr>
          </a:p>
          <a:p>
            <a:pPr indent="-342900" lvl="0" marL="457200" rtl="0" algn="l">
              <a:spcBef>
                <a:spcPts val="0"/>
              </a:spcBef>
              <a:spcAft>
                <a:spcPts val="0"/>
              </a:spcAft>
              <a:buClr>
                <a:srgbClr val="26295E"/>
              </a:buClr>
              <a:buSzPts val="1800"/>
              <a:buFont typeface="Fuzzy Bubbles"/>
              <a:buAutoNum type="arabicPeriod"/>
            </a:pPr>
            <a:r>
              <a:rPr lang="en" sz="1800">
                <a:solidFill>
                  <a:srgbClr val="26295E"/>
                </a:solidFill>
                <a:latin typeface="Fuzzy Bubbles"/>
                <a:ea typeface="Fuzzy Bubbles"/>
                <a:cs typeface="Fuzzy Bubbles"/>
                <a:sym typeface="Fuzzy Bubbles"/>
              </a:rPr>
              <a:t>Array</a:t>
            </a:r>
            <a:endParaRPr sz="1800">
              <a:solidFill>
                <a:srgbClr val="26295E"/>
              </a:solidFill>
              <a:latin typeface="Fuzzy Bubbles"/>
              <a:ea typeface="Fuzzy Bubbles"/>
              <a:cs typeface="Fuzzy Bubbles"/>
              <a:sym typeface="Fuzzy Bubbles"/>
            </a:endParaRPr>
          </a:p>
          <a:p>
            <a:pPr indent="-342900" lvl="0" marL="457200" rtl="0" algn="l">
              <a:spcBef>
                <a:spcPts val="0"/>
              </a:spcBef>
              <a:spcAft>
                <a:spcPts val="0"/>
              </a:spcAft>
              <a:buClr>
                <a:srgbClr val="26295E"/>
              </a:buClr>
              <a:buSzPts val="1800"/>
              <a:buFont typeface="Fuzzy Bubbles"/>
              <a:buAutoNum type="arabicPeriod"/>
            </a:pPr>
            <a:r>
              <a:rPr lang="en" sz="1800">
                <a:solidFill>
                  <a:srgbClr val="26295E"/>
                </a:solidFill>
                <a:latin typeface="Fuzzy Bubbles"/>
                <a:ea typeface="Fuzzy Bubbles"/>
                <a:cs typeface="Fuzzy Bubbles"/>
                <a:sym typeface="Fuzzy Bubbles"/>
              </a:rPr>
              <a:t>Object</a:t>
            </a:r>
            <a:endParaRPr sz="1800">
              <a:solidFill>
                <a:srgbClr val="26295E"/>
              </a:solidFill>
              <a:latin typeface="Fuzzy Bubbles"/>
              <a:ea typeface="Fuzzy Bubbles"/>
              <a:cs typeface="Fuzzy Bubbles"/>
              <a:sym typeface="Fuzzy Bubbles"/>
            </a:endParaRPr>
          </a:p>
          <a:p>
            <a:pPr indent="-342900" lvl="0" marL="457200" rtl="0" algn="l">
              <a:spcBef>
                <a:spcPts val="0"/>
              </a:spcBef>
              <a:spcAft>
                <a:spcPts val="0"/>
              </a:spcAft>
              <a:buClr>
                <a:srgbClr val="26295E"/>
              </a:buClr>
              <a:buSzPts val="1800"/>
              <a:buFont typeface="Fuzzy Bubbles"/>
              <a:buAutoNum type="arabicPeriod"/>
            </a:pPr>
            <a:r>
              <a:rPr lang="en" sz="1800">
                <a:solidFill>
                  <a:srgbClr val="26295E"/>
                </a:solidFill>
                <a:latin typeface="Fuzzy Bubbles"/>
                <a:ea typeface="Fuzzy Bubbles"/>
                <a:cs typeface="Fuzzy Bubbles"/>
                <a:sym typeface="Fuzzy Bubbles"/>
              </a:rPr>
              <a:t>NULL</a:t>
            </a:r>
            <a:endParaRPr sz="1800">
              <a:solidFill>
                <a:srgbClr val="26295E"/>
              </a:solidFill>
              <a:latin typeface="Fuzzy Bubbles"/>
              <a:ea typeface="Fuzzy Bubbles"/>
              <a:cs typeface="Fuzzy Bubbles"/>
              <a:sym typeface="Fuzzy Bubbles"/>
            </a:endParaRPr>
          </a:p>
          <a:p>
            <a:pPr indent="-342900" lvl="0" marL="457200" rtl="0" algn="l">
              <a:spcBef>
                <a:spcPts val="0"/>
              </a:spcBef>
              <a:spcAft>
                <a:spcPts val="0"/>
              </a:spcAft>
              <a:buClr>
                <a:srgbClr val="26295E"/>
              </a:buClr>
              <a:buSzPts val="1800"/>
              <a:buFont typeface="Fuzzy Bubbles"/>
              <a:buAutoNum type="arabicPeriod"/>
            </a:pPr>
            <a:r>
              <a:rPr lang="en" sz="1800">
                <a:solidFill>
                  <a:srgbClr val="26295E"/>
                </a:solidFill>
                <a:latin typeface="Fuzzy Bubbles"/>
                <a:ea typeface="Fuzzy Bubbles"/>
                <a:cs typeface="Fuzzy Bubbles"/>
                <a:sym typeface="Fuzzy Bubbles"/>
              </a:rPr>
              <a:t>Resource</a:t>
            </a:r>
            <a:endParaRPr sz="1800">
              <a:solidFill>
                <a:srgbClr val="26295E"/>
              </a:solidFill>
              <a:latin typeface="Fuzzy Bubbles"/>
              <a:ea typeface="Fuzzy Bubbles"/>
              <a:cs typeface="Fuzzy Bubbles"/>
              <a:sym typeface="Fuzzy Bubble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1"/>
          <p:cNvSpPr txBox="1"/>
          <p:nvPr/>
        </p:nvSpPr>
        <p:spPr>
          <a:xfrm>
            <a:off x="1924175" y="1740575"/>
            <a:ext cx="6406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26295E"/>
                </a:solidFill>
                <a:latin typeface="Quicksand Medium"/>
                <a:ea typeface="Quicksand Medium"/>
                <a:cs typeface="Quicksand Medium"/>
                <a:sym typeface="Quicksand Medium"/>
              </a:rPr>
              <a:t>An integer data type is a numeric data type used to express integers.</a:t>
            </a:r>
            <a:endParaRPr sz="1800">
              <a:solidFill>
                <a:srgbClr val="26295E"/>
              </a:solidFill>
              <a:latin typeface="Quicksand Medium"/>
              <a:ea typeface="Quicksand Medium"/>
              <a:cs typeface="Quicksand Medium"/>
              <a:sym typeface="Quicksand Medium"/>
            </a:endParaRPr>
          </a:p>
        </p:txBody>
      </p:sp>
      <p:grpSp>
        <p:nvGrpSpPr>
          <p:cNvPr id="166" name="Google Shape;166;p21"/>
          <p:cNvGrpSpPr/>
          <p:nvPr/>
        </p:nvGrpSpPr>
        <p:grpSpPr>
          <a:xfrm>
            <a:off x="703575" y="1060725"/>
            <a:ext cx="831300" cy="3022050"/>
            <a:chOff x="703575" y="801300"/>
            <a:chExt cx="831300" cy="3022050"/>
          </a:xfrm>
        </p:grpSpPr>
        <p:sp>
          <p:nvSpPr>
            <p:cNvPr id="167" name="Google Shape;167;p21"/>
            <p:cNvSpPr/>
            <p:nvPr/>
          </p:nvSpPr>
          <p:spPr>
            <a:xfrm>
              <a:off x="703575" y="801300"/>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1"/>
            <p:cNvSpPr txBox="1"/>
            <p:nvPr/>
          </p:nvSpPr>
          <p:spPr>
            <a:xfrm>
              <a:off x="790575" y="801300"/>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P</a:t>
              </a:r>
              <a:endParaRPr b="1" sz="4200">
                <a:solidFill>
                  <a:srgbClr val="26295E"/>
                </a:solidFill>
                <a:latin typeface="Fuzzy Bubbles"/>
                <a:ea typeface="Fuzzy Bubbles"/>
                <a:cs typeface="Fuzzy Bubbles"/>
                <a:sym typeface="Fuzzy Bubbles"/>
              </a:endParaRPr>
            </a:p>
          </p:txBody>
        </p:sp>
        <p:sp>
          <p:nvSpPr>
            <p:cNvPr id="169" name="Google Shape;169;p21"/>
            <p:cNvSpPr/>
            <p:nvPr/>
          </p:nvSpPr>
          <p:spPr>
            <a:xfrm>
              <a:off x="703575" y="1896675"/>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1"/>
            <p:cNvSpPr txBox="1"/>
            <p:nvPr/>
          </p:nvSpPr>
          <p:spPr>
            <a:xfrm>
              <a:off x="790575" y="1896675"/>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H</a:t>
              </a:r>
              <a:endParaRPr b="1" sz="4200">
                <a:solidFill>
                  <a:srgbClr val="26295E"/>
                </a:solidFill>
                <a:latin typeface="Fuzzy Bubbles"/>
                <a:ea typeface="Fuzzy Bubbles"/>
                <a:cs typeface="Fuzzy Bubbles"/>
                <a:sym typeface="Fuzzy Bubbles"/>
              </a:endParaRPr>
            </a:p>
          </p:txBody>
        </p:sp>
        <p:sp>
          <p:nvSpPr>
            <p:cNvPr id="171" name="Google Shape;171;p21"/>
            <p:cNvSpPr/>
            <p:nvPr/>
          </p:nvSpPr>
          <p:spPr>
            <a:xfrm>
              <a:off x="703575" y="2992050"/>
              <a:ext cx="831300" cy="831300"/>
            </a:xfrm>
            <a:prstGeom prst="ellipse">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1"/>
            <p:cNvSpPr txBox="1"/>
            <p:nvPr/>
          </p:nvSpPr>
          <p:spPr>
            <a:xfrm>
              <a:off x="790575" y="2992050"/>
              <a:ext cx="657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26295E"/>
                  </a:solidFill>
                  <a:latin typeface="Fuzzy Bubbles"/>
                  <a:ea typeface="Fuzzy Bubbles"/>
                  <a:cs typeface="Fuzzy Bubbles"/>
                  <a:sym typeface="Fuzzy Bubbles"/>
                </a:rPr>
                <a:t>P</a:t>
              </a:r>
              <a:endParaRPr b="1" sz="4200">
                <a:solidFill>
                  <a:srgbClr val="26295E"/>
                </a:solidFill>
                <a:latin typeface="Fuzzy Bubbles"/>
                <a:ea typeface="Fuzzy Bubbles"/>
                <a:cs typeface="Fuzzy Bubbles"/>
                <a:sym typeface="Fuzzy Bubbles"/>
              </a:endParaRPr>
            </a:p>
          </p:txBody>
        </p:sp>
      </p:grpSp>
      <p:sp>
        <p:nvSpPr>
          <p:cNvPr id="173" name="Google Shape;173;p21"/>
          <p:cNvSpPr txBox="1"/>
          <p:nvPr/>
        </p:nvSpPr>
        <p:spPr>
          <a:xfrm>
            <a:off x="1924175" y="679725"/>
            <a:ext cx="4914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200">
                <a:solidFill>
                  <a:srgbClr val="26295E"/>
                </a:solidFill>
                <a:latin typeface="Fuzzy Bubbles"/>
                <a:ea typeface="Fuzzy Bubbles"/>
                <a:cs typeface="Fuzzy Bubbles"/>
                <a:sym typeface="Fuzzy Bubbles"/>
              </a:rPr>
              <a:t>Integer (angka)</a:t>
            </a:r>
            <a:endParaRPr b="1" sz="4200">
              <a:solidFill>
                <a:srgbClr val="26295E"/>
              </a:solidFill>
              <a:latin typeface="Fuzzy Bubbles"/>
              <a:ea typeface="Fuzzy Bubbles"/>
              <a:cs typeface="Fuzzy Bubbles"/>
              <a:sym typeface="Fuzzy Bubbles"/>
            </a:endParaRPr>
          </a:p>
        </p:txBody>
      </p:sp>
      <p:sp>
        <p:nvSpPr>
          <p:cNvPr id="174" name="Google Shape;174;p21"/>
          <p:cNvSpPr/>
          <p:nvPr/>
        </p:nvSpPr>
        <p:spPr>
          <a:xfrm>
            <a:off x="1924175" y="2960875"/>
            <a:ext cx="2913600" cy="1122000"/>
          </a:xfrm>
          <a:prstGeom prst="roundRect">
            <a:avLst>
              <a:gd fmla="val 16667"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1"/>
          <p:cNvSpPr txBox="1"/>
          <p:nvPr/>
        </p:nvSpPr>
        <p:spPr>
          <a:xfrm>
            <a:off x="2078303" y="3114775"/>
            <a:ext cx="25689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rgbClr val="26295E"/>
                </a:solidFill>
                <a:latin typeface="Quicksand Medium"/>
                <a:ea typeface="Quicksand Medium"/>
                <a:cs typeface="Quicksand Medium"/>
                <a:sym typeface="Quicksand Medium"/>
              </a:rPr>
              <a:t>$number = 12;</a:t>
            </a:r>
            <a:endParaRPr sz="1800">
              <a:solidFill>
                <a:srgbClr val="26295E"/>
              </a:solidFill>
              <a:latin typeface="Quicksand Medium"/>
              <a:ea typeface="Quicksand Medium"/>
              <a:cs typeface="Quicksand Medium"/>
              <a:sym typeface="Quicksand Medium"/>
            </a:endParaRPr>
          </a:p>
          <a:p>
            <a:pPr indent="0" lvl="0" marL="0" rtl="0" algn="l">
              <a:lnSpc>
                <a:spcPct val="115000"/>
              </a:lnSpc>
              <a:spcBef>
                <a:spcPts val="0"/>
              </a:spcBef>
              <a:spcAft>
                <a:spcPts val="0"/>
              </a:spcAft>
              <a:buNone/>
            </a:pPr>
            <a:r>
              <a:rPr lang="en" sz="1800">
                <a:solidFill>
                  <a:srgbClr val="26295E"/>
                </a:solidFill>
                <a:latin typeface="Quicksand Medium"/>
                <a:ea typeface="Quicksand Medium"/>
                <a:cs typeface="Quicksand Medium"/>
                <a:sym typeface="Quicksand Medium"/>
              </a:rPr>
              <a:t>$nis = 990221;</a:t>
            </a:r>
            <a:endParaRPr sz="1800">
              <a:solidFill>
                <a:srgbClr val="26295E"/>
              </a:solidFill>
              <a:latin typeface="Quicksand Medium"/>
              <a:ea typeface="Quicksand Medium"/>
              <a:cs typeface="Quicksand Medium"/>
              <a:sym typeface="Quicksand Medium"/>
            </a:endParaRPr>
          </a:p>
        </p:txBody>
      </p:sp>
      <p:sp>
        <p:nvSpPr>
          <p:cNvPr id="176" name="Google Shape;176;p21"/>
          <p:cNvSpPr txBox="1"/>
          <p:nvPr/>
        </p:nvSpPr>
        <p:spPr>
          <a:xfrm>
            <a:off x="1924175" y="2479475"/>
            <a:ext cx="1225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26295E"/>
                </a:solidFill>
                <a:latin typeface="Fuzzy Bubbles"/>
                <a:ea typeface="Fuzzy Bubbles"/>
                <a:cs typeface="Fuzzy Bubbles"/>
                <a:sym typeface="Fuzzy Bubbles"/>
              </a:rPr>
              <a:t>Example</a:t>
            </a:r>
            <a:endParaRPr b="1" sz="2000">
              <a:solidFill>
                <a:srgbClr val="26295E"/>
              </a:solidFill>
              <a:latin typeface="Fuzzy Bubbles"/>
              <a:ea typeface="Fuzzy Bubbles"/>
              <a:cs typeface="Fuzzy Bubbles"/>
              <a:sym typeface="Fuzzy Bubble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