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57" r:id="rId4"/>
    <p:sldId id="258" r:id="rId5"/>
    <p:sldId id="259" r:id="rId6"/>
    <p:sldId id="260" r:id="rId7"/>
    <p:sldId id="261" r:id="rId8"/>
    <p:sldId id="262" r:id="rId9"/>
    <p:sldId id="273" r:id="rId10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7A2AA-CDC5-4975-81A8-8B458D096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4E39-014A-4FEE-8A34-25AD6A9E87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012B-3117-4EA4-9F6D-FB427FAB7EB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OMPAQ\Downloads\images (9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COMPAQ\Downloads\d754ae95f6462efae61df937efc950cb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"/>
            <a:ext cx="3429000" cy="3810000"/>
          </a:xfrm>
          <a:prstGeom prst="rect">
            <a:avLst/>
          </a:prstGeom>
          <a:noFill/>
        </p:spPr>
      </p:pic>
      <p:pic>
        <p:nvPicPr>
          <p:cNvPr id="11267" name="Picture 3" descr="C:\Users\COMPAQ\Downloads\delicious-cake-recipes-for-christmas_13564963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1400"/>
            <a:ext cx="3429000" cy="3276600"/>
          </a:xfrm>
          <a:prstGeom prst="rect">
            <a:avLst/>
          </a:prstGeom>
          <a:noFill/>
        </p:spPr>
      </p:pic>
      <p:pic>
        <p:nvPicPr>
          <p:cNvPr id="11268" name="Picture 4" descr="C:\Users\COMPAQ\Downloads\seafood_201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2667000" cy="3581400"/>
          </a:xfrm>
          <a:prstGeom prst="rect">
            <a:avLst/>
          </a:prstGeom>
          <a:noFill/>
        </p:spPr>
      </p:pic>
      <p:pic>
        <p:nvPicPr>
          <p:cNvPr id="11269" name="Picture 5" descr="C:\Users\COMPAQ\Downloads\tumblr_mh7g5jrVgD1s4og10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581400"/>
            <a:ext cx="2667000" cy="3276600"/>
          </a:xfrm>
          <a:prstGeom prst="rect">
            <a:avLst/>
          </a:prstGeom>
          <a:noFill/>
        </p:spPr>
      </p:pic>
      <p:pic>
        <p:nvPicPr>
          <p:cNvPr id="11270" name="Picture 6" descr="C:\Users\COMPAQ\Downloads\772521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1" y="0"/>
            <a:ext cx="3047999" cy="3581400"/>
          </a:xfrm>
          <a:prstGeom prst="rect">
            <a:avLst/>
          </a:prstGeom>
          <a:noFill/>
        </p:spPr>
      </p:pic>
      <p:pic>
        <p:nvPicPr>
          <p:cNvPr id="11271" name="Picture 7" descr="C:\Users\COMPAQ\Downloads\pizz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1" y="3505200"/>
            <a:ext cx="3048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b="1" dirty="0" smtClean="0"/>
              <a:t>Needs, Wants and Demands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Demands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b="1" i="1" dirty="0" smtClean="0"/>
              <a:t>wants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b="1" dirty="0" smtClean="0"/>
              <a:t>Mercedes Benz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membelinya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membelinya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b="1" i="1" dirty="0" smtClean="0"/>
              <a:t>Marketers create needs </a:t>
            </a:r>
            <a:r>
              <a:rPr lang="en-US" b="1" i="1" dirty="0" err="1" smtClean="0"/>
              <a:t>vs</a:t>
            </a:r>
            <a:r>
              <a:rPr lang="en-US" b="1" i="1" dirty="0" smtClean="0"/>
              <a:t> Marketers influence wants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COMPAQ\Downloads\2013-Ferrari-F150-Enzo-Ferrari-Successor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0" y="3276600"/>
            <a:ext cx="4953000" cy="3581400"/>
          </a:xfrm>
          <a:prstGeom prst="rect">
            <a:avLst/>
          </a:prstGeom>
          <a:noFill/>
        </p:spPr>
      </p:pic>
      <p:pic>
        <p:nvPicPr>
          <p:cNvPr id="12291" name="Picture 3" descr="C:\Users\COMPAQ\Downloads\iphone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4267200" cy="3276600"/>
          </a:xfrm>
          <a:prstGeom prst="rect">
            <a:avLst/>
          </a:prstGeom>
          <a:noFill/>
        </p:spPr>
      </p:pic>
      <p:pic>
        <p:nvPicPr>
          <p:cNvPr id="12292" name="Picture 4" descr="C:\Users\COMPAQ\Downloads\rumah-mew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276600"/>
            <a:ext cx="4191000" cy="3581400"/>
          </a:xfrm>
          <a:prstGeom prst="rect">
            <a:avLst/>
          </a:prstGeom>
          <a:noFill/>
        </p:spPr>
      </p:pic>
      <p:pic>
        <p:nvPicPr>
          <p:cNvPr id="12295" name="Picture 7" descr="C:\Users\COMPAQ\Downloads\model-cinc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4876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VALUE AND SATISFACTION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000"/>
          </a:bodyPr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target </a:t>
            </a:r>
            <a:r>
              <a:rPr lang="en-US" dirty="0" err="1" smtClean="0"/>
              <a:t>konsumen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b="1" i="1" dirty="0" smtClean="0"/>
              <a:t>Value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(get and give).</a:t>
            </a:r>
            <a:endParaRPr lang="en-US" dirty="0" smtClean="0"/>
          </a:p>
          <a:p>
            <a:r>
              <a:rPr lang="en-US" b="1" i="1" dirty="0" smtClean="0"/>
              <a:t>Marketer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b="1" i="1" dirty="0" smtClean="0"/>
              <a:t>value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: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,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,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,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menaikkan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,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COMPAQ\Downloads\1905676-blue-men-shaking-hands-direct-marketing-agreement-teamwork--you-decide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EXCHANGE AND TRANSACTIONS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Exchange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marketing,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b="1" i="1" dirty="0" err="1" smtClean="0"/>
              <a:t>Pertukaran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dimungkinkan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dalam</a:t>
            </a:r>
            <a:r>
              <a:rPr lang="en-US" b="1" i="1" dirty="0" smtClean="0"/>
              <a:t> lima </a:t>
            </a:r>
            <a:r>
              <a:rPr lang="en-US" b="1" i="1" dirty="0" err="1" smtClean="0"/>
              <a:t>kondisi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disyaratkan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antara</a:t>
            </a:r>
            <a:r>
              <a:rPr lang="en-US" b="1" i="1" dirty="0" smtClean="0"/>
              <a:t> lain</a:t>
            </a:r>
            <a:r>
              <a:rPr lang="en-US" dirty="0" smtClean="0"/>
              <a:t>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Minimal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delivery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keinginannya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</a:rPr>
              <a:t>Pemasaran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adalah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suatu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proses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sosial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yang </a:t>
            </a:r>
            <a:r>
              <a:rPr lang="en-US" sz="2600" dirty="0" err="1" smtClean="0">
                <a:latin typeface="Arial" panose="020B0604020202020204" pitchFamily="34" charset="0"/>
              </a:rPr>
              <a:t>di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dalamnya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individu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dan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kelompok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mendapatkan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apa</a:t>
            </a:r>
            <a:r>
              <a:rPr lang="en-US" sz="2600" dirty="0" smtClean="0">
                <a:latin typeface="Arial" panose="020B0604020202020204" pitchFamily="34" charset="0"/>
              </a:rPr>
              <a:t> yang </a:t>
            </a:r>
            <a:r>
              <a:rPr lang="en-US" sz="2600" dirty="0" err="1" smtClean="0">
                <a:latin typeface="Arial" panose="020B0604020202020204" pitchFamily="34" charset="0"/>
              </a:rPr>
              <a:t>mereka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butuhkan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dan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inginkan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dengan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menciptakan</a:t>
            </a:r>
            <a:r>
              <a:rPr lang="en-US" sz="2600" dirty="0" smtClean="0">
                <a:latin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</a:rPr>
              <a:t>menawarkan</a:t>
            </a:r>
            <a:r>
              <a:rPr lang="en-US" sz="2600" dirty="0" smtClean="0">
                <a:latin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</a:rPr>
              <a:t>dan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secara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bebas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mempertukarkan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produk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yang </a:t>
            </a:r>
            <a:r>
              <a:rPr lang="en-US" sz="2600" dirty="0" err="1" smtClean="0">
                <a:latin typeface="Arial" panose="020B0604020202020204" pitchFamily="34" charset="0"/>
              </a:rPr>
              <a:t>bernilai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dengan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pihak</a:t>
            </a:r>
            <a:r>
              <a:rPr lang="en-US" sz="2600" dirty="0" smtClean="0">
                <a:latin typeface="Arial" panose="020B0604020202020204" pitchFamily="34" charset="0"/>
              </a:rPr>
              <a:t> lain</a:t>
            </a:r>
            <a:endParaRPr lang="en-US" sz="2600" dirty="0" smtClean="0">
              <a:latin typeface="Arial" panose="020B0604020202020204" pitchFamily="34" charset="0"/>
            </a:endParaRPr>
          </a:p>
          <a:p>
            <a:r>
              <a:rPr lang="en-US" sz="2600" b="1" dirty="0" err="1" smtClean="0">
                <a:latin typeface="Arial" panose="020B0604020202020204" pitchFamily="34" charset="0"/>
              </a:rPr>
              <a:t>Manajemen</a:t>
            </a:r>
            <a:r>
              <a:rPr lang="en-US" sz="2600" b="1" dirty="0" smtClean="0">
                <a:latin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</a:rPr>
              <a:t>Pemasaran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adalah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proses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perencanaan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dan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pelaksanaan</a:t>
            </a:r>
            <a:r>
              <a:rPr lang="en-US" sz="2600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pemikiran</a:t>
            </a:r>
            <a:r>
              <a:rPr lang="en-US" sz="2600" dirty="0" smtClean="0">
                <a:latin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penetapan</a:t>
            </a:r>
            <a:r>
              <a:rPr lang="en-US" sz="2600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harga</a:t>
            </a:r>
            <a:r>
              <a:rPr lang="en-US" sz="2600" dirty="0" smtClean="0">
                <a:latin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promosi</a:t>
            </a:r>
            <a:r>
              <a:rPr lang="en-US" sz="2600" dirty="0" smtClean="0">
                <a:latin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</a:rPr>
              <a:t>serta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Arial" panose="020B0604020202020204" pitchFamily="34" charset="0"/>
              </a:rPr>
              <a:t>penyaluran</a:t>
            </a:r>
            <a:r>
              <a:rPr lang="en-US" sz="2600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gagasan</a:t>
            </a:r>
            <a:r>
              <a:rPr lang="en-US" sz="2600" dirty="0" smtClean="0">
                <a:latin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barang</a:t>
            </a:r>
            <a:r>
              <a:rPr lang="en-US" sz="2600" dirty="0" smtClean="0">
                <a:latin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</a:rPr>
              <a:t>dan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jasa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untuk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menciptakan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pertukaran</a:t>
            </a:r>
            <a:r>
              <a:rPr lang="en-US" sz="2600" dirty="0" smtClean="0">
                <a:latin typeface="Arial" panose="020B0604020202020204" pitchFamily="34" charset="0"/>
              </a:rPr>
              <a:t> yang </a:t>
            </a:r>
            <a:r>
              <a:rPr lang="en-US" sz="2600" dirty="0" err="1" smtClean="0">
                <a:latin typeface="Arial" panose="020B0604020202020204" pitchFamily="34" charset="0"/>
              </a:rPr>
              <a:t>memenuhi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sasaran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individu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</a:rPr>
              <a:t>dan</a:t>
            </a:r>
            <a:r>
              <a:rPr lang="en-US" sz="2600" dirty="0" smtClean="0"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organisasi</a:t>
            </a:r>
            <a:endParaRPr lang="en-US" sz="2600" dirty="0" smtClean="0">
              <a:solidFill>
                <a:srgbClr val="00B050"/>
              </a:solidFill>
            </a:endParaRPr>
          </a:p>
          <a:p>
            <a:endParaRPr lang="en-GB" sz="2400" b="1" dirty="0" smtClean="0">
              <a:latin typeface="Arial" panose="020B0604020202020204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\Downloads\marketing-logo-for-FB1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b="1" dirty="0" smtClean="0"/>
              <a:t>THE SCOPE OF MARKETING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7500" lnSpcReduction="20000"/>
          </a:bodyPr>
          <a:lstStyle/>
          <a:p>
            <a:r>
              <a:rPr lang="en-US" sz="3400" b="1" dirty="0" smtClean="0"/>
              <a:t>Goods</a:t>
            </a:r>
            <a:r>
              <a:rPr lang="en-US" sz="3400" dirty="0" smtClean="0"/>
              <a:t> (</a:t>
            </a:r>
            <a:r>
              <a:rPr lang="en-US" sz="3400" i="1" dirty="0" smtClean="0"/>
              <a:t>physical goods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r>
              <a:rPr lang="en-US" sz="3400" b="1" dirty="0" smtClean="0"/>
              <a:t>Services</a:t>
            </a:r>
            <a:r>
              <a:rPr lang="en-US" sz="3400" dirty="0" smtClean="0"/>
              <a:t> (</a:t>
            </a:r>
            <a:r>
              <a:rPr lang="en-US" sz="3400" i="1" dirty="0" smtClean="0"/>
              <a:t>airlines, hotels, barbers, lawyers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r>
              <a:rPr lang="en-US" sz="3400" b="1" dirty="0" smtClean="0"/>
              <a:t>Experiences</a:t>
            </a:r>
            <a:r>
              <a:rPr lang="en-US" sz="3400" dirty="0" smtClean="0"/>
              <a:t> (</a:t>
            </a:r>
            <a:r>
              <a:rPr lang="en-US" sz="3400" i="1" dirty="0" smtClean="0"/>
              <a:t>café, theme park, tours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r>
              <a:rPr lang="en-US" sz="3400" b="1" dirty="0" smtClean="0"/>
              <a:t>Events</a:t>
            </a:r>
            <a:r>
              <a:rPr lang="en-US" sz="3400" dirty="0" smtClean="0"/>
              <a:t> (</a:t>
            </a:r>
            <a:r>
              <a:rPr lang="en-US" sz="3400" i="1" dirty="0" smtClean="0"/>
              <a:t>the Olympics, World-Cup, trade shows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r>
              <a:rPr lang="en-US" sz="3400" b="1" dirty="0" smtClean="0"/>
              <a:t>Persons</a:t>
            </a:r>
            <a:r>
              <a:rPr lang="en-US" sz="3400" dirty="0" smtClean="0"/>
              <a:t> (</a:t>
            </a:r>
            <a:r>
              <a:rPr lang="en-US" sz="3400" i="1" dirty="0" smtClean="0"/>
              <a:t>artists, musicians, CEOs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r>
              <a:rPr lang="en-US" sz="3400" b="1" dirty="0" smtClean="0"/>
              <a:t>Places</a:t>
            </a:r>
            <a:r>
              <a:rPr lang="en-US" sz="3400" dirty="0" smtClean="0"/>
              <a:t> (</a:t>
            </a:r>
            <a:r>
              <a:rPr lang="en-US" sz="3400" i="1" dirty="0" smtClean="0"/>
              <a:t>cities, states, regions, and whole nations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r>
              <a:rPr lang="en-US" sz="3400" b="1" dirty="0" smtClean="0"/>
              <a:t>Properties</a:t>
            </a:r>
            <a:r>
              <a:rPr lang="en-US" sz="3400" dirty="0" smtClean="0"/>
              <a:t> (</a:t>
            </a:r>
            <a:r>
              <a:rPr lang="en-US" sz="3400" i="1" dirty="0" smtClean="0"/>
              <a:t>real estates, investment companies, banks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r>
              <a:rPr lang="en-US" sz="3400" b="1" dirty="0" smtClean="0"/>
              <a:t>Organizations</a:t>
            </a:r>
            <a:r>
              <a:rPr lang="en-US" sz="3400" dirty="0" smtClean="0"/>
              <a:t> (</a:t>
            </a:r>
            <a:r>
              <a:rPr lang="en-US" sz="3400" i="1" dirty="0" smtClean="0"/>
              <a:t>McDonalds, Universities, Trans Corp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r>
              <a:rPr lang="en-US" sz="3400" b="1" dirty="0" smtClean="0"/>
              <a:t>Information</a:t>
            </a:r>
            <a:r>
              <a:rPr lang="en-US" sz="3400" dirty="0" smtClean="0"/>
              <a:t> (</a:t>
            </a:r>
            <a:r>
              <a:rPr lang="en-US" sz="3400" i="1" dirty="0" smtClean="0"/>
              <a:t>encyclopedias, books, CDs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r>
              <a:rPr lang="en-US" sz="3400" b="1" dirty="0" smtClean="0"/>
              <a:t>Ideas</a:t>
            </a:r>
            <a:r>
              <a:rPr lang="en-US" sz="3400" dirty="0" smtClean="0"/>
              <a:t> (</a:t>
            </a:r>
            <a:r>
              <a:rPr lang="en-US" sz="3400" i="1" dirty="0" smtClean="0"/>
              <a:t>Mosque, Church</a:t>
            </a:r>
            <a:r>
              <a:rPr lang="en-US" sz="3400" dirty="0" smtClean="0"/>
              <a:t>)</a:t>
            </a:r>
            <a:endParaRPr lang="en-US" sz="3400" dirty="0" smtClean="0"/>
          </a:p>
          <a:p>
            <a:pPr>
              <a:buNone/>
            </a:pPr>
            <a:r>
              <a:rPr lang="en-US" dirty="0" smtClean="0"/>
              <a:t>							           (</a:t>
            </a:r>
            <a:r>
              <a:rPr lang="en-US" b="1" dirty="0" err="1" smtClean="0"/>
              <a:t>Kotler</a:t>
            </a:r>
            <a:r>
              <a:rPr lang="en-US" b="1" dirty="0" smtClean="0"/>
              <a:t>, 2003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ownloads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2400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b="1" dirty="0" smtClean="0"/>
              <a:t>A Simple Marketing System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438400" y="3124200"/>
            <a:ext cx="2209800" cy="152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Industry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(a collection of sellers)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3200400"/>
            <a:ext cx="2286000" cy="1447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Market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(a collection of buyers)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V="1">
            <a:off x="4648200" y="3505200"/>
            <a:ext cx="2895600" cy="3048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648200" y="4114800"/>
            <a:ext cx="2895600" cy="3048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/>
          <p:cNvSpPr/>
          <p:nvPr/>
        </p:nvSpPr>
        <p:spPr>
          <a:xfrm>
            <a:off x="3429000" y="2362200"/>
            <a:ext cx="5486400" cy="762000"/>
          </a:xfrm>
          <a:prstGeom prst="curved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0800000">
            <a:off x="3598854" y="4682888"/>
            <a:ext cx="5096486" cy="875994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124200"/>
            <a:ext cx="1981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Goods/Services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4419600"/>
            <a:ext cx="137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Money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5638800"/>
            <a:ext cx="1676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1905000"/>
            <a:ext cx="1828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58200" y="5867400"/>
            <a:ext cx="1447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Kotler</a:t>
            </a:r>
            <a:r>
              <a:rPr lang="en-US" b="1" dirty="0" smtClean="0"/>
              <a:t>, 2003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COMPAQ\Downloads\marketing-vs-selling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02092"/>
          </a:solidFill>
        </p:spPr>
        <p:txBody>
          <a:bodyPr/>
          <a:lstStyle/>
          <a:p>
            <a:r>
              <a:rPr lang="en-US" b="1" dirty="0" smtClean="0"/>
              <a:t>MARKETERS AND PROSPECTS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 marketer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i="1" dirty="0" smtClean="0"/>
              <a:t>prospect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b="1" i="1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8" name="Picture 4" descr="C:\Users\COMPAQ\Downloads\marketing (2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3600" y="3733800"/>
            <a:ext cx="41910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b="1" dirty="0" smtClean="0"/>
              <a:t>Needs, Wants and Demands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724399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A marketer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, </a:t>
            </a:r>
            <a:r>
              <a:rPr lang="en-US" dirty="0" err="1" smtClean="0"/>
              <a:t>keinginan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target markets.</a:t>
            </a:r>
            <a:endParaRPr lang="en-US" dirty="0" smtClean="0"/>
          </a:p>
          <a:p>
            <a:r>
              <a:rPr lang="en-US" b="1" i="1" dirty="0" smtClean="0"/>
              <a:t>Needs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r>
              <a:rPr lang="en-US" b="1" i="1" dirty="0" smtClean="0"/>
              <a:t>Needs </a:t>
            </a:r>
            <a:r>
              <a:rPr lang="en-US" b="1" i="1" dirty="0" err="1" smtClean="0"/>
              <a:t>menjadi</a:t>
            </a:r>
            <a:r>
              <a:rPr lang="en-US" b="1" i="1" dirty="0" smtClean="0"/>
              <a:t> Wants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b="1" i="1" dirty="0" smtClean="0"/>
              <a:t>needs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b="1" i="1" dirty="0" smtClean="0"/>
              <a:t>An American needs food but wants a hamburger. </a:t>
            </a:r>
            <a:endParaRPr lang="en-US" b="1" i="1" dirty="0" smtClean="0"/>
          </a:p>
          <a:p>
            <a:r>
              <a:rPr lang="en-US" b="1" i="1" dirty="0" smtClean="0"/>
              <a:t>Wants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3027</Words>
  <Application>WPS Presentation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1_Office Theme</vt:lpstr>
      <vt:lpstr>PowerPoint 演示文稿</vt:lpstr>
      <vt:lpstr>DEFINITION</vt:lpstr>
      <vt:lpstr>PowerPoint 演示文稿</vt:lpstr>
      <vt:lpstr>THE SCOPE OF MARKETING</vt:lpstr>
      <vt:lpstr>PowerPoint 演示文稿</vt:lpstr>
      <vt:lpstr>A Simple Marketing System</vt:lpstr>
      <vt:lpstr>PowerPoint 演示文稿</vt:lpstr>
      <vt:lpstr>MARKETERS AND PROSPECTS</vt:lpstr>
      <vt:lpstr>Needs, Wants and Demands</vt:lpstr>
      <vt:lpstr>PowerPoint 演示文稿</vt:lpstr>
      <vt:lpstr>Needs, Wants and Demands (2)</vt:lpstr>
      <vt:lpstr>PowerPoint 演示文稿</vt:lpstr>
      <vt:lpstr>VALUE AND SATISFACTION</vt:lpstr>
      <vt:lpstr>PowerPoint 演示文稿</vt:lpstr>
      <vt:lpstr>EXCHANGE AND TRANSACTIONS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irsyad</cp:lastModifiedBy>
  <cp:revision>1</cp:revision>
  <dcterms:created xsi:type="dcterms:W3CDTF">2021-02-23T02:18:23Z</dcterms:created>
  <dcterms:modified xsi:type="dcterms:W3CDTF">2021-02-23T02:18:23Z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