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9"/>
  </p:notesMasterIdLst>
  <p:sldIdLst>
    <p:sldId id="256" r:id="rId2"/>
    <p:sldId id="274" r:id="rId3"/>
    <p:sldId id="275" r:id="rId4"/>
    <p:sldId id="276" r:id="rId5"/>
    <p:sldId id="277" r:id="rId6"/>
    <p:sldId id="272" r:id="rId7"/>
    <p:sldId id="273" r:id="rId8"/>
    <p:sldId id="262" r:id="rId9"/>
    <p:sldId id="263" r:id="rId10"/>
    <p:sldId id="264" r:id="rId11"/>
    <p:sldId id="266" r:id="rId12"/>
    <p:sldId id="265" r:id="rId13"/>
    <p:sldId id="257" r:id="rId14"/>
    <p:sldId id="258" r:id="rId15"/>
    <p:sldId id="259" r:id="rId16"/>
    <p:sldId id="260" r:id="rId17"/>
    <p:sldId id="261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68FFAC-AEC9-4BAA-A4F3-8CB364FAA1B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A93A508C-2730-4E73-9E23-E816B790E751}">
      <dgm:prSet phldrT="[Text]"/>
      <dgm:spPr/>
      <dgm:t>
        <a:bodyPr/>
        <a:lstStyle/>
        <a:p>
          <a:r>
            <a:rPr lang="en-ID" dirty="0">
              <a:solidFill>
                <a:schemeClr val="bg1"/>
              </a:solidFill>
            </a:rPr>
            <a:t>BAB 1</a:t>
          </a:r>
        </a:p>
        <a:p>
          <a:r>
            <a:rPr lang="en-ID" dirty="0" err="1">
              <a:solidFill>
                <a:schemeClr val="bg1"/>
              </a:solidFill>
            </a:rPr>
            <a:t>Urgensi</a:t>
          </a:r>
          <a:r>
            <a:rPr lang="en-ID" dirty="0">
              <a:solidFill>
                <a:schemeClr val="bg1"/>
              </a:solidFill>
            </a:rPr>
            <a:t> PAI di PT</a:t>
          </a:r>
        </a:p>
        <a:p>
          <a:r>
            <a:rPr lang="en-ID" dirty="0" err="1">
              <a:solidFill>
                <a:schemeClr val="bg1"/>
              </a:solidFill>
            </a:rPr>
            <a:t>Landasan</a:t>
          </a:r>
          <a:r>
            <a:rPr lang="en-ID" dirty="0">
              <a:solidFill>
                <a:schemeClr val="bg1"/>
              </a:solidFill>
            </a:rPr>
            <a:t> </a:t>
          </a:r>
          <a:r>
            <a:rPr lang="en-ID" dirty="0" err="1">
              <a:solidFill>
                <a:schemeClr val="bg1"/>
              </a:solidFill>
            </a:rPr>
            <a:t>Filosofis</a:t>
          </a:r>
          <a:r>
            <a:rPr lang="en-ID" dirty="0">
              <a:solidFill>
                <a:schemeClr val="bg1"/>
              </a:solidFill>
            </a:rPr>
            <a:t> dan </a:t>
          </a:r>
          <a:r>
            <a:rPr lang="en-ID" dirty="0" err="1">
              <a:solidFill>
                <a:schemeClr val="bg1"/>
              </a:solidFill>
            </a:rPr>
            <a:t>Teologis</a:t>
          </a:r>
          <a:r>
            <a:rPr lang="en-ID" dirty="0">
              <a:solidFill>
                <a:schemeClr val="bg1"/>
              </a:solidFill>
            </a:rPr>
            <a:t> PAI di PT</a:t>
          </a:r>
        </a:p>
      </dgm:t>
    </dgm:pt>
    <dgm:pt modelId="{574347D9-E621-4626-9BF0-1EA7C52D08EF}" type="parTrans" cxnId="{702AAF39-E7DF-4ED5-9CE9-0517E266046F}">
      <dgm:prSet/>
      <dgm:spPr/>
      <dgm:t>
        <a:bodyPr/>
        <a:lstStyle/>
        <a:p>
          <a:endParaRPr lang="en-ID"/>
        </a:p>
      </dgm:t>
    </dgm:pt>
    <dgm:pt modelId="{B2901B2F-EB4E-4F58-9E9F-86421F276332}" type="sibTrans" cxnId="{702AAF39-E7DF-4ED5-9CE9-0517E266046F}">
      <dgm:prSet/>
      <dgm:spPr/>
      <dgm:t>
        <a:bodyPr/>
        <a:lstStyle/>
        <a:p>
          <a:endParaRPr lang="en-ID"/>
        </a:p>
      </dgm:t>
    </dgm:pt>
    <dgm:pt modelId="{234DD932-E1CA-4CF2-B375-FBA44C1A41FD}">
      <dgm:prSet phldrT="[Text]"/>
      <dgm:spPr/>
      <dgm:t>
        <a:bodyPr/>
        <a:lstStyle/>
        <a:p>
          <a:r>
            <a:rPr lang="en-ID" dirty="0">
              <a:solidFill>
                <a:schemeClr val="bg1"/>
              </a:solidFill>
            </a:rPr>
            <a:t>BAB II</a:t>
          </a:r>
        </a:p>
        <a:p>
          <a:r>
            <a:rPr lang="en-ID" dirty="0" err="1">
              <a:solidFill>
                <a:schemeClr val="bg1"/>
              </a:solidFill>
            </a:rPr>
            <a:t>Hakekat</a:t>
          </a:r>
          <a:r>
            <a:rPr lang="en-ID" dirty="0">
              <a:solidFill>
                <a:schemeClr val="bg1"/>
              </a:solidFill>
            </a:rPr>
            <a:t> </a:t>
          </a:r>
          <a:r>
            <a:rPr lang="en-ID" dirty="0" err="1">
              <a:solidFill>
                <a:schemeClr val="bg1"/>
              </a:solidFill>
            </a:rPr>
            <a:t>manusia</a:t>
          </a:r>
          <a:r>
            <a:rPr lang="en-ID" dirty="0">
              <a:solidFill>
                <a:schemeClr val="bg1"/>
              </a:solidFill>
            </a:rPr>
            <a:t> </a:t>
          </a:r>
          <a:r>
            <a:rPr lang="en-ID" dirty="0" err="1">
              <a:solidFill>
                <a:schemeClr val="bg1"/>
              </a:solidFill>
            </a:rPr>
            <a:t>bertuhan</a:t>
          </a:r>
          <a:endParaRPr lang="en-ID" dirty="0">
            <a:solidFill>
              <a:schemeClr val="bg1"/>
            </a:solidFill>
          </a:endParaRPr>
        </a:p>
        <a:p>
          <a:r>
            <a:rPr lang="en-US" dirty="0">
              <a:solidFill>
                <a:schemeClr val="bg1"/>
              </a:solidFill>
            </a:rPr>
            <a:t>K</a:t>
          </a:r>
          <a:r>
            <a:rPr lang="id-ID" dirty="0">
              <a:solidFill>
                <a:schemeClr val="bg1"/>
              </a:solidFill>
            </a:rPr>
            <a:t>arakteristik dan urgensi spiritualit</a:t>
          </a:r>
          <a:r>
            <a:rPr lang="en-US" dirty="0">
              <a:solidFill>
                <a:schemeClr val="bg1"/>
              </a:solidFill>
            </a:rPr>
            <a:t>as</a:t>
          </a:r>
          <a:endParaRPr lang="en-ID" dirty="0">
            <a:solidFill>
              <a:schemeClr val="bg1"/>
            </a:solidFill>
          </a:endParaRPr>
        </a:p>
        <a:p>
          <a:r>
            <a:rPr lang="en-US" dirty="0">
              <a:solidFill>
                <a:schemeClr val="bg1"/>
              </a:solidFill>
            </a:rPr>
            <a:t>S</a:t>
          </a:r>
          <a:r>
            <a:rPr lang="id-ID" dirty="0">
              <a:solidFill>
                <a:schemeClr val="bg1"/>
              </a:solidFill>
            </a:rPr>
            <a:t>umber sosiologis, filosofis, teologis, dan historis konsep ketuhanan</a:t>
          </a:r>
          <a:endParaRPr lang="en-ID" dirty="0">
            <a:solidFill>
              <a:schemeClr val="bg1"/>
            </a:solidFill>
          </a:endParaRPr>
        </a:p>
        <a:p>
          <a:endParaRPr lang="en-ID" dirty="0">
            <a:solidFill>
              <a:schemeClr val="bg1"/>
            </a:solidFill>
          </a:endParaRPr>
        </a:p>
      </dgm:t>
    </dgm:pt>
    <dgm:pt modelId="{4FAD1DC6-B2EB-4AA9-A835-3B51EC1F633B}" type="parTrans" cxnId="{5DEB4838-9E88-4C15-B399-31EFB95BC7FC}">
      <dgm:prSet/>
      <dgm:spPr/>
      <dgm:t>
        <a:bodyPr/>
        <a:lstStyle/>
        <a:p>
          <a:endParaRPr lang="en-ID"/>
        </a:p>
      </dgm:t>
    </dgm:pt>
    <dgm:pt modelId="{699EC2A3-4184-4C79-A486-0632C4467883}" type="sibTrans" cxnId="{5DEB4838-9E88-4C15-B399-31EFB95BC7FC}">
      <dgm:prSet/>
      <dgm:spPr/>
      <dgm:t>
        <a:bodyPr/>
        <a:lstStyle/>
        <a:p>
          <a:endParaRPr lang="en-ID"/>
        </a:p>
      </dgm:t>
    </dgm:pt>
    <dgm:pt modelId="{14FAB043-66C2-44B0-AC01-B847CA15A0F4}">
      <dgm:prSet phldrT="[Text]"/>
      <dgm:spPr/>
      <dgm:t>
        <a:bodyPr/>
        <a:lstStyle/>
        <a:p>
          <a:r>
            <a:rPr lang="en-ID" dirty="0">
              <a:solidFill>
                <a:schemeClr val="bg1"/>
              </a:solidFill>
            </a:rPr>
            <a:t>BAB III</a:t>
          </a:r>
        </a:p>
        <a:p>
          <a:r>
            <a:rPr lang="en-US" dirty="0" err="1">
              <a:solidFill>
                <a:schemeClr val="bg1"/>
              </a:solidFill>
            </a:rPr>
            <a:t>Urgensi</a:t>
          </a:r>
          <a:r>
            <a:rPr lang="en-US" dirty="0">
              <a:solidFill>
                <a:schemeClr val="bg1"/>
              </a:solidFill>
            </a:rPr>
            <a:t> a</a:t>
          </a:r>
          <a:r>
            <a:rPr lang="id-ID" dirty="0">
              <a:solidFill>
                <a:schemeClr val="bg1"/>
              </a:solidFill>
            </a:rPr>
            <a:t>gama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dalam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meraih</a:t>
          </a:r>
          <a:r>
            <a:rPr lang="en-US" dirty="0">
              <a:solidFill>
                <a:schemeClr val="bg1"/>
              </a:solidFill>
            </a:rPr>
            <a:t> k</a:t>
          </a:r>
          <a:r>
            <a:rPr lang="id-ID" dirty="0">
              <a:solidFill>
                <a:schemeClr val="bg1"/>
              </a:solidFill>
            </a:rPr>
            <a:t>ebahagiaan</a:t>
          </a:r>
          <a:endParaRPr lang="en-ID" dirty="0">
            <a:solidFill>
              <a:schemeClr val="bg1"/>
            </a:solidFill>
          </a:endParaRPr>
        </a:p>
        <a:p>
          <a:r>
            <a:rPr lang="en-US" dirty="0">
              <a:solidFill>
                <a:schemeClr val="bg1"/>
              </a:solidFill>
            </a:rPr>
            <a:t>K</a:t>
          </a:r>
          <a:r>
            <a:rPr lang="id-ID" dirty="0">
              <a:solidFill>
                <a:schemeClr val="bg1"/>
              </a:solidFill>
            </a:rPr>
            <a:t>onsep dan implementasi tauhid dalam beragama</a:t>
          </a:r>
          <a:endParaRPr lang="en-ID" dirty="0">
            <a:solidFill>
              <a:schemeClr val="bg1"/>
            </a:solidFill>
          </a:endParaRPr>
        </a:p>
      </dgm:t>
    </dgm:pt>
    <dgm:pt modelId="{92DA2319-5695-4CEC-A177-AD5E70603914}" type="parTrans" cxnId="{C14698D7-698B-4FC2-A956-333BDDEECCDC}">
      <dgm:prSet/>
      <dgm:spPr/>
      <dgm:t>
        <a:bodyPr/>
        <a:lstStyle/>
        <a:p>
          <a:endParaRPr lang="en-ID"/>
        </a:p>
      </dgm:t>
    </dgm:pt>
    <dgm:pt modelId="{05A191CC-4387-44E9-9CFC-1CD391BB6FAA}" type="sibTrans" cxnId="{C14698D7-698B-4FC2-A956-333BDDEECCDC}">
      <dgm:prSet/>
      <dgm:spPr/>
      <dgm:t>
        <a:bodyPr/>
        <a:lstStyle/>
        <a:p>
          <a:endParaRPr lang="en-ID"/>
        </a:p>
      </dgm:t>
    </dgm:pt>
    <dgm:pt modelId="{C6E900AC-12FE-4440-94B8-6682E9394BF0}">
      <dgm:prSet phldrT="[Text]"/>
      <dgm:spPr/>
      <dgm:t>
        <a:bodyPr/>
        <a:lstStyle/>
        <a:p>
          <a:r>
            <a:rPr lang="en-ID" dirty="0">
              <a:solidFill>
                <a:schemeClr val="bg1"/>
              </a:solidFill>
            </a:rPr>
            <a:t>BAB IV</a:t>
          </a:r>
        </a:p>
        <a:p>
          <a:r>
            <a:rPr lang="en-US" dirty="0">
              <a:solidFill>
                <a:schemeClr val="bg1"/>
              </a:solidFill>
            </a:rPr>
            <a:t>K</a:t>
          </a:r>
          <a:r>
            <a:rPr lang="id-ID" dirty="0">
              <a:solidFill>
                <a:schemeClr val="bg1"/>
              </a:solidFill>
            </a:rPr>
            <a:t>onsep trilogi beragama dalam Islam (iman, Islam, dan ihsan)</a:t>
          </a:r>
          <a:endParaRPr lang="en-ID" dirty="0">
            <a:solidFill>
              <a:schemeClr val="bg1"/>
            </a:solidFill>
          </a:endParaRPr>
        </a:p>
        <a:p>
          <a:r>
            <a:rPr lang="en-US" dirty="0">
              <a:solidFill>
                <a:schemeClr val="bg1"/>
              </a:solidFill>
            </a:rPr>
            <a:t>A</a:t>
          </a:r>
          <a:r>
            <a:rPr lang="id-ID" dirty="0">
              <a:solidFill>
                <a:schemeClr val="bg1"/>
              </a:solidFill>
            </a:rPr>
            <a:t>rgumen tentang karakteristik  insan kamil </a:t>
          </a:r>
          <a:endParaRPr lang="en-ID" dirty="0">
            <a:solidFill>
              <a:schemeClr val="bg1"/>
            </a:solidFill>
          </a:endParaRPr>
        </a:p>
      </dgm:t>
    </dgm:pt>
    <dgm:pt modelId="{6C58E119-F21B-44A3-88A8-D4166E54AF52}" type="parTrans" cxnId="{46666DCC-F77C-4452-A16B-65F4040DAC90}">
      <dgm:prSet/>
      <dgm:spPr/>
      <dgm:t>
        <a:bodyPr/>
        <a:lstStyle/>
        <a:p>
          <a:endParaRPr lang="en-ID"/>
        </a:p>
      </dgm:t>
    </dgm:pt>
    <dgm:pt modelId="{00BC7E2F-FEBD-4EBC-8EE5-2C999B254BEA}" type="sibTrans" cxnId="{46666DCC-F77C-4452-A16B-65F4040DAC90}">
      <dgm:prSet/>
      <dgm:spPr/>
      <dgm:t>
        <a:bodyPr/>
        <a:lstStyle/>
        <a:p>
          <a:endParaRPr lang="en-ID"/>
        </a:p>
      </dgm:t>
    </dgm:pt>
    <dgm:pt modelId="{115F7970-F543-49A7-9845-09A3556C8FED}">
      <dgm:prSet phldrT="[Text]"/>
      <dgm:spPr/>
      <dgm:t>
        <a:bodyPr/>
        <a:lstStyle/>
        <a:p>
          <a:r>
            <a:rPr lang="en-ID" dirty="0">
              <a:solidFill>
                <a:schemeClr val="bg1"/>
              </a:solidFill>
            </a:rPr>
            <a:t>BAB V</a:t>
          </a:r>
        </a:p>
        <a:p>
          <a:r>
            <a:rPr lang="en-US" dirty="0">
              <a:solidFill>
                <a:schemeClr val="bg1"/>
              </a:solidFill>
            </a:rPr>
            <a:t>K</a:t>
          </a:r>
          <a:r>
            <a:rPr lang="id-ID" dirty="0">
              <a:solidFill>
                <a:schemeClr val="bg1"/>
              </a:solidFill>
            </a:rPr>
            <a:t>onsep dasar tentang Al-Quran dan </a:t>
          </a:r>
          <a:r>
            <a:rPr lang="id-ID" i="1" dirty="0">
              <a:solidFill>
                <a:schemeClr val="bg1"/>
              </a:solidFill>
            </a:rPr>
            <a:t>As</a:t>
          </a:r>
          <a:r>
            <a:rPr lang="id-ID" dirty="0">
              <a:solidFill>
                <a:schemeClr val="bg1"/>
              </a:solidFill>
            </a:rPr>
            <a:t>-</a:t>
          </a:r>
          <a:r>
            <a:rPr lang="id-ID" i="1" dirty="0">
              <a:solidFill>
                <a:schemeClr val="bg1"/>
              </a:solidFill>
            </a:rPr>
            <a:t>Sunnah</a:t>
          </a:r>
          <a:r>
            <a:rPr lang="id-ID" dirty="0">
              <a:solidFill>
                <a:schemeClr val="bg1"/>
              </a:solidFill>
            </a:rPr>
            <a:t> dan metode pemahamanny</a:t>
          </a:r>
          <a:r>
            <a:rPr lang="en-US" dirty="0">
              <a:solidFill>
                <a:schemeClr val="bg1"/>
              </a:solidFill>
            </a:rPr>
            <a:t>a</a:t>
          </a:r>
          <a:endParaRPr lang="en-ID" dirty="0">
            <a:solidFill>
              <a:schemeClr val="bg1"/>
            </a:solidFill>
          </a:endParaRPr>
        </a:p>
      </dgm:t>
    </dgm:pt>
    <dgm:pt modelId="{C3C1A545-520D-4A46-9B5A-3E00FA166332}" type="parTrans" cxnId="{9C834DC3-79B8-4454-ACA1-F35360944685}">
      <dgm:prSet/>
      <dgm:spPr/>
      <dgm:t>
        <a:bodyPr/>
        <a:lstStyle/>
        <a:p>
          <a:endParaRPr lang="en-ID"/>
        </a:p>
      </dgm:t>
    </dgm:pt>
    <dgm:pt modelId="{63D5A51E-6CED-4597-BBCD-3DD31E6D4C0F}" type="sibTrans" cxnId="{9C834DC3-79B8-4454-ACA1-F35360944685}">
      <dgm:prSet/>
      <dgm:spPr/>
      <dgm:t>
        <a:bodyPr/>
        <a:lstStyle/>
        <a:p>
          <a:endParaRPr lang="en-ID"/>
        </a:p>
      </dgm:t>
    </dgm:pt>
    <dgm:pt modelId="{C5F8FDA0-E097-41C4-9AAA-5201AF2F6BCC}" type="pres">
      <dgm:prSet presAssocID="{A468FFAC-AEC9-4BAA-A4F3-8CB364FAA1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EB0F0C-9141-44BB-A1BF-1E72CF8452B7}" type="pres">
      <dgm:prSet presAssocID="{A93A508C-2730-4E73-9E23-E816B790E751}" presName="node" presStyleLbl="node1" presStyleIdx="0" presStyleCnt="5" custScaleX="138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2D90C-1AAE-4C8E-9943-89323C8C608C}" type="pres">
      <dgm:prSet presAssocID="{B2901B2F-EB4E-4F58-9E9F-86421F276332}" presName="sibTrans" presStyleCnt="0"/>
      <dgm:spPr/>
    </dgm:pt>
    <dgm:pt modelId="{56523470-89EF-4BE6-A840-501E9418C9E6}" type="pres">
      <dgm:prSet presAssocID="{234DD932-E1CA-4CF2-B375-FBA44C1A41FD}" presName="node" presStyleLbl="node1" presStyleIdx="1" presStyleCnt="5" custScaleX="1358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6B75E-8178-499C-BE27-FA84B9F322EE}" type="pres">
      <dgm:prSet presAssocID="{699EC2A3-4184-4C79-A486-0632C4467883}" presName="sibTrans" presStyleCnt="0"/>
      <dgm:spPr/>
    </dgm:pt>
    <dgm:pt modelId="{F62D7BDA-3AB8-477F-B27A-F9C7456DF753}" type="pres">
      <dgm:prSet presAssocID="{14FAB043-66C2-44B0-AC01-B847CA15A0F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D439B-60CF-47D4-8F9E-E7966253BC56}" type="pres">
      <dgm:prSet presAssocID="{05A191CC-4387-44E9-9CFC-1CD391BB6FAA}" presName="sibTrans" presStyleCnt="0"/>
      <dgm:spPr/>
    </dgm:pt>
    <dgm:pt modelId="{27DB83CE-5C5B-4249-9B73-42816451A6C4}" type="pres">
      <dgm:prSet presAssocID="{C6E900AC-12FE-4440-94B8-6682E9394BF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631B4-68B6-40A2-955C-CC27A9E2C7EF}" type="pres">
      <dgm:prSet presAssocID="{00BC7E2F-FEBD-4EBC-8EE5-2C999B254BEA}" presName="sibTrans" presStyleCnt="0"/>
      <dgm:spPr/>
    </dgm:pt>
    <dgm:pt modelId="{AEE9EE57-DB2F-4A60-93BE-0D71D344C881}" type="pres">
      <dgm:prSet presAssocID="{115F7970-F543-49A7-9845-09A3556C8FED}" presName="node" presStyleLbl="node1" presStyleIdx="4" presStyleCnt="5" custLinFactNeighborY="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FB311B-E3B6-48D8-B277-D7FE7677356C}" type="presOf" srcId="{115F7970-F543-49A7-9845-09A3556C8FED}" destId="{AEE9EE57-DB2F-4A60-93BE-0D71D344C881}" srcOrd="0" destOrd="0" presId="urn:microsoft.com/office/officeart/2005/8/layout/default"/>
    <dgm:cxn modelId="{692A707B-8C14-413F-A996-0EA550C86D98}" type="presOf" srcId="{C6E900AC-12FE-4440-94B8-6682E9394BF0}" destId="{27DB83CE-5C5B-4249-9B73-42816451A6C4}" srcOrd="0" destOrd="0" presId="urn:microsoft.com/office/officeart/2005/8/layout/default"/>
    <dgm:cxn modelId="{FD68744F-C4B2-4856-A0E1-F81D6B20A2E3}" type="presOf" srcId="{A93A508C-2730-4E73-9E23-E816B790E751}" destId="{8CEB0F0C-9141-44BB-A1BF-1E72CF8452B7}" srcOrd="0" destOrd="0" presId="urn:microsoft.com/office/officeart/2005/8/layout/default"/>
    <dgm:cxn modelId="{9C834DC3-79B8-4454-ACA1-F35360944685}" srcId="{A468FFAC-AEC9-4BAA-A4F3-8CB364FAA1BA}" destId="{115F7970-F543-49A7-9845-09A3556C8FED}" srcOrd="4" destOrd="0" parTransId="{C3C1A545-520D-4A46-9B5A-3E00FA166332}" sibTransId="{63D5A51E-6CED-4597-BBCD-3DD31E6D4C0F}"/>
    <dgm:cxn modelId="{46666DCC-F77C-4452-A16B-65F4040DAC90}" srcId="{A468FFAC-AEC9-4BAA-A4F3-8CB364FAA1BA}" destId="{C6E900AC-12FE-4440-94B8-6682E9394BF0}" srcOrd="3" destOrd="0" parTransId="{6C58E119-F21B-44A3-88A8-D4166E54AF52}" sibTransId="{00BC7E2F-FEBD-4EBC-8EE5-2C999B254BEA}"/>
    <dgm:cxn modelId="{702AAF39-E7DF-4ED5-9CE9-0517E266046F}" srcId="{A468FFAC-AEC9-4BAA-A4F3-8CB364FAA1BA}" destId="{A93A508C-2730-4E73-9E23-E816B790E751}" srcOrd="0" destOrd="0" parTransId="{574347D9-E621-4626-9BF0-1EA7C52D08EF}" sibTransId="{B2901B2F-EB4E-4F58-9E9F-86421F276332}"/>
    <dgm:cxn modelId="{C28ADF28-CBBC-4D92-8A07-C55A3C8218EF}" type="presOf" srcId="{234DD932-E1CA-4CF2-B375-FBA44C1A41FD}" destId="{56523470-89EF-4BE6-A840-501E9418C9E6}" srcOrd="0" destOrd="0" presId="urn:microsoft.com/office/officeart/2005/8/layout/default"/>
    <dgm:cxn modelId="{09C43232-BC67-487C-9508-E8DACA6FE32C}" type="presOf" srcId="{A468FFAC-AEC9-4BAA-A4F3-8CB364FAA1BA}" destId="{C5F8FDA0-E097-41C4-9AAA-5201AF2F6BCC}" srcOrd="0" destOrd="0" presId="urn:microsoft.com/office/officeart/2005/8/layout/default"/>
    <dgm:cxn modelId="{5DEB4838-9E88-4C15-B399-31EFB95BC7FC}" srcId="{A468FFAC-AEC9-4BAA-A4F3-8CB364FAA1BA}" destId="{234DD932-E1CA-4CF2-B375-FBA44C1A41FD}" srcOrd="1" destOrd="0" parTransId="{4FAD1DC6-B2EB-4AA9-A835-3B51EC1F633B}" sibTransId="{699EC2A3-4184-4C79-A486-0632C4467883}"/>
    <dgm:cxn modelId="{C14698D7-698B-4FC2-A956-333BDDEECCDC}" srcId="{A468FFAC-AEC9-4BAA-A4F3-8CB364FAA1BA}" destId="{14FAB043-66C2-44B0-AC01-B847CA15A0F4}" srcOrd="2" destOrd="0" parTransId="{92DA2319-5695-4CEC-A177-AD5E70603914}" sibTransId="{05A191CC-4387-44E9-9CFC-1CD391BB6FAA}"/>
    <dgm:cxn modelId="{D6B2C915-3C6D-47DB-AB0C-77CEB0BA8B75}" type="presOf" srcId="{14FAB043-66C2-44B0-AC01-B847CA15A0F4}" destId="{F62D7BDA-3AB8-477F-B27A-F9C7456DF753}" srcOrd="0" destOrd="0" presId="urn:microsoft.com/office/officeart/2005/8/layout/default"/>
    <dgm:cxn modelId="{5AC861DC-C325-4D0E-8424-BD1AEB57E7D0}" type="presParOf" srcId="{C5F8FDA0-E097-41C4-9AAA-5201AF2F6BCC}" destId="{8CEB0F0C-9141-44BB-A1BF-1E72CF8452B7}" srcOrd="0" destOrd="0" presId="urn:microsoft.com/office/officeart/2005/8/layout/default"/>
    <dgm:cxn modelId="{1DB00A3E-1704-4901-AE9C-AFAF528F8DAD}" type="presParOf" srcId="{C5F8FDA0-E097-41C4-9AAA-5201AF2F6BCC}" destId="{BC92D90C-1AAE-4C8E-9943-89323C8C608C}" srcOrd="1" destOrd="0" presId="urn:microsoft.com/office/officeart/2005/8/layout/default"/>
    <dgm:cxn modelId="{E1259A59-8DEE-427B-A067-1811E98CAEFC}" type="presParOf" srcId="{C5F8FDA0-E097-41C4-9AAA-5201AF2F6BCC}" destId="{56523470-89EF-4BE6-A840-501E9418C9E6}" srcOrd="2" destOrd="0" presId="urn:microsoft.com/office/officeart/2005/8/layout/default"/>
    <dgm:cxn modelId="{3B822AD7-7B39-44B1-8CAC-26927419E04C}" type="presParOf" srcId="{C5F8FDA0-E097-41C4-9AAA-5201AF2F6BCC}" destId="{7EF6B75E-8178-499C-BE27-FA84B9F322EE}" srcOrd="3" destOrd="0" presId="urn:microsoft.com/office/officeart/2005/8/layout/default"/>
    <dgm:cxn modelId="{B5703616-E31E-4BD2-867A-6B36D1AD0687}" type="presParOf" srcId="{C5F8FDA0-E097-41C4-9AAA-5201AF2F6BCC}" destId="{F62D7BDA-3AB8-477F-B27A-F9C7456DF753}" srcOrd="4" destOrd="0" presId="urn:microsoft.com/office/officeart/2005/8/layout/default"/>
    <dgm:cxn modelId="{7BB8B04D-60E5-4FC4-B3E1-5A6DDDB71012}" type="presParOf" srcId="{C5F8FDA0-E097-41C4-9AAA-5201AF2F6BCC}" destId="{835D439B-60CF-47D4-8F9E-E7966253BC56}" srcOrd="5" destOrd="0" presId="urn:microsoft.com/office/officeart/2005/8/layout/default"/>
    <dgm:cxn modelId="{3FFDCB9A-01CA-4868-93F2-40670BF3CFBC}" type="presParOf" srcId="{C5F8FDA0-E097-41C4-9AAA-5201AF2F6BCC}" destId="{27DB83CE-5C5B-4249-9B73-42816451A6C4}" srcOrd="6" destOrd="0" presId="urn:microsoft.com/office/officeart/2005/8/layout/default"/>
    <dgm:cxn modelId="{FB5E18CE-DEEC-45C1-9F9D-CD8BC4FE328A}" type="presParOf" srcId="{C5F8FDA0-E097-41C4-9AAA-5201AF2F6BCC}" destId="{6BD631B4-68B6-40A2-955C-CC27A9E2C7EF}" srcOrd="7" destOrd="0" presId="urn:microsoft.com/office/officeart/2005/8/layout/default"/>
    <dgm:cxn modelId="{B77CD715-25C1-4CFF-816D-6C9EB8424AED}" type="presParOf" srcId="{C5F8FDA0-E097-41C4-9AAA-5201AF2F6BCC}" destId="{AEE9EE57-DB2F-4A60-93BE-0D71D344C88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68FFAC-AEC9-4BAA-A4F3-8CB364FAA1B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A93A508C-2730-4E73-9E23-E816B790E751}">
      <dgm:prSet phldrT="[Text]"/>
      <dgm:spPr/>
      <dgm:t>
        <a:bodyPr/>
        <a:lstStyle/>
        <a:p>
          <a:r>
            <a:rPr lang="en-ID" dirty="0">
              <a:solidFill>
                <a:schemeClr val="bg1"/>
              </a:solidFill>
            </a:rPr>
            <a:t>BAB  VI</a:t>
          </a:r>
        </a:p>
        <a:p>
          <a:r>
            <a:rPr lang="en-US" dirty="0">
              <a:solidFill>
                <a:schemeClr val="bg1"/>
              </a:solidFill>
            </a:rPr>
            <a:t>V</a:t>
          </a:r>
          <a:r>
            <a:rPr lang="id-ID" dirty="0">
              <a:solidFill>
                <a:schemeClr val="bg1"/>
              </a:solidFill>
            </a:rPr>
            <a:t>ariasi pemahaman dan pengamalan agama</a:t>
          </a:r>
          <a:endParaRPr lang="en-ID" dirty="0">
            <a:solidFill>
              <a:schemeClr val="bg1"/>
            </a:solidFill>
          </a:endParaRPr>
        </a:p>
        <a:p>
          <a:r>
            <a:rPr lang="en-US" dirty="0">
              <a:solidFill>
                <a:schemeClr val="bg1"/>
              </a:solidFill>
            </a:rPr>
            <a:t>A</a:t>
          </a:r>
          <a:r>
            <a:rPr lang="id-ID" dirty="0">
              <a:solidFill>
                <a:schemeClr val="bg1"/>
              </a:solidFill>
            </a:rPr>
            <a:t>rgumen tentang urgensi dan metode pribumisasi Al-Qur</a:t>
          </a:r>
          <a:r>
            <a:rPr lang="en-US" dirty="0">
              <a:solidFill>
                <a:schemeClr val="bg1"/>
              </a:solidFill>
            </a:rPr>
            <a:t>’</a:t>
          </a:r>
          <a:r>
            <a:rPr lang="id-ID" dirty="0">
              <a:solidFill>
                <a:schemeClr val="bg1"/>
              </a:solidFill>
            </a:rPr>
            <a:t>an</a:t>
          </a:r>
          <a:endParaRPr lang="en-ID" dirty="0">
            <a:solidFill>
              <a:schemeClr val="bg1"/>
            </a:solidFill>
          </a:endParaRPr>
        </a:p>
      </dgm:t>
    </dgm:pt>
    <dgm:pt modelId="{574347D9-E621-4626-9BF0-1EA7C52D08EF}" type="parTrans" cxnId="{702AAF39-E7DF-4ED5-9CE9-0517E266046F}">
      <dgm:prSet/>
      <dgm:spPr/>
      <dgm:t>
        <a:bodyPr/>
        <a:lstStyle/>
        <a:p>
          <a:endParaRPr lang="en-ID"/>
        </a:p>
      </dgm:t>
    </dgm:pt>
    <dgm:pt modelId="{B2901B2F-EB4E-4F58-9E9F-86421F276332}" type="sibTrans" cxnId="{702AAF39-E7DF-4ED5-9CE9-0517E266046F}">
      <dgm:prSet/>
      <dgm:spPr/>
      <dgm:t>
        <a:bodyPr/>
        <a:lstStyle/>
        <a:p>
          <a:endParaRPr lang="en-ID"/>
        </a:p>
      </dgm:t>
    </dgm:pt>
    <dgm:pt modelId="{234DD932-E1CA-4CF2-B375-FBA44C1A41FD}">
      <dgm:prSet phldrT="[Text]"/>
      <dgm:spPr/>
      <dgm:t>
        <a:bodyPr/>
        <a:lstStyle/>
        <a:p>
          <a:r>
            <a:rPr lang="en-ID" dirty="0">
              <a:solidFill>
                <a:schemeClr val="bg1"/>
              </a:solidFill>
            </a:rPr>
            <a:t>BAB VII</a:t>
          </a:r>
        </a:p>
        <a:p>
          <a:r>
            <a:rPr lang="en-US" dirty="0">
              <a:solidFill>
                <a:schemeClr val="bg1"/>
              </a:solidFill>
            </a:rPr>
            <a:t>K</a:t>
          </a:r>
          <a:r>
            <a:rPr lang="id-ID" dirty="0">
              <a:solidFill>
                <a:schemeClr val="bg1"/>
              </a:solidFill>
            </a:rPr>
            <a:t>onsep Islam tentang pluralitas, toleransi, dan multikulturalisme</a:t>
          </a:r>
          <a:endParaRPr lang="en-ID" dirty="0">
            <a:solidFill>
              <a:schemeClr val="bg1"/>
            </a:solidFill>
          </a:endParaRPr>
        </a:p>
      </dgm:t>
    </dgm:pt>
    <dgm:pt modelId="{4FAD1DC6-B2EB-4AA9-A835-3B51EC1F633B}" type="parTrans" cxnId="{5DEB4838-9E88-4C15-B399-31EFB95BC7FC}">
      <dgm:prSet/>
      <dgm:spPr/>
      <dgm:t>
        <a:bodyPr/>
        <a:lstStyle/>
        <a:p>
          <a:endParaRPr lang="en-ID"/>
        </a:p>
      </dgm:t>
    </dgm:pt>
    <dgm:pt modelId="{699EC2A3-4184-4C79-A486-0632C4467883}" type="sibTrans" cxnId="{5DEB4838-9E88-4C15-B399-31EFB95BC7FC}">
      <dgm:prSet/>
      <dgm:spPr/>
      <dgm:t>
        <a:bodyPr/>
        <a:lstStyle/>
        <a:p>
          <a:endParaRPr lang="en-ID"/>
        </a:p>
      </dgm:t>
    </dgm:pt>
    <dgm:pt modelId="{14FAB043-66C2-44B0-AC01-B847CA15A0F4}">
      <dgm:prSet phldrT="[Text]"/>
      <dgm:spPr/>
      <dgm:t>
        <a:bodyPr/>
        <a:lstStyle/>
        <a:p>
          <a:r>
            <a:rPr lang="en-ID" dirty="0">
              <a:solidFill>
                <a:schemeClr val="bg1"/>
              </a:solidFill>
            </a:rPr>
            <a:t>BAB VIII</a:t>
          </a:r>
        </a:p>
        <a:p>
          <a:r>
            <a:rPr lang="en-US" dirty="0">
              <a:solidFill>
                <a:schemeClr val="bg1"/>
              </a:solidFill>
            </a:rPr>
            <a:t>M</a:t>
          </a:r>
          <a:r>
            <a:rPr lang="id-ID" dirty="0">
              <a:solidFill>
                <a:schemeClr val="bg1"/>
              </a:solidFill>
            </a:rPr>
            <a:t>ozaik kasus dan solusi terkait konsep Iptek, politik, so</a:t>
          </a:r>
          <a:r>
            <a:rPr lang="en-US" dirty="0">
              <a:solidFill>
                <a:schemeClr val="bg1"/>
              </a:solidFill>
            </a:rPr>
            <a:t>s</a:t>
          </a:r>
          <a:r>
            <a:rPr lang="id-ID" dirty="0">
              <a:solidFill>
                <a:schemeClr val="bg1"/>
              </a:solidFill>
            </a:rPr>
            <a:t>ial, ekonomi, dan pendidikan dalam perspektif Islam</a:t>
          </a:r>
          <a:endParaRPr lang="en-ID" dirty="0">
            <a:solidFill>
              <a:schemeClr val="bg1"/>
            </a:solidFill>
          </a:endParaRPr>
        </a:p>
        <a:p>
          <a:r>
            <a:rPr lang="en-US" dirty="0">
              <a:solidFill>
                <a:schemeClr val="bg1"/>
              </a:solidFill>
            </a:rPr>
            <a:t>A</a:t>
          </a:r>
          <a:r>
            <a:rPr lang="id-ID" dirty="0">
              <a:solidFill>
                <a:schemeClr val="bg1"/>
              </a:solidFill>
            </a:rPr>
            <a:t>rgumen tentang kompatibiltas Islam dengan dunia modern</a:t>
          </a:r>
          <a:endParaRPr lang="en-ID" dirty="0">
            <a:solidFill>
              <a:schemeClr val="bg1"/>
            </a:solidFill>
          </a:endParaRPr>
        </a:p>
      </dgm:t>
    </dgm:pt>
    <dgm:pt modelId="{92DA2319-5695-4CEC-A177-AD5E70603914}" type="parTrans" cxnId="{C14698D7-698B-4FC2-A956-333BDDEECCDC}">
      <dgm:prSet/>
      <dgm:spPr/>
      <dgm:t>
        <a:bodyPr/>
        <a:lstStyle/>
        <a:p>
          <a:endParaRPr lang="en-ID"/>
        </a:p>
      </dgm:t>
    </dgm:pt>
    <dgm:pt modelId="{05A191CC-4387-44E9-9CFC-1CD391BB6FAA}" type="sibTrans" cxnId="{C14698D7-698B-4FC2-A956-333BDDEECCDC}">
      <dgm:prSet/>
      <dgm:spPr/>
      <dgm:t>
        <a:bodyPr/>
        <a:lstStyle/>
        <a:p>
          <a:endParaRPr lang="en-ID"/>
        </a:p>
      </dgm:t>
    </dgm:pt>
    <dgm:pt modelId="{C6E900AC-12FE-4440-94B8-6682E9394BF0}">
      <dgm:prSet phldrT="[Text]"/>
      <dgm:spPr/>
      <dgm:t>
        <a:bodyPr/>
        <a:lstStyle/>
        <a:p>
          <a:r>
            <a:rPr lang="en-ID" dirty="0">
              <a:solidFill>
                <a:schemeClr val="bg1"/>
              </a:solidFill>
            </a:rPr>
            <a:t>BAB IX</a:t>
          </a:r>
        </a:p>
        <a:p>
          <a:r>
            <a:rPr lang="en-US" dirty="0">
              <a:solidFill>
                <a:schemeClr val="bg1"/>
              </a:solidFill>
            </a:rPr>
            <a:t>J</a:t>
          </a:r>
          <a:r>
            <a:rPr lang="id-ID" dirty="0">
              <a:solidFill>
                <a:schemeClr val="bg1"/>
              </a:solidFill>
            </a:rPr>
            <a:t>ejak-jejak khazanah peradaban Islam</a:t>
          </a:r>
          <a:endParaRPr lang="en-ID" dirty="0">
            <a:solidFill>
              <a:schemeClr val="bg1"/>
            </a:solidFill>
          </a:endParaRPr>
        </a:p>
      </dgm:t>
    </dgm:pt>
    <dgm:pt modelId="{6C58E119-F21B-44A3-88A8-D4166E54AF52}" type="parTrans" cxnId="{46666DCC-F77C-4452-A16B-65F4040DAC90}">
      <dgm:prSet/>
      <dgm:spPr/>
      <dgm:t>
        <a:bodyPr/>
        <a:lstStyle/>
        <a:p>
          <a:endParaRPr lang="en-ID"/>
        </a:p>
      </dgm:t>
    </dgm:pt>
    <dgm:pt modelId="{00BC7E2F-FEBD-4EBC-8EE5-2C999B254BEA}" type="sibTrans" cxnId="{46666DCC-F77C-4452-A16B-65F4040DAC90}">
      <dgm:prSet/>
      <dgm:spPr/>
      <dgm:t>
        <a:bodyPr/>
        <a:lstStyle/>
        <a:p>
          <a:endParaRPr lang="en-ID"/>
        </a:p>
      </dgm:t>
    </dgm:pt>
    <dgm:pt modelId="{115F7970-F543-49A7-9845-09A3556C8FED}">
      <dgm:prSet phldrT="[Text]"/>
      <dgm:spPr/>
      <dgm:t>
        <a:bodyPr/>
        <a:lstStyle/>
        <a:p>
          <a:r>
            <a:rPr lang="en-ID" dirty="0">
              <a:solidFill>
                <a:schemeClr val="bg1"/>
              </a:solidFill>
            </a:rPr>
            <a:t>BAB X</a:t>
          </a:r>
        </a:p>
        <a:p>
          <a:r>
            <a:rPr lang="en-US" dirty="0">
              <a:solidFill>
                <a:schemeClr val="bg1"/>
              </a:solidFill>
            </a:rPr>
            <a:t>A</a:t>
          </a:r>
          <a:r>
            <a:rPr lang="id-ID" dirty="0">
              <a:solidFill>
                <a:schemeClr val="bg1"/>
              </a:solidFill>
            </a:rPr>
            <a:t>rgumen tentang fungsi dan peran masjid kampus sebagai pusat kebudayaan</a:t>
          </a:r>
          <a:endParaRPr lang="en-ID" dirty="0">
            <a:solidFill>
              <a:schemeClr val="bg1"/>
            </a:solidFill>
          </a:endParaRPr>
        </a:p>
      </dgm:t>
    </dgm:pt>
    <dgm:pt modelId="{C3C1A545-520D-4A46-9B5A-3E00FA166332}" type="parTrans" cxnId="{9C834DC3-79B8-4454-ACA1-F35360944685}">
      <dgm:prSet/>
      <dgm:spPr/>
      <dgm:t>
        <a:bodyPr/>
        <a:lstStyle/>
        <a:p>
          <a:endParaRPr lang="en-ID"/>
        </a:p>
      </dgm:t>
    </dgm:pt>
    <dgm:pt modelId="{63D5A51E-6CED-4597-BBCD-3DD31E6D4C0F}" type="sibTrans" cxnId="{9C834DC3-79B8-4454-ACA1-F35360944685}">
      <dgm:prSet/>
      <dgm:spPr/>
      <dgm:t>
        <a:bodyPr/>
        <a:lstStyle/>
        <a:p>
          <a:endParaRPr lang="en-ID"/>
        </a:p>
      </dgm:t>
    </dgm:pt>
    <dgm:pt modelId="{C5F8FDA0-E097-41C4-9AAA-5201AF2F6BCC}" type="pres">
      <dgm:prSet presAssocID="{A468FFAC-AEC9-4BAA-A4F3-8CB364FAA1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EB0F0C-9141-44BB-A1BF-1E72CF8452B7}" type="pres">
      <dgm:prSet presAssocID="{A93A508C-2730-4E73-9E23-E816B790E751}" presName="node" presStyleLbl="node1" presStyleIdx="0" presStyleCnt="5" custScaleX="138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2D90C-1AAE-4C8E-9943-89323C8C608C}" type="pres">
      <dgm:prSet presAssocID="{B2901B2F-EB4E-4F58-9E9F-86421F276332}" presName="sibTrans" presStyleCnt="0"/>
      <dgm:spPr/>
    </dgm:pt>
    <dgm:pt modelId="{56523470-89EF-4BE6-A840-501E9418C9E6}" type="pres">
      <dgm:prSet presAssocID="{234DD932-E1CA-4CF2-B375-FBA44C1A41FD}" presName="node" presStyleLbl="node1" presStyleIdx="1" presStyleCnt="5" custScaleX="1358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6B75E-8178-499C-BE27-FA84B9F322EE}" type="pres">
      <dgm:prSet presAssocID="{699EC2A3-4184-4C79-A486-0632C4467883}" presName="sibTrans" presStyleCnt="0"/>
      <dgm:spPr/>
    </dgm:pt>
    <dgm:pt modelId="{F62D7BDA-3AB8-477F-B27A-F9C7456DF753}" type="pres">
      <dgm:prSet presAssocID="{14FAB043-66C2-44B0-AC01-B847CA15A0F4}" presName="node" presStyleLbl="node1" presStyleIdx="2" presStyleCnt="5" custScaleX="117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D439B-60CF-47D4-8F9E-E7966253BC56}" type="pres">
      <dgm:prSet presAssocID="{05A191CC-4387-44E9-9CFC-1CD391BB6FAA}" presName="sibTrans" presStyleCnt="0"/>
      <dgm:spPr/>
    </dgm:pt>
    <dgm:pt modelId="{27DB83CE-5C5B-4249-9B73-42816451A6C4}" type="pres">
      <dgm:prSet presAssocID="{C6E900AC-12FE-4440-94B8-6682E9394BF0}" presName="node" presStyleLbl="node1" presStyleIdx="3" presStyleCnt="5" custLinFactNeighborX="494" custLinFactNeighborY="-3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631B4-68B6-40A2-955C-CC27A9E2C7EF}" type="pres">
      <dgm:prSet presAssocID="{00BC7E2F-FEBD-4EBC-8EE5-2C999B254BEA}" presName="sibTrans" presStyleCnt="0"/>
      <dgm:spPr/>
    </dgm:pt>
    <dgm:pt modelId="{AEE9EE57-DB2F-4A60-93BE-0D71D344C881}" type="pres">
      <dgm:prSet presAssocID="{115F7970-F543-49A7-9845-09A3556C8FED}" presName="node" presStyleLbl="node1" presStyleIdx="4" presStyleCnt="5" custLinFactNeighborY="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FB311B-E3B6-48D8-B277-D7FE7677356C}" type="presOf" srcId="{115F7970-F543-49A7-9845-09A3556C8FED}" destId="{AEE9EE57-DB2F-4A60-93BE-0D71D344C881}" srcOrd="0" destOrd="0" presId="urn:microsoft.com/office/officeart/2005/8/layout/default"/>
    <dgm:cxn modelId="{692A707B-8C14-413F-A996-0EA550C86D98}" type="presOf" srcId="{C6E900AC-12FE-4440-94B8-6682E9394BF0}" destId="{27DB83CE-5C5B-4249-9B73-42816451A6C4}" srcOrd="0" destOrd="0" presId="urn:microsoft.com/office/officeart/2005/8/layout/default"/>
    <dgm:cxn modelId="{FD68744F-C4B2-4856-A0E1-F81D6B20A2E3}" type="presOf" srcId="{A93A508C-2730-4E73-9E23-E816B790E751}" destId="{8CEB0F0C-9141-44BB-A1BF-1E72CF8452B7}" srcOrd="0" destOrd="0" presId="urn:microsoft.com/office/officeart/2005/8/layout/default"/>
    <dgm:cxn modelId="{9C834DC3-79B8-4454-ACA1-F35360944685}" srcId="{A468FFAC-AEC9-4BAA-A4F3-8CB364FAA1BA}" destId="{115F7970-F543-49A7-9845-09A3556C8FED}" srcOrd="4" destOrd="0" parTransId="{C3C1A545-520D-4A46-9B5A-3E00FA166332}" sibTransId="{63D5A51E-6CED-4597-BBCD-3DD31E6D4C0F}"/>
    <dgm:cxn modelId="{46666DCC-F77C-4452-A16B-65F4040DAC90}" srcId="{A468FFAC-AEC9-4BAA-A4F3-8CB364FAA1BA}" destId="{C6E900AC-12FE-4440-94B8-6682E9394BF0}" srcOrd="3" destOrd="0" parTransId="{6C58E119-F21B-44A3-88A8-D4166E54AF52}" sibTransId="{00BC7E2F-FEBD-4EBC-8EE5-2C999B254BEA}"/>
    <dgm:cxn modelId="{702AAF39-E7DF-4ED5-9CE9-0517E266046F}" srcId="{A468FFAC-AEC9-4BAA-A4F3-8CB364FAA1BA}" destId="{A93A508C-2730-4E73-9E23-E816B790E751}" srcOrd="0" destOrd="0" parTransId="{574347D9-E621-4626-9BF0-1EA7C52D08EF}" sibTransId="{B2901B2F-EB4E-4F58-9E9F-86421F276332}"/>
    <dgm:cxn modelId="{C28ADF28-CBBC-4D92-8A07-C55A3C8218EF}" type="presOf" srcId="{234DD932-E1CA-4CF2-B375-FBA44C1A41FD}" destId="{56523470-89EF-4BE6-A840-501E9418C9E6}" srcOrd="0" destOrd="0" presId="urn:microsoft.com/office/officeart/2005/8/layout/default"/>
    <dgm:cxn modelId="{09C43232-BC67-487C-9508-E8DACA6FE32C}" type="presOf" srcId="{A468FFAC-AEC9-4BAA-A4F3-8CB364FAA1BA}" destId="{C5F8FDA0-E097-41C4-9AAA-5201AF2F6BCC}" srcOrd="0" destOrd="0" presId="urn:microsoft.com/office/officeart/2005/8/layout/default"/>
    <dgm:cxn modelId="{5DEB4838-9E88-4C15-B399-31EFB95BC7FC}" srcId="{A468FFAC-AEC9-4BAA-A4F3-8CB364FAA1BA}" destId="{234DD932-E1CA-4CF2-B375-FBA44C1A41FD}" srcOrd="1" destOrd="0" parTransId="{4FAD1DC6-B2EB-4AA9-A835-3B51EC1F633B}" sibTransId="{699EC2A3-4184-4C79-A486-0632C4467883}"/>
    <dgm:cxn modelId="{C14698D7-698B-4FC2-A956-333BDDEECCDC}" srcId="{A468FFAC-AEC9-4BAA-A4F3-8CB364FAA1BA}" destId="{14FAB043-66C2-44B0-AC01-B847CA15A0F4}" srcOrd="2" destOrd="0" parTransId="{92DA2319-5695-4CEC-A177-AD5E70603914}" sibTransId="{05A191CC-4387-44E9-9CFC-1CD391BB6FAA}"/>
    <dgm:cxn modelId="{D6B2C915-3C6D-47DB-AB0C-77CEB0BA8B75}" type="presOf" srcId="{14FAB043-66C2-44B0-AC01-B847CA15A0F4}" destId="{F62D7BDA-3AB8-477F-B27A-F9C7456DF753}" srcOrd="0" destOrd="0" presId="urn:microsoft.com/office/officeart/2005/8/layout/default"/>
    <dgm:cxn modelId="{5AC861DC-C325-4D0E-8424-BD1AEB57E7D0}" type="presParOf" srcId="{C5F8FDA0-E097-41C4-9AAA-5201AF2F6BCC}" destId="{8CEB0F0C-9141-44BB-A1BF-1E72CF8452B7}" srcOrd="0" destOrd="0" presId="urn:microsoft.com/office/officeart/2005/8/layout/default"/>
    <dgm:cxn modelId="{1DB00A3E-1704-4901-AE9C-AFAF528F8DAD}" type="presParOf" srcId="{C5F8FDA0-E097-41C4-9AAA-5201AF2F6BCC}" destId="{BC92D90C-1AAE-4C8E-9943-89323C8C608C}" srcOrd="1" destOrd="0" presId="urn:microsoft.com/office/officeart/2005/8/layout/default"/>
    <dgm:cxn modelId="{E1259A59-8DEE-427B-A067-1811E98CAEFC}" type="presParOf" srcId="{C5F8FDA0-E097-41C4-9AAA-5201AF2F6BCC}" destId="{56523470-89EF-4BE6-A840-501E9418C9E6}" srcOrd="2" destOrd="0" presId="urn:microsoft.com/office/officeart/2005/8/layout/default"/>
    <dgm:cxn modelId="{3B822AD7-7B39-44B1-8CAC-26927419E04C}" type="presParOf" srcId="{C5F8FDA0-E097-41C4-9AAA-5201AF2F6BCC}" destId="{7EF6B75E-8178-499C-BE27-FA84B9F322EE}" srcOrd="3" destOrd="0" presId="urn:microsoft.com/office/officeart/2005/8/layout/default"/>
    <dgm:cxn modelId="{B5703616-E31E-4BD2-867A-6B36D1AD0687}" type="presParOf" srcId="{C5F8FDA0-E097-41C4-9AAA-5201AF2F6BCC}" destId="{F62D7BDA-3AB8-477F-B27A-F9C7456DF753}" srcOrd="4" destOrd="0" presId="urn:microsoft.com/office/officeart/2005/8/layout/default"/>
    <dgm:cxn modelId="{7BB8B04D-60E5-4FC4-B3E1-5A6DDDB71012}" type="presParOf" srcId="{C5F8FDA0-E097-41C4-9AAA-5201AF2F6BCC}" destId="{835D439B-60CF-47D4-8F9E-E7966253BC56}" srcOrd="5" destOrd="0" presId="urn:microsoft.com/office/officeart/2005/8/layout/default"/>
    <dgm:cxn modelId="{3FFDCB9A-01CA-4868-93F2-40670BF3CFBC}" type="presParOf" srcId="{C5F8FDA0-E097-41C4-9AAA-5201AF2F6BCC}" destId="{27DB83CE-5C5B-4249-9B73-42816451A6C4}" srcOrd="6" destOrd="0" presId="urn:microsoft.com/office/officeart/2005/8/layout/default"/>
    <dgm:cxn modelId="{FB5E18CE-DEEC-45C1-9F9D-CD8BC4FE328A}" type="presParOf" srcId="{C5F8FDA0-E097-41C4-9AAA-5201AF2F6BCC}" destId="{6BD631B4-68B6-40A2-955C-CC27A9E2C7EF}" srcOrd="7" destOrd="0" presId="urn:microsoft.com/office/officeart/2005/8/layout/default"/>
    <dgm:cxn modelId="{B77CD715-25C1-4CFF-816D-6C9EB8424AED}" type="presParOf" srcId="{C5F8FDA0-E097-41C4-9AAA-5201AF2F6BCC}" destId="{AEE9EE57-DB2F-4A60-93BE-0D71D344C88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B0F0C-9141-44BB-A1BF-1E72CF8452B7}">
      <dsp:nvSpPr>
        <dsp:cNvPr id="0" name=""/>
        <dsp:cNvSpPr/>
      </dsp:nvSpPr>
      <dsp:spPr>
        <a:xfrm>
          <a:off x="304803" y="1835"/>
          <a:ext cx="3710264" cy="1608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400" kern="1200" dirty="0">
              <a:solidFill>
                <a:schemeClr val="bg1"/>
              </a:solidFill>
            </a:rPr>
            <a:t>BAB 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400" kern="1200" dirty="0" err="1">
              <a:solidFill>
                <a:schemeClr val="bg1"/>
              </a:solidFill>
            </a:rPr>
            <a:t>Urgensi</a:t>
          </a:r>
          <a:r>
            <a:rPr lang="en-ID" sz="1400" kern="1200" dirty="0">
              <a:solidFill>
                <a:schemeClr val="bg1"/>
              </a:solidFill>
            </a:rPr>
            <a:t> PAI di PT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400" kern="1200" dirty="0" err="1">
              <a:solidFill>
                <a:schemeClr val="bg1"/>
              </a:solidFill>
            </a:rPr>
            <a:t>Landasan</a:t>
          </a:r>
          <a:r>
            <a:rPr lang="en-ID" sz="1400" kern="1200" dirty="0">
              <a:solidFill>
                <a:schemeClr val="bg1"/>
              </a:solidFill>
            </a:rPr>
            <a:t> </a:t>
          </a:r>
          <a:r>
            <a:rPr lang="en-ID" sz="1400" kern="1200" dirty="0" err="1">
              <a:solidFill>
                <a:schemeClr val="bg1"/>
              </a:solidFill>
            </a:rPr>
            <a:t>Filosofis</a:t>
          </a:r>
          <a:r>
            <a:rPr lang="en-ID" sz="1400" kern="1200" dirty="0">
              <a:solidFill>
                <a:schemeClr val="bg1"/>
              </a:solidFill>
            </a:rPr>
            <a:t> dan </a:t>
          </a:r>
          <a:r>
            <a:rPr lang="en-ID" sz="1400" kern="1200" dirty="0" err="1">
              <a:solidFill>
                <a:schemeClr val="bg1"/>
              </a:solidFill>
            </a:rPr>
            <a:t>Teologis</a:t>
          </a:r>
          <a:r>
            <a:rPr lang="en-ID" sz="1400" kern="1200" dirty="0">
              <a:solidFill>
                <a:schemeClr val="bg1"/>
              </a:solidFill>
            </a:rPr>
            <a:t> PAI di PT</a:t>
          </a:r>
        </a:p>
      </dsp:txBody>
      <dsp:txXfrm>
        <a:off x="304803" y="1835"/>
        <a:ext cx="3710264" cy="1608147"/>
      </dsp:txXfrm>
    </dsp:sp>
    <dsp:sp modelId="{56523470-89EF-4BE6-A840-501E9418C9E6}">
      <dsp:nvSpPr>
        <dsp:cNvPr id="0" name=""/>
        <dsp:cNvSpPr/>
      </dsp:nvSpPr>
      <dsp:spPr>
        <a:xfrm>
          <a:off x="4283092" y="1835"/>
          <a:ext cx="3641703" cy="1608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400" kern="1200" dirty="0">
              <a:solidFill>
                <a:schemeClr val="bg1"/>
              </a:solidFill>
            </a:rPr>
            <a:t>BAB II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400" kern="1200" dirty="0" err="1">
              <a:solidFill>
                <a:schemeClr val="bg1"/>
              </a:solidFill>
            </a:rPr>
            <a:t>Hakekat</a:t>
          </a:r>
          <a:r>
            <a:rPr lang="en-ID" sz="1400" kern="1200" dirty="0">
              <a:solidFill>
                <a:schemeClr val="bg1"/>
              </a:solidFill>
            </a:rPr>
            <a:t> </a:t>
          </a:r>
          <a:r>
            <a:rPr lang="en-ID" sz="1400" kern="1200" dirty="0" err="1">
              <a:solidFill>
                <a:schemeClr val="bg1"/>
              </a:solidFill>
            </a:rPr>
            <a:t>manusia</a:t>
          </a:r>
          <a:r>
            <a:rPr lang="en-ID" sz="1400" kern="1200" dirty="0">
              <a:solidFill>
                <a:schemeClr val="bg1"/>
              </a:solidFill>
            </a:rPr>
            <a:t> </a:t>
          </a:r>
          <a:r>
            <a:rPr lang="en-ID" sz="1400" kern="1200" dirty="0" err="1">
              <a:solidFill>
                <a:schemeClr val="bg1"/>
              </a:solidFill>
            </a:rPr>
            <a:t>bertuhan</a:t>
          </a:r>
          <a:endParaRPr lang="en-ID" sz="1400" kern="1200" dirty="0">
            <a:solidFill>
              <a:schemeClr val="bg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bg1"/>
              </a:solidFill>
            </a:rPr>
            <a:t>K</a:t>
          </a:r>
          <a:r>
            <a:rPr lang="id-ID" sz="1400" kern="1200" dirty="0">
              <a:solidFill>
                <a:schemeClr val="bg1"/>
              </a:solidFill>
            </a:rPr>
            <a:t>arakteristik dan urgensi spiritualit</a:t>
          </a:r>
          <a:r>
            <a:rPr lang="en-US" sz="1400" kern="1200" dirty="0">
              <a:solidFill>
                <a:schemeClr val="bg1"/>
              </a:solidFill>
            </a:rPr>
            <a:t>as</a:t>
          </a:r>
          <a:endParaRPr lang="en-ID" sz="1400" kern="1200" dirty="0">
            <a:solidFill>
              <a:schemeClr val="bg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bg1"/>
              </a:solidFill>
            </a:rPr>
            <a:t>S</a:t>
          </a:r>
          <a:r>
            <a:rPr lang="id-ID" sz="1400" kern="1200" dirty="0">
              <a:solidFill>
                <a:schemeClr val="bg1"/>
              </a:solidFill>
            </a:rPr>
            <a:t>umber sosiologis, filosofis, teologis, dan historis konsep ketuhanan</a:t>
          </a:r>
          <a:endParaRPr lang="en-ID" sz="1400" kern="1200" dirty="0">
            <a:solidFill>
              <a:schemeClr val="bg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D" sz="1400" kern="1200" dirty="0">
            <a:solidFill>
              <a:schemeClr val="bg1"/>
            </a:solidFill>
          </a:endParaRPr>
        </a:p>
      </dsp:txBody>
      <dsp:txXfrm>
        <a:off x="4283092" y="1835"/>
        <a:ext cx="3641703" cy="1608147"/>
      </dsp:txXfrm>
    </dsp:sp>
    <dsp:sp modelId="{F62D7BDA-3AB8-477F-B27A-F9C7456DF753}">
      <dsp:nvSpPr>
        <dsp:cNvPr id="0" name=""/>
        <dsp:cNvSpPr/>
      </dsp:nvSpPr>
      <dsp:spPr>
        <a:xfrm>
          <a:off x="1300542" y="1878007"/>
          <a:ext cx="2680245" cy="1608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400" kern="1200" dirty="0">
              <a:solidFill>
                <a:schemeClr val="bg1"/>
              </a:solidFill>
            </a:rPr>
            <a:t>BAB III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solidFill>
                <a:schemeClr val="bg1"/>
              </a:solidFill>
            </a:rPr>
            <a:t>Urgensi</a:t>
          </a:r>
          <a:r>
            <a:rPr lang="en-US" sz="1400" kern="1200" dirty="0">
              <a:solidFill>
                <a:schemeClr val="bg1"/>
              </a:solidFill>
            </a:rPr>
            <a:t> a</a:t>
          </a:r>
          <a:r>
            <a:rPr lang="id-ID" sz="1400" kern="1200" dirty="0">
              <a:solidFill>
                <a:schemeClr val="bg1"/>
              </a:solidFill>
            </a:rPr>
            <a:t>gama</a:t>
          </a:r>
          <a:r>
            <a:rPr lang="en-US" sz="1400" kern="1200" dirty="0">
              <a:solidFill>
                <a:schemeClr val="bg1"/>
              </a:solidFill>
            </a:rPr>
            <a:t> </a:t>
          </a:r>
          <a:r>
            <a:rPr lang="en-US" sz="1400" kern="1200" dirty="0" err="1">
              <a:solidFill>
                <a:schemeClr val="bg1"/>
              </a:solidFill>
            </a:rPr>
            <a:t>dalam</a:t>
          </a:r>
          <a:r>
            <a:rPr lang="en-US" sz="1400" kern="1200" dirty="0">
              <a:solidFill>
                <a:schemeClr val="bg1"/>
              </a:solidFill>
            </a:rPr>
            <a:t> </a:t>
          </a:r>
          <a:r>
            <a:rPr lang="en-US" sz="1400" kern="1200" dirty="0" err="1">
              <a:solidFill>
                <a:schemeClr val="bg1"/>
              </a:solidFill>
            </a:rPr>
            <a:t>meraih</a:t>
          </a:r>
          <a:r>
            <a:rPr lang="en-US" sz="1400" kern="1200" dirty="0">
              <a:solidFill>
                <a:schemeClr val="bg1"/>
              </a:solidFill>
            </a:rPr>
            <a:t> k</a:t>
          </a:r>
          <a:r>
            <a:rPr lang="id-ID" sz="1400" kern="1200" dirty="0">
              <a:solidFill>
                <a:schemeClr val="bg1"/>
              </a:solidFill>
            </a:rPr>
            <a:t>ebahagiaan</a:t>
          </a:r>
          <a:endParaRPr lang="en-ID" sz="1400" kern="1200" dirty="0">
            <a:solidFill>
              <a:schemeClr val="bg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bg1"/>
              </a:solidFill>
            </a:rPr>
            <a:t>K</a:t>
          </a:r>
          <a:r>
            <a:rPr lang="id-ID" sz="1400" kern="1200" dirty="0">
              <a:solidFill>
                <a:schemeClr val="bg1"/>
              </a:solidFill>
            </a:rPr>
            <a:t>onsep dan implementasi tauhid dalam beragama</a:t>
          </a:r>
          <a:endParaRPr lang="en-ID" sz="1400" kern="1200" dirty="0">
            <a:solidFill>
              <a:schemeClr val="bg1"/>
            </a:solidFill>
          </a:endParaRPr>
        </a:p>
      </dsp:txBody>
      <dsp:txXfrm>
        <a:off x="1300542" y="1878007"/>
        <a:ext cx="2680245" cy="1608147"/>
      </dsp:txXfrm>
    </dsp:sp>
    <dsp:sp modelId="{27DB83CE-5C5B-4249-9B73-42816451A6C4}">
      <dsp:nvSpPr>
        <dsp:cNvPr id="0" name=""/>
        <dsp:cNvSpPr/>
      </dsp:nvSpPr>
      <dsp:spPr>
        <a:xfrm>
          <a:off x="4248812" y="1878007"/>
          <a:ext cx="2680245" cy="1608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400" kern="1200" dirty="0">
              <a:solidFill>
                <a:schemeClr val="bg1"/>
              </a:solidFill>
            </a:rPr>
            <a:t>BAB IV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bg1"/>
              </a:solidFill>
            </a:rPr>
            <a:t>K</a:t>
          </a:r>
          <a:r>
            <a:rPr lang="id-ID" sz="1400" kern="1200" dirty="0">
              <a:solidFill>
                <a:schemeClr val="bg1"/>
              </a:solidFill>
            </a:rPr>
            <a:t>onsep trilogi beragama dalam Islam (iman, Islam, dan ihsan)</a:t>
          </a:r>
          <a:endParaRPr lang="en-ID" sz="1400" kern="1200" dirty="0">
            <a:solidFill>
              <a:schemeClr val="bg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bg1"/>
              </a:solidFill>
            </a:rPr>
            <a:t>A</a:t>
          </a:r>
          <a:r>
            <a:rPr lang="id-ID" sz="1400" kern="1200" dirty="0">
              <a:solidFill>
                <a:schemeClr val="bg1"/>
              </a:solidFill>
            </a:rPr>
            <a:t>rgumen tentang karakteristik  insan kamil </a:t>
          </a:r>
          <a:endParaRPr lang="en-ID" sz="1400" kern="1200" dirty="0">
            <a:solidFill>
              <a:schemeClr val="bg1"/>
            </a:solidFill>
          </a:endParaRPr>
        </a:p>
      </dsp:txBody>
      <dsp:txXfrm>
        <a:off x="4248812" y="1878007"/>
        <a:ext cx="2680245" cy="1608147"/>
      </dsp:txXfrm>
    </dsp:sp>
    <dsp:sp modelId="{AEE9EE57-DB2F-4A60-93BE-0D71D344C881}">
      <dsp:nvSpPr>
        <dsp:cNvPr id="0" name=""/>
        <dsp:cNvSpPr/>
      </dsp:nvSpPr>
      <dsp:spPr>
        <a:xfrm>
          <a:off x="2774677" y="3756012"/>
          <a:ext cx="2680245" cy="1608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400" kern="1200" dirty="0">
              <a:solidFill>
                <a:schemeClr val="bg1"/>
              </a:solidFill>
            </a:rPr>
            <a:t>BAB V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bg1"/>
              </a:solidFill>
            </a:rPr>
            <a:t>K</a:t>
          </a:r>
          <a:r>
            <a:rPr lang="id-ID" sz="1400" kern="1200" dirty="0">
              <a:solidFill>
                <a:schemeClr val="bg1"/>
              </a:solidFill>
            </a:rPr>
            <a:t>onsep dasar tentang Al-Quran dan </a:t>
          </a:r>
          <a:r>
            <a:rPr lang="id-ID" sz="1400" i="1" kern="1200" dirty="0">
              <a:solidFill>
                <a:schemeClr val="bg1"/>
              </a:solidFill>
            </a:rPr>
            <a:t>As</a:t>
          </a:r>
          <a:r>
            <a:rPr lang="id-ID" sz="1400" kern="1200" dirty="0">
              <a:solidFill>
                <a:schemeClr val="bg1"/>
              </a:solidFill>
            </a:rPr>
            <a:t>-</a:t>
          </a:r>
          <a:r>
            <a:rPr lang="id-ID" sz="1400" i="1" kern="1200" dirty="0">
              <a:solidFill>
                <a:schemeClr val="bg1"/>
              </a:solidFill>
            </a:rPr>
            <a:t>Sunnah</a:t>
          </a:r>
          <a:r>
            <a:rPr lang="id-ID" sz="1400" kern="1200" dirty="0">
              <a:solidFill>
                <a:schemeClr val="bg1"/>
              </a:solidFill>
            </a:rPr>
            <a:t> dan metode pemahamanny</a:t>
          </a:r>
          <a:r>
            <a:rPr lang="en-US" sz="1400" kern="1200" dirty="0">
              <a:solidFill>
                <a:schemeClr val="bg1"/>
              </a:solidFill>
            </a:rPr>
            <a:t>a</a:t>
          </a:r>
          <a:endParaRPr lang="en-ID" sz="1400" kern="1200" dirty="0">
            <a:solidFill>
              <a:schemeClr val="bg1"/>
            </a:solidFill>
          </a:endParaRPr>
        </a:p>
      </dsp:txBody>
      <dsp:txXfrm>
        <a:off x="2774677" y="3756012"/>
        <a:ext cx="2680245" cy="16081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B0F0C-9141-44BB-A1BF-1E72CF8452B7}">
      <dsp:nvSpPr>
        <dsp:cNvPr id="0" name=""/>
        <dsp:cNvSpPr/>
      </dsp:nvSpPr>
      <dsp:spPr>
        <a:xfrm>
          <a:off x="304803" y="1835"/>
          <a:ext cx="3710264" cy="1608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300" kern="1200" dirty="0">
              <a:solidFill>
                <a:schemeClr val="bg1"/>
              </a:solidFill>
            </a:rPr>
            <a:t>BAB  VI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bg1"/>
              </a:solidFill>
            </a:rPr>
            <a:t>V</a:t>
          </a:r>
          <a:r>
            <a:rPr lang="id-ID" sz="1300" kern="1200" dirty="0">
              <a:solidFill>
                <a:schemeClr val="bg1"/>
              </a:solidFill>
            </a:rPr>
            <a:t>ariasi pemahaman dan pengamalan agama</a:t>
          </a:r>
          <a:endParaRPr lang="en-ID" sz="1300" kern="1200" dirty="0">
            <a:solidFill>
              <a:schemeClr val="bg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bg1"/>
              </a:solidFill>
            </a:rPr>
            <a:t>A</a:t>
          </a:r>
          <a:r>
            <a:rPr lang="id-ID" sz="1300" kern="1200" dirty="0">
              <a:solidFill>
                <a:schemeClr val="bg1"/>
              </a:solidFill>
            </a:rPr>
            <a:t>rgumen tentang urgensi dan metode pribumisasi Al-Qur</a:t>
          </a:r>
          <a:r>
            <a:rPr lang="en-US" sz="1300" kern="1200" dirty="0">
              <a:solidFill>
                <a:schemeClr val="bg1"/>
              </a:solidFill>
            </a:rPr>
            <a:t>’</a:t>
          </a:r>
          <a:r>
            <a:rPr lang="id-ID" sz="1300" kern="1200" dirty="0">
              <a:solidFill>
                <a:schemeClr val="bg1"/>
              </a:solidFill>
            </a:rPr>
            <a:t>an</a:t>
          </a:r>
          <a:endParaRPr lang="en-ID" sz="1300" kern="1200" dirty="0">
            <a:solidFill>
              <a:schemeClr val="bg1"/>
            </a:solidFill>
          </a:endParaRPr>
        </a:p>
      </dsp:txBody>
      <dsp:txXfrm>
        <a:off x="304803" y="1835"/>
        <a:ext cx="3710264" cy="1608147"/>
      </dsp:txXfrm>
    </dsp:sp>
    <dsp:sp modelId="{56523470-89EF-4BE6-A840-501E9418C9E6}">
      <dsp:nvSpPr>
        <dsp:cNvPr id="0" name=""/>
        <dsp:cNvSpPr/>
      </dsp:nvSpPr>
      <dsp:spPr>
        <a:xfrm>
          <a:off x="4283092" y="1835"/>
          <a:ext cx="3641703" cy="1608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300" kern="1200" dirty="0">
              <a:solidFill>
                <a:schemeClr val="bg1"/>
              </a:solidFill>
            </a:rPr>
            <a:t>BAB VII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bg1"/>
              </a:solidFill>
            </a:rPr>
            <a:t>K</a:t>
          </a:r>
          <a:r>
            <a:rPr lang="id-ID" sz="1300" kern="1200" dirty="0">
              <a:solidFill>
                <a:schemeClr val="bg1"/>
              </a:solidFill>
            </a:rPr>
            <a:t>onsep Islam tentang pluralitas, toleransi, dan multikulturalisme</a:t>
          </a:r>
          <a:endParaRPr lang="en-ID" sz="1300" kern="1200" dirty="0">
            <a:solidFill>
              <a:schemeClr val="bg1"/>
            </a:solidFill>
          </a:endParaRPr>
        </a:p>
      </dsp:txBody>
      <dsp:txXfrm>
        <a:off x="4283092" y="1835"/>
        <a:ext cx="3641703" cy="1608147"/>
      </dsp:txXfrm>
    </dsp:sp>
    <dsp:sp modelId="{F62D7BDA-3AB8-477F-B27A-F9C7456DF753}">
      <dsp:nvSpPr>
        <dsp:cNvPr id="0" name=""/>
        <dsp:cNvSpPr/>
      </dsp:nvSpPr>
      <dsp:spPr>
        <a:xfrm>
          <a:off x="1066797" y="1878007"/>
          <a:ext cx="3147734" cy="1608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300" kern="1200" dirty="0">
              <a:solidFill>
                <a:schemeClr val="bg1"/>
              </a:solidFill>
            </a:rPr>
            <a:t>BAB VIII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bg1"/>
              </a:solidFill>
            </a:rPr>
            <a:t>M</a:t>
          </a:r>
          <a:r>
            <a:rPr lang="id-ID" sz="1300" kern="1200" dirty="0">
              <a:solidFill>
                <a:schemeClr val="bg1"/>
              </a:solidFill>
            </a:rPr>
            <a:t>ozaik kasus dan solusi terkait konsep Iptek, politik, so</a:t>
          </a:r>
          <a:r>
            <a:rPr lang="en-US" sz="1300" kern="1200" dirty="0">
              <a:solidFill>
                <a:schemeClr val="bg1"/>
              </a:solidFill>
            </a:rPr>
            <a:t>s</a:t>
          </a:r>
          <a:r>
            <a:rPr lang="id-ID" sz="1300" kern="1200" dirty="0">
              <a:solidFill>
                <a:schemeClr val="bg1"/>
              </a:solidFill>
            </a:rPr>
            <a:t>ial, ekonomi, dan pendidikan dalam perspektif Islam</a:t>
          </a:r>
          <a:endParaRPr lang="en-ID" sz="1300" kern="1200" dirty="0">
            <a:solidFill>
              <a:schemeClr val="bg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bg1"/>
              </a:solidFill>
            </a:rPr>
            <a:t>A</a:t>
          </a:r>
          <a:r>
            <a:rPr lang="id-ID" sz="1300" kern="1200" dirty="0">
              <a:solidFill>
                <a:schemeClr val="bg1"/>
              </a:solidFill>
            </a:rPr>
            <a:t>rgumen tentang kompatibiltas Islam dengan dunia modern</a:t>
          </a:r>
          <a:endParaRPr lang="en-ID" sz="1300" kern="1200" dirty="0">
            <a:solidFill>
              <a:schemeClr val="bg1"/>
            </a:solidFill>
          </a:endParaRPr>
        </a:p>
      </dsp:txBody>
      <dsp:txXfrm>
        <a:off x="1066797" y="1878007"/>
        <a:ext cx="3147734" cy="1608147"/>
      </dsp:txXfrm>
    </dsp:sp>
    <dsp:sp modelId="{27DB83CE-5C5B-4249-9B73-42816451A6C4}">
      <dsp:nvSpPr>
        <dsp:cNvPr id="0" name=""/>
        <dsp:cNvSpPr/>
      </dsp:nvSpPr>
      <dsp:spPr>
        <a:xfrm>
          <a:off x="4495796" y="1828797"/>
          <a:ext cx="2680245" cy="1608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300" kern="1200" dirty="0">
              <a:solidFill>
                <a:schemeClr val="bg1"/>
              </a:solidFill>
            </a:rPr>
            <a:t>BAB IX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bg1"/>
              </a:solidFill>
            </a:rPr>
            <a:t>J</a:t>
          </a:r>
          <a:r>
            <a:rPr lang="id-ID" sz="1300" kern="1200" dirty="0">
              <a:solidFill>
                <a:schemeClr val="bg1"/>
              </a:solidFill>
            </a:rPr>
            <a:t>ejak-jejak khazanah peradaban Islam</a:t>
          </a:r>
          <a:endParaRPr lang="en-ID" sz="1300" kern="1200" dirty="0">
            <a:solidFill>
              <a:schemeClr val="bg1"/>
            </a:solidFill>
          </a:endParaRPr>
        </a:p>
      </dsp:txBody>
      <dsp:txXfrm>
        <a:off x="4495796" y="1828797"/>
        <a:ext cx="2680245" cy="1608147"/>
      </dsp:txXfrm>
    </dsp:sp>
    <dsp:sp modelId="{AEE9EE57-DB2F-4A60-93BE-0D71D344C881}">
      <dsp:nvSpPr>
        <dsp:cNvPr id="0" name=""/>
        <dsp:cNvSpPr/>
      </dsp:nvSpPr>
      <dsp:spPr>
        <a:xfrm>
          <a:off x="2774677" y="3756012"/>
          <a:ext cx="2680245" cy="1608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300" kern="1200" dirty="0">
              <a:solidFill>
                <a:schemeClr val="bg1"/>
              </a:solidFill>
            </a:rPr>
            <a:t>BAB X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bg1"/>
              </a:solidFill>
            </a:rPr>
            <a:t>A</a:t>
          </a:r>
          <a:r>
            <a:rPr lang="id-ID" sz="1300" kern="1200" dirty="0">
              <a:solidFill>
                <a:schemeClr val="bg1"/>
              </a:solidFill>
            </a:rPr>
            <a:t>rgumen tentang fungsi dan peran masjid kampus sebagai pusat kebudayaan</a:t>
          </a:r>
          <a:endParaRPr lang="en-ID" sz="1300" kern="1200" dirty="0">
            <a:solidFill>
              <a:schemeClr val="bg1"/>
            </a:solidFill>
          </a:endParaRPr>
        </a:p>
      </dsp:txBody>
      <dsp:txXfrm>
        <a:off x="2774677" y="3756012"/>
        <a:ext cx="2680245" cy="1608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663B2-64C0-455B-92EE-87F14048F0B0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3F973-AF01-4845-A180-849939B31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6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AB2C8-1A7E-4483-9D28-D05D4D1C8C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15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418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639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0272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7263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100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6867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7070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7544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573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F08CB-1C26-4251-84A1-05FE1D89D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5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769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202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417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67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721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583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828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816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EEC43-9F02-45B6-AC22-1B02EFD2BB66}" type="datetimeFigureOut">
              <a:rPr lang="id-ID" smtClean="0"/>
              <a:pPr/>
              <a:t>23/08/2021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DEA4374-C57C-4BC5-AEFE-F62F28BDE6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910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829761"/>
          </a:xfrm>
        </p:spPr>
        <p:txBody>
          <a:bodyPr>
            <a:normAutofit/>
          </a:bodyPr>
          <a:lstStyle/>
          <a:p>
            <a:r>
              <a:rPr lang="en-US" sz="6000" dirty="0"/>
              <a:t>KULIAH PENGANTAR</a:t>
            </a: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LUTHFIYAH TRINI HASTUTI, S.H., M.H.</a:t>
            </a:r>
          </a:p>
          <a:p>
            <a:r>
              <a:rPr lang="en-US" dirty="0"/>
              <a:t>Luthfiyah_trini@staff.uns.ac.id</a:t>
            </a:r>
          </a:p>
          <a:p>
            <a:r>
              <a:rPr lang="en-US" dirty="0"/>
              <a:t>085729676256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latin typeface="Viner Hand ITC" pitchFamily="66" charset="0"/>
              </a:rPr>
              <a:t> </a:t>
            </a:r>
            <a:r>
              <a:rPr lang="en-US" sz="2700" dirty="0">
                <a:latin typeface="Viner Hand ITC" pitchFamily="66" charset="0"/>
              </a:rPr>
              <a:t> </a:t>
            </a:r>
            <a:r>
              <a:rPr lang="en-US" sz="3100" dirty="0">
                <a:latin typeface="Viner Hand ITC" pitchFamily="66" charset="0"/>
              </a:rPr>
              <a:t>FITRAH KEBUTUHAN AGAMA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id-ID" sz="3200" dirty="0" err="1">
                <a:latin typeface="Viner Hand ITC" pitchFamily="66" charset="0"/>
              </a:rPr>
              <a:t>Fransisco</a:t>
            </a:r>
            <a:r>
              <a:rPr lang="id-ID" sz="3200" dirty="0">
                <a:latin typeface="Viner Hand ITC" pitchFamily="66" charset="0"/>
              </a:rPr>
              <a:t> Jose </a:t>
            </a:r>
            <a:r>
              <a:rPr lang="id-ID" sz="3200" dirty="0" err="1">
                <a:latin typeface="Viner Hand ITC" pitchFamily="66" charset="0"/>
              </a:rPr>
              <a:t>Moreno</a:t>
            </a:r>
            <a:r>
              <a:rPr lang="id-ID" sz="3200" dirty="0">
                <a:latin typeface="Viner Hand ITC" pitchFamily="66" charset="0"/>
              </a:rPr>
              <a:t>: </a:t>
            </a:r>
          </a:p>
          <a:p>
            <a:pPr marL="514350" indent="-514350">
              <a:buNone/>
            </a:pPr>
            <a:r>
              <a:rPr lang="id-ID" sz="3200" dirty="0">
                <a:latin typeface="Viner Hand ITC" pitchFamily="66" charset="0"/>
              </a:rPr>
              <a:t>	Agama berumur sama dengan sejarah manusia. Tidak ada </a:t>
            </a:r>
            <a:r>
              <a:rPr lang="id-ID" sz="3200" dirty="0" err="1">
                <a:latin typeface="Viner Hand ITC" pitchFamily="66" charset="0"/>
              </a:rPr>
              <a:t>suatu</a:t>
            </a:r>
            <a:r>
              <a:rPr lang="id-ID" sz="3200" dirty="0">
                <a:latin typeface="Viner Hand ITC" pitchFamily="66" charset="0"/>
              </a:rPr>
              <a:t> masyarakat yang hidup tanpa ada </a:t>
            </a:r>
            <a:r>
              <a:rPr lang="id-ID" sz="3200" dirty="0" err="1">
                <a:latin typeface="Viner Hand ITC" pitchFamily="66" charset="0"/>
              </a:rPr>
              <a:t>suatu</a:t>
            </a:r>
            <a:r>
              <a:rPr lang="id-ID" sz="3200" dirty="0">
                <a:latin typeface="Viner Hand ITC" pitchFamily="66" charset="0"/>
              </a:rPr>
              <a:t> agama</a:t>
            </a:r>
          </a:p>
          <a:p>
            <a:pPr marL="514350" indent="-514350">
              <a:buNone/>
            </a:pPr>
            <a:r>
              <a:rPr lang="id-ID" sz="3200" dirty="0">
                <a:latin typeface="Viner Hand ITC" pitchFamily="66" charset="0"/>
              </a:rPr>
              <a:t>James, Freud:</a:t>
            </a:r>
          </a:p>
          <a:p>
            <a:pPr marL="514350" indent="-514350">
              <a:buNone/>
            </a:pPr>
            <a:r>
              <a:rPr lang="id-ID" sz="3200" dirty="0">
                <a:latin typeface="Viner Hand ITC" pitchFamily="66" charset="0"/>
              </a:rPr>
              <a:t>	Secara psikologi agama merupakan manifestasi perasaan dan pengalaman manusia sebagai individu ketika berhubungan dengan dzat yang dianggap Tuhan</a:t>
            </a:r>
            <a:endParaRPr lang="en-US" sz="3200" dirty="0">
              <a:latin typeface="Viner Hand ITC" pitchFamily="66" charset="0"/>
            </a:endParaRPr>
          </a:p>
          <a:p>
            <a:pPr marL="914400" lvl="1" indent="-514350">
              <a:buNone/>
            </a:pPr>
            <a:r>
              <a:rPr lang="en-US" sz="3200" dirty="0">
                <a:latin typeface="Viner Hand ITC" pitchFamily="66" charset="0"/>
              </a:rPr>
              <a:t>	</a:t>
            </a:r>
          </a:p>
          <a:p>
            <a:pPr marL="514350" indent="-514350">
              <a:buNone/>
            </a:pPr>
            <a:endParaRPr lang="en-US" dirty="0">
              <a:latin typeface="Viner Hand ITC" pitchFamily="66" charset="0"/>
            </a:endParaRPr>
          </a:p>
          <a:p>
            <a:pPr marL="914400" lvl="1" indent="-514350">
              <a:buFont typeface="+mj-lt"/>
              <a:buAutoNum type="alphaLcPeriod"/>
            </a:pPr>
            <a:endParaRPr lang="en-US" dirty="0">
              <a:latin typeface="Viner Hand ITC" pitchFamily="66" charset="0"/>
            </a:endParaRPr>
          </a:p>
          <a:p>
            <a:pPr marL="914400" lvl="1" indent="-514350">
              <a:buFont typeface="+mj-lt"/>
              <a:buAutoNum type="alphaLcPeriod"/>
            </a:pPr>
            <a:endParaRPr lang="en-US" dirty="0">
              <a:latin typeface="Viner Hand ITC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latin typeface="Viner Hand ITC" pitchFamily="66" charset="0"/>
              </a:rPr>
              <a:t> </a:t>
            </a:r>
            <a:r>
              <a:rPr lang="en-US" dirty="0" err="1">
                <a:latin typeface="Viner Hand ITC" pitchFamily="66" charset="0"/>
              </a:rPr>
              <a:t>Aspek-aspek</a:t>
            </a:r>
            <a:r>
              <a:rPr lang="en-US" dirty="0">
                <a:latin typeface="Viner Hand ITC" pitchFamily="66" charset="0"/>
              </a:rPr>
              <a:t> agama</a:t>
            </a:r>
            <a:endParaRPr lang="en-US" sz="3100" dirty="0">
              <a:latin typeface="Viner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Viner Hand ITC" pitchFamily="66" charset="0"/>
              </a:rPr>
              <a:t>Agama </a:t>
            </a:r>
            <a:r>
              <a:rPr lang="en-US" sz="3200" dirty="0" err="1">
                <a:latin typeface="Viner Hand ITC" pitchFamily="66" charset="0"/>
              </a:rPr>
              <a:t>merupakan</a:t>
            </a:r>
            <a:r>
              <a:rPr lang="en-US" sz="3200" dirty="0">
                <a:latin typeface="Viner Hand ITC" pitchFamily="66" charset="0"/>
              </a:rPr>
              <a:t> system credo </a:t>
            </a:r>
            <a:r>
              <a:rPr lang="en-US" sz="3200" dirty="0" err="1">
                <a:latin typeface="Viner Hand ITC" pitchFamily="66" charset="0"/>
              </a:rPr>
              <a:t>terhadap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adanya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kekuasaan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mutlak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di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luar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manusia</a:t>
            </a:r>
            <a:endParaRPr lang="en-US" sz="3200" dirty="0">
              <a:latin typeface="Viner Hand ITC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Viner Hand ITC" pitchFamily="66" charset="0"/>
              </a:rPr>
              <a:t>Agama </a:t>
            </a:r>
            <a:r>
              <a:rPr lang="en-US" sz="3200" dirty="0" err="1">
                <a:latin typeface="Viner Hand ITC" pitchFamily="66" charset="0"/>
              </a:rPr>
              <a:t>merupakan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sistem</a:t>
            </a:r>
            <a:r>
              <a:rPr lang="en-US" sz="3200" dirty="0">
                <a:latin typeface="Viner Hand ITC" pitchFamily="66" charset="0"/>
              </a:rPr>
              <a:t> ritual yang </a:t>
            </a:r>
            <a:r>
              <a:rPr lang="en-US" sz="3200" dirty="0" err="1">
                <a:latin typeface="Viner Hand ITC" pitchFamily="66" charset="0"/>
              </a:rPr>
              <a:t>mutlak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sebagai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bentuk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pengabdian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manusia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kepada</a:t>
            </a:r>
            <a:r>
              <a:rPr lang="en-US" sz="3200" dirty="0">
                <a:latin typeface="Viner Hand ITC" pitchFamily="66" charset="0"/>
              </a:rPr>
              <a:t> yang </a:t>
            </a:r>
            <a:r>
              <a:rPr lang="en-US" sz="3200" dirty="0" err="1">
                <a:latin typeface="Viner Hand ITC" pitchFamily="66" charset="0"/>
              </a:rPr>
              <a:t>menguasai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manusia</a:t>
            </a:r>
            <a:endParaRPr lang="en-US" sz="3200" dirty="0">
              <a:latin typeface="Viner Hand ITC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Viner Hand ITC" pitchFamily="66" charset="0"/>
              </a:rPr>
              <a:t>Agama </a:t>
            </a:r>
            <a:r>
              <a:rPr lang="en-US" sz="3200" dirty="0" err="1">
                <a:latin typeface="Viner Hand ITC" pitchFamily="66" charset="0"/>
              </a:rPr>
              <a:t>merupakan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sistem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norma</a:t>
            </a:r>
            <a:r>
              <a:rPr lang="en-US" sz="3200" dirty="0">
                <a:latin typeface="Viner Hand ITC" pitchFamily="66" charset="0"/>
              </a:rPr>
              <a:t> yang </a:t>
            </a:r>
            <a:r>
              <a:rPr lang="en-US" sz="3200" dirty="0" err="1">
                <a:latin typeface="Viner Hand ITC" pitchFamily="66" charset="0"/>
              </a:rPr>
              <a:t>mengatur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hubungan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manusia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dengan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manusia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dan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makhluk</a:t>
            </a:r>
            <a:r>
              <a:rPr lang="en-US" sz="3200" dirty="0">
                <a:latin typeface="Viner Hand ITC" pitchFamily="66" charset="0"/>
              </a:rPr>
              <a:t> </a:t>
            </a:r>
            <a:r>
              <a:rPr lang="en-US" sz="3200" dirty="0" err="1">
                <a:latin typeface="Viner Hand ITC" pitchFamily="66" charset="0"/>
              </a:rPr>
              <a:t>lainnya</a:t>
            </a:r>
            <a:r>
              <a:rPr lang="en-US" sz="3200" dirty="0">
                <a:latin typeface="Viner Hand ITC" pitchFamily="66" charset="0"/>
              </a:rPr>
              <a:t>.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latin typeface="Viner Hand ITC" pitchFamily="66" charset="0"/>
              </a:rPr>
              <a:t> </a:t>
            </a:r>
            <a:r>
              <a:rPr lang="en-US" sz="2700" dirty="0">
                <a:latin typeface="Viner Hand ITC" pitchFamily="66" charset="0"/>
              </a:rPr>
              <a:t> </a:t>
            </a:r>
            <a:r>
              <a:rPr lang="en-US" sz="3100" dirty="0">
                <a:latin typeface="Viner Hand ITC" pitchFamily="66" charset="0"/>
              </a:rPr>
              <a:t>AGAMA </a:t>
            </a:r>
            <a:r>
              <a:rPr lang="en-US" sz="3100" dirty="0" err="1">
                <a:latin typeface="Viner Hand ITC" pitchFamily="66" charset="0"/>
              </a:rPr>
              <a:t>sebagai</a:t>
            </a:r>
            <a:r>
              <a:rPr lang="en-US" sz="3100" dirty="0">
                <a:latin typeface="Viner Hand ITC" pitchFamily="66" charset="0"/>
              </a:rPr>
              <a:t> SISTEM IDEOLOGI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3600" dirty="0" err="1">
                <a:latin typeface="Viner Hand ITC" pitchFamily="66" charset="0"/>
              </a:rPr>
              <a:t>Faktor-Faktor</a:t>
            </a:r>
            <a:r>
              <a:rPr lang="en-US" sz="3600" dirty="0">
                <a:latin typeface="Viner Hand ITC" pitchFamily="66" charset="0"/>
              </a:rPr>
              <a:t> yang </a:t>
            </a:r>
            <a:r>
              <a:rPr lang="en-US" sz="3600" dirty="0" err="1">
                <a:latin typeface="Viner Hand ITC" pitchFamily="66" charset="0"/>
              </a:rPr>
              <a:t>harus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dimiliki</a:t>
            </a:r>
            <a:endParaRPr lang="en-US" sz="3600" dirty="0">
              <a:latin typeface="Viner Hand ITC" pitchFamily="66" charset="0"/>
            </a:endParaRPr>
          </a:p>
          <a:p>
            <a:pPr marL="514350" indent="-514350">
              <a:buNone/>
            </a:pPr>
            <a:r>
              <a:rPr lang="en-US" sz="3600" dirty="0">
                <a:latin typeface="Viner Hand ITC" pitchFamily="66" charset="0"/>
              </a:rPr>
              <a:t>Agama: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>
                <a:latin typeface="Viner Hand ITC" pitchFamily="66" charset="0"/>
              </a:rPr>
              <a:t>Adanya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sistem</a:t>
            </a:r>
            <a:r>
              <a:rPr lang="en-US" sz="3600" dirty="0">
                <a:latin typeface="Viner Hand ITC" pitchFamily="66" charset="0"/>
              </a:rPr>
              <a:t> credo </a:t>
            </a:r>
            <a:r>
              <a:rPr lang="en-US" sz="3600" dirty="0" err="1">
                <a:latin typeface="Viner Hand ITC" pitchFamily="66" charset="0"/>
              </a:rPr>
              <a:t>terhadap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Tuhan</a:t>
            </a:r>
            <a:r>
              <a:rPr lang="en-US" sz="3600" dirty="0">
                <a:latin typeface="Viner Hand ITC" pitchFamily="66" charset="0"/>
              </a:rPr>
              <a:t> yang </a:t>
            </a:r>
            <a:r>
              <a:rPr lang="en-US" sz="3600" dirty="0" err="1">
                <a:latin typeface="Viner Hand ITC" pitchFamily="66" charset="0"/>
              </a:rPr>
              <a:t>maha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kuasa</a:t>
            </a:r>
            <a:r>
              <a:rPr lang="en-US" sz="3600" dirty="0">
                <a:latin typeface="Viner Hand ITC" pitchFamily="66" charset="0"/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>
                <a:latin typeface="Viner Hand ITC" pitchFamily="66" charset="0"/>
              </a:rPr>
              <a:t>Adanya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sistem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persembahan</a:t>
            </a:r>
            <a:r>
              <a:rPr lang="en-US" sz="3600" dirty="0">
                <a:latin typeface="Viner Hand ITC" pitchFamily="66" charset="0"/>
              </a:rPr>
              <a:t> yang </a:t>
            </a:r>
            <a:r>
              <a:rPr lang="en-US" sz="3600" dirty="0" err="1">
                <a:latin typeface="Viner Hand ITC" pitchFamily="66" charset="0"/>
              </a:rPr>
              <a:t>berupa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tata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cara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beribadah</a:t>
            </a:r>
            <a:endParaRPr lang="en-US" sz="3600" dirty="0">
              <a:latin typeface="Viner Hand ITC" pitchFamily="66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>
                <a:latin typeface="Viner Hand ITC" pitchFamily="66" charset="0"/>
              </a:rPr>
              <a:t>Adanya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kitab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suci</a:t>
            </a:r>
            <a:endParaRPr lang="en-US" sz="3600" dirty="0">
              <a:latin typeface="Viner Hand ITC" pitchFamily="66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>
                <a:latin typeface="Viner Hand ITC" pitchFamily="66" charset="0"/>
              </a:rPr>
              <a:t>Adanya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rasul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utusan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Tuhan</a:t>
            </a:r>
            <a:endParaRPr lang="en-US" sz="3600" dirty="0">
              <a:latin typeface="Viner Hand ITC" pitchFamily="66" charset="0"/>
            </a:endParaRPr>
          </a:p>
          <a:p>
            <a:pPr marL="514350" indent="-514350">
              <a:buNone/>
            </a:pPr>
            <a:endParaRPr lang="en-US" sz="3600" dirty="0">
              <a:latin typeface="Viner Hand ITC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Viner Hand ITC" pitchFamily="66" charset="0"/>
            </a:endParaRPr>
          </a:p>
          <a:p>
            <a:pPr marL="914400" lvl="1" indent="-514350">
              <a:buNone/>
            </a:pPr>
            <a:r>
              <a:rPr lang="en-US" dirty="0">
                <a:latin typeface="Viner Hand ITC" pitchFamily="66" charset="0"/>
              </a:rPr>
              <a:t>	</a:t>
            </a:r>
          </a:p>
          <a:p>
            <a:pPr marL="514350" indent="-514350">
              <a:buNone/>
            </a:pPr>
            <a:endParaRPr lang="en-US" dirty="0">
              <a:latin typeface="Viner Hand ITC" pitchFamily="66" charset="0"/>
            </a:endParaRPr>
          </a:p>
          <a:p>
            <a:pPr marL="914400" lvl="1" indent="-514350">
              <a:buFont typeface="+mj-lt"/>
              <a:buAutoNum type="alphaLcPeriod"/>
            </a:pPr>
            <a:endParaRPr lang="en-US" dirty="0">
              <a:latin typeface="Viner Hand ITC" pitchFamily="66" charset="0"/>
            </a:endParaRPr>
          </a:p>
          <a:p>
            <a:pPr marL="914400" lvl="1" indent="-514350">
              <a:buFont typeface="+mj-lt"/>
              <a:buAutoNum type="alphaLcPeriod"/>
            </a:pPr>
            <a:endParaRPr lang="en-US" dirty="0">
              <a:latin typeface="Viner Hand ITC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t>Konsep Al Din Al Islami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458200" cy="5257800"/>
          </a:xfrm>
        </p:spPr>
        <p:txBody>
          <a:bodyPr>
            <a:noAutofit/>
          </a:bodyPr>
          <a:lstStyle/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Islam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b="1" i="1" dirty="0">
                <a:sym typeface="Wingdings" pitchFamily="2" charset="2"/>
              </a:rPr>
              <a:t>AL DIN</a:t>
            </a:r>
            <a:r>
              <a:rPr lang="en-US" sz="2800" dirty="0">
                <a:sym typeface="Wingdings" pitchFamily="2" charset="2"/>
              </a:rPr>
              <a:t> (Ali </a:t>
            </a:r>
            <a:r>
              <a:rPr lang="en-US" sz="2800" dirty="0" err="1">
                <a:sym typeface="Wingdings" pitchFamily="2" charset="2"/>
              </a:rPr>
              <a:t>Imran</a:t>
            </a:r>
            <a:r>
              <a:rPr lang="en-US" sz="2800" dirty="0">
                <a:sym typeface="Wingdings" pitchFamily="2" charset="2"/>
              </a:rPr>
              <a:t>: 19; al </a:t>
            </a:r>
            <a:r>
              <a:rPr lang="en-US" sz="2800" dirty="0" err="1">
                <a:sym typeface="Wingdings" pitchFamily="2" charset="2"/>
              </a:rPr>
              <a:t>Maidah</a:t>
            </a:r>
            <a:r>
              <a:rPr lang="en-US" sz="2800" dirty="0">
                <a:sym typeface="Wingdings" pitchFamily="2" charset="2"/>
              </a:rPr>
              <a:t>: 3)</a:t>
            </a: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i="1" dirty="0">
                <a:sym typeface="Wingdings" pitchFamily="2" charset="2"/>
              </a:rPr>
              <a:t>Al Din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dalam</a:t>
            </a:r>
            <a:r>
              <a:rPr lang="en-US" sz="2800" dirty="0">
                <a:sym typeface="Wingdings" pitchFamily="2" charset="2"/>
              </a:rPr>
              <a:t> al Qur’an </a:t>
            </a:r>
            <a:r>
              <a:rPr lang="en-US" sz="2800" dirty="0" err="1">
                <a:sym typeface="Wingdings" pitchFamily="2" charset="2"/>
              </a:rPr>
              <a:t>mengandung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konsep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bidimensional</a:t>
            </a:r>
            <a:r>
              <a:rPr lang="en-US" sz="2800" dirty="0">
                <a:sym typeface="Wingdings" pitchFamily="2" charset="2"/>
              </a:rPr>
              <a:t> yang </a:t>
            </a:r>
            <a:r>
              <a:rPr lang="en-US" sz="2800" dirty="0" err="1">
                <a:sym typeface="Wingdings" pitchFamily="2" charset="2"/>
              </a:rPr>
              <a:t>mencakup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dua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aspek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kehidupan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manusia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yaitu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aspek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religius</a:t>
            </a:r>
            <a:r>
              <a:rPr lang="en-US" sz="2800" dirty="0">
                <a:sym typeface="Wingdings" pitchFamily="2" charset="2"/>
              </a:rPr>
              <a:t>-spiritual </a:t>
            </a:r>
            <a:r>
              <a:rPr lang="en-US" sz="2800" dirty="0" err="1">
                <a:sym typeface="Wingdings" pitchFamily="2" charset="2"/>
              </a:rPr>
              <a:t>dan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aspek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kemasyarakat</a:t>
            </a:r>
            <a:r>
              <a:rPr lang="en-US" sz="2800" dirty="0">
                <a:sym typeface="Wingdings" pitchFamily="2" charset="2"/>
              </a:rPr>
              <a:t> yang </a:t>
            </a:r>
            <a:r>
              <a:rPr lang="en-US" sz="2800" dirty="0" err="1">
                <a:sym typeface="Wingdings" pitchFamily="2" charset="2"/>
              </a:rPr>
              <a:t>bertumpu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pada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ajaran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tauhid</a:t>
            </a:r>
            <a:endParaRPr lang="en-US" sz="2800" dirty="0">
              <a:sym typeface="Wingdings" pitchFamily="2" charset="2"/>
            </a:endParaRP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i="1" dirty="0">
                <a:sym typeface="Wingdings" pitchFamily="2" charset="2"/>
              </a:rPr>
              <a:t>Al Din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merupakan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suatu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pandangan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dunia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holistik</a:t>
            </a:r>
            <a:r>
              <a:rPr lang="en-US" sz="2800" dirty="0">
                <a:sym typeface="Wingdings" pitchFamily="2" charset="2"/>
              </a:rPr>
              <a:t> yang </a:t>
            </a:r>
            <a:r>
              <a:rPr lang="en-US" sz="2800" dirty="0" err="1">
                <a:sym typeface="Wingdings" pitchFamily="2" charset="2"/>
              </a:rPr>
              <a:t>menyeluruh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sistematis</a:t>
            </a:r>
            <a:endParaRPr lang="en-US" sz="2800" dirty="0">
              <a:sym typeface="Wingdings" pitchFamily="2" charset="2"/>
            </a:endParaRP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err="1">
                <a:sym typeface="Wingdings" pitchFamily="2" charset="2"/>
              </a:rPr>
              <a:t>Salah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satu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prinsip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dalam</a:t>
            </a:r>
            <a:r>
              <a:rPr lang="en-US" sz="2800" dirty="0">
                <a:sym typeface="Wingdings" pitchFamily="2" charset="2"/>
              </a:rPr>
              <a:t> Islam </a:t>
            </a:r>
            <a:r>
              <a:rPr lang="en-US" sz="2800" dirty="0" err="1">
                <a:sym typeface="Wingdings" pitchFamily="2" charset="2"/>
              </a:rPr>
              <a:t>adalah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i="1" dirty="0" err="1">
                <a:sym typeface="Wingdings" pitchFamily="2" charset="2"/>
              </a:rPr>
              <a:t>hablun</a:t>
            </a:r>
            <a:r>
              <a:rPr lang="en-US" sz="2800" i="1" dirty="0">
                <a:sym typeface="Wingdings" pitchFamily="2" charset="2"/>
              </a:rPr>
              <a:t> min Allah </a:t>
            </a:r>
            <a:r>
              <a:rPr lang="en-US" sz="2800" i="1" dirty="0" err="1">
                <a:sym typeface="Wingdings" pitchFamily="2" charset="2"/>
              </a:rPr>
              <a:t>wa</a:t>
            </a:r>
            <a:r>
              <a:rPr lang="en-US" sz="2800" i="1" dirty="0">
                <a:sym typeface="Wingdings" pitchFamily="2" charset="2"/>
              </a:rPr>
              <a:t> </a:t>
            </a:r>
            <a:r>
              <a:rPr lang="en-US" sz="2800" i="1" dirty="0" err="1">
                <a:sym typeface="Wingdings" pitchFamily="2" charset="2"/>
              </a:rPr>
              <a:t>hablun</a:t>
            </a:r>
            <a:r>
              <a:rPr lang="en-US" sz="2800" i="1" dirty="0">
                <a:sym typeface="Wingdings" pitchFamily="2" charset="2"/>
              </a:rPr>
              <a:t> min al-</a:t>
            </a:r>
            <a:r>
              <a:rPr lang="en-US" sz="2800" i="1" dirty="0" err="1">
                <a:sym typeface="Wingdings" pitchFamily="2" charset="2"/>
              </a:rPr>
              <a:t>nas</a:t>
            </a:r>
            <a:r>
              <a:rPr lang="en-US" sz="2800" dirty="0">
                <a:sym typeface="Wingdings" pitchFamily="2" charset="2"/>
              </a:rPr>
              <a:t> (Ali </a:t>
            </a:r>
            <a:r>
              <a:rPr lang="en-US" sz="2800" dirty="0" err="1">
                <a:sym typeface="Wingdings" pitchFamily="2" charset="2"/>
              </a:rPr>
              <a:t>Imran</a:t>
            </a:r>
            <a:r>
              <a:rPr lang="en-US" sz="2800" dirty="0">
                <a:sym typeface="Wingdings" pitchFamily="2" charset="2"/>
              </a:rPr>
              <a:t>: 112)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3600"/>
              <a:t>Konsep Agama Menurut Pendekatan Barat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err="1"/>
              <a:t>Konsep</a:t>
            </a:r>
            <a:r>
              <a:rPr lang="en-US" sz="2800" dirty="0"/>
              <a:t> agama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i="1" dirty="0"/>
              <a:t>religion</a:t>
            </a:r>
            <a:r>
              <a:rPr lang="en-US" sz="2800" dirty="0"/>
              <a:t> </a:t>
            </a:r>
            <a:r>
              <a:rPr lang="en-US" sz="2800" dirty="0" err="1"/>
              <a:t>membatasi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lingkupnya</a:t>
            </a:r>
            <a:r>
              <a:rPr lang="en-US" sz="2800" dirty="0"/>
              <a:t> </a:t>
            </a:r>
            <a:r>
              <a:rPr lang="en-US" sz="2800" dirty="0" err="1"/>
              <a:t>terutama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soal</a:t>
            </a:r>
            <a:r>
              <a:rPr lang="en-US" sz="2800" dirty="0"/>
              <a:t> </a:t>
            </a:r>
            <a:r>
              <a:rPr lang="en-US" sz="2800" dirty="0" err="1"/>
              <a:t>pribadi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. 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Bernar</a:t>
            </a:r>
            <a:r>
              <a:rPr lang="en-US" sz="2800" dirty="0"/>
              <a:t> Lewis,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sektor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segmen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,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, </a:t>
            </a:r>
            <a:r>
              <a:rPr lang="en-US" sz="2800" dirty="0" err="1"/>
              <a:t>sementara</a:t>
            </a:r>
            <a:r>
              <a:rPr lang="en-US" sz="2800" dirty="0"/>
              <a:t> yang </a:t>
            </a:r>
            <a:r>
              <a:rPr lang="en-US" sz="2800" dirty="0" err="1"/>
              <a:t>lainnya</a:t>
            </a:r>
            <a:r>
              <a:rPr lang="en-US" sz="2800" dirty="0"/>
              <a:t> </a:t>
            </a:r>
            <a:r>
              <a:rPr lang="en-US" sz="2800" dirty="0" err="1"/>
              <a:t>tersingkirkan</a:t>
            </a:r>
            <a:endParaRPr lang="en-US" sz="2800" dirty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err="1"/>
              <a:t>Menurut</a:t>
            </a:r>
            <a:r>
              <a:rPr lang="en-US" sz="2800" dirty="0"/>
              <a:t> Clifford </a:t>
            </a:r>
            <a:r>
              <a:rPr lang="en-US" sz="2800" dirty="0" err="1"/>
              <a:t>Geertz</a:t>
            </a:r>
            <a:r>
              <a:rPr lang="en-US" sz="2800" dirty="0"/>
              <a:t>, </a:t>
            </a:r>
            <a:r>
              <a:rPr lang="en-US" sz="2800" i="1" dirty="0"/>
              <a:t>religion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simbol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semata-mata</a:t>
            </a:r>
            <a:r>
              <a:rPr lang="en-US" sz="2800" dirty="0"/>
              <a:t>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pribadi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4000"/>
              <a:t>Perbedaan </a:t>
            </a:r>
            <a:r>
              <a:rPr sz="4000" i="1"/>
              <a:t>Al Din Al Islami</a:t>
            </a:r>
            <a:r>
              <a:rPr sz="4000"/>
              <a:t> dan </a:t>
            </a:r>
            <a:r>
              <a:rPr sz="4000" i="1"/>
              <a:t>Religion</a:t>
            </a:r>
          </a:p>
        </p:txBody>
      </p:sp>
      <p:graphicFrame>
        <p:nvGraphicFramePr>
          <p:cNvPr id="7210" name="Group 42"/>
          <p:cNvGraphicFramePr>
            <a:graphicFrameLocks noGrp="1"/>
          </p:cNvGraphicFramePr>
          <p:nvPr>
            <p:ph type="tbl" idx="1"/>
          </p:nvPr>
        </p:nvGraphicFramePr>
        <p:xfrm>
          <a:off x="304800" y="1981200"/>
          <a:ext cx="7772400" cy="4419601"/>
        </p:xfrm>
        <a:graphic>
          <a:graphicData uri="http://schemas.openxmlformats.org/drawingml/2006/table">
            <a:tbl>
              <a:tblPr/>
              <a:tblGrid>
                <a:gridCol w="2171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33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Faktor</a:t>
                      </a:r>
                      <a:r>
                        <a:rPr kumimoji="0" 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Pembeda</a:t>
                      </a:r>
                      <a:endParaRPr kumimoji="0" lang="en-US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FBFAA">
                            <a:gamma/>
                            <a:shade val="78824"/>
                            <a:invGamma/>
                          </a:srgbClr>
                        </a:gs>
                        <a:gs pos="50000">
                          <a:srgbClr val="9FBFAA"/>
                        </a:gs>
                        <a:gs pos="100000">
                          <a:srgbClr val="9FBFAA">
                            <a:gamma/>
                            <a:shade val="78824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 Din Al Islami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FBFAA">
                            <a:gamma/>
                            <a:shade val="78824"/>
                            <a:invGamma/>
                          </a:srgbClr>
                        </a:gs>
                        <a:gs pos="50000">
                          <a:srgbClr val="9FBFAA"/>
                        </a:gs>
                        <a:gs pos="100000">
                          <a:srgbClr val="9FBFAA">
                            <a:gamma/>
                            <a:shade val="78824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Religion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FBFAA">
                            <a:gamma/>
                            <a:shade val="78824"/>
                            <a:invGamma/>
                          </a:srgbClr>
                        </a:gs>
                        <a:gs pos="50000">
                          <a:srgbClr val="9FBFAA"/>
                        </a:gs>
                        <a:gs pos="100000">
                          <a:srgbClr val="9FBFAA">
                            <a:gamma/>
                            <a:shade val="78824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31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Asal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Usul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Penamaan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Langsung dari Allah dan tidak dikaitkan dengan Nabi Muhammad saw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Oleh manusia yang dikaitkan dengan pendirinya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Sumber Kata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Dari kitab suci al Qur’an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Bukan dari kitab suci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Substansi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Suatu totalitas yang komprehensif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Suatu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sektor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atau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segmen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saja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t>TEORI LINGKARAN KONSENTRIS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idx="1"/>
          </p:nvPr>
        </p:nvSpPr>
        <p:spPr>
          <a:xfrm>
            <a:off x="1257300" y="1981200"/>
            <a:ext cx="7772400" cy="4876800"/>
          </a:xfrm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2438400" y="1905000"/>
            <a:ext cx="5181600" cy="464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/>
          <a:lstStyle/>
          <a:p>
            <a:pPr algn="ctr"/>
            <a:r>
              <a:rPr lang="en-US" b="1"/>
              <a:t>Negara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3581400" y="2971800"/>
            <a:ext cx="2895600" cy="2590800"/>
          </a:xfrm>
          <a:prstGeom prst="ellipse">
            <a:avLst/>
          </a:prstGeom>
          <a:solidFill>
            <a:srgbClr val="E49F8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 b="1"/>
              <a:t>Hukum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4267200" y="3733800"/>
            <a:ext cx="1447800" cy="1219200"/>
          </a:xfrm>
          <a:prstGeom prst="ellipse">
            <a:avLst/>
          </a:prstGeom>
          <a:solidFill>
            <a:srgbClr val="9FBFA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Agama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9" grpId="0" animBg="1" autoUpdateAnimBg="0"/>
      <p:bldP spid="13318" grpId="0" animBg="1" autoUpdateAnimBg="0"/>
      <p:bldP spid="1331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t>Lingkaran Konsentris dalam Konsep Barat</a:t>
            </a:r>
          </a:p>
        </p:txBody>
      </p:sp>
      <p:sp>
        <p:nvSpPr>
          <p:cNvPr id="2355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2133600" y="2590800"/>
            <a:ext cx="3352800" cy="3048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 b="1"/>
              <a:t>Negara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2971800" y="3429000"/>
            <a:ext cx="1676400" cy="1447800"/>
          </a:xfrm>
          <a:prstGeom prst="ellipse">
            <a:avLst/>
          </a:prstGeom>
          <a:solidFill>
            <a:srgbClr val="E49F8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Hukum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5943600" y="3276600"/>
            <a:ext cx="1905000" cy="1752600"/>
          </a:xfrm>
          <a:prstGeom prst="ellipse">
            <a:avLst/>
          </a:prstGeom>
          <a:solidFill>
            <a:srgbClr val="9FBFA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Agama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 autoUpdateAnimBg="0"/>
      <p:bldP spid="24583" grpId="0" animBg="1" autoUpdateAnimBg="0"/>
      <p:bldP spid="2458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38" y="-38636"/>
            <a:ext cx="6221342" cy="689663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E6CB-EF73-43D7-B9A8-6910A28CDBC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4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lvl="0" indent="-742950" algn="just">
              <a:buFont typeface="+mj-lt"/>
              <a:buAutoNum type="arabicPeriod"/>
            </a:pPr>
            <a:r>
              <a:rPr lang="es-ES_tradnl" sz="3200" dirty="0" err="1"/>
              <a:t>Toleransi</a:t>
            </a:r>
            <a:r>
              <a:rPr lang="es-ES_tradnl" sz="3200" dirty="0"/>
              <a:t> </a:t>
            </a:r>
            <a:r>
              <a:rPr lang="es-ES_tradnl" sz="3200" dirty="0" err="1"/>
              <a:t>keterlambatan</a:t>
            </a:r>
            <a:r>
              <a:rPr lang="es-ES_tradnl" sz="3200" dirty="0"/>
              <a:t> 10 </a:t>
            </a:r>
            <a:r>
              <a:rPr lang="es-ES_tradnl" sz="3200" dirty="0" err="1"/>
              <a:t>menit</a:t>
            </a:r>
            <a:endParaRPr lang="es-ES_tradnl" sz="3200" dirty="0"/>
          </a:p>
          <a:p>
            <a:pPr marL="742950" lvl="0" indent="-742950" algn="just">
              <a:buFont typeface="+mj-lt"/>
              <a:buAutoNum type="arabicPeriod"/>
            </a:pPr>
            <a:r>
              <a:rPr lang="es-ES_tradnl" sz="3200" dirty="0" err="1"/>
              <a:t>Mahasiswa</a:t>
            </a:r>
            <a:r>
              <a:rPr lang="es-ES_tradnl" sz="3200" dirty="0"/>
              <a:t> </a:t>
            </a:r>
            <a:r>
              <a:rPr lang="es-ES_tradnl" sz="3200" dirty="0" err="1"/>
              <a:t>wajib</a:t>
            </a:r>
            <a:r>
              <a:rPr lang="es-ES_tradnl" sz="3200" dirty="0"/>
              <a:t> </a:t>
            </a:r>
            <a:r>
              <a:rPr lang="es-ES_tradnl" sz="3200" dirty="0" err="1"/>
              <a:t>menyalakan</a:t>
            </a:r>
            <a:r>
              <a:rPr lang="es-ES_tradnl" sz="3200" dirty="0"/>
              <a:t> </a:t>
            </a:r>
            <a:r>
              <a:rPr lang="es-ES_tradnl" sz="3200" dirty="0" err="1"/>
              <a:t>kamera</a:t>
            </a:r>
            <a:r>
              <a:rPr lang="es-ES_tradnl" sz="3200" dirty="0"/>
              <a:t> pada </a:t>
            </a:r>
            <a:r>
              <a:rPr lang="es-ES_tradnl" sz="3200" dirty="0" err="1"/>
              <a:t>saat</a:t>
            </a:r>
            <a:r>
              <a:rPr lang="es-ES_tradnl" sz="3200" dirty="0"/>
              <a:t> </a:t>
            </a:r>
            <a:r>
              <a:rPr lang="es-ES_tradnl" sz="3200" dirty="0" err="1"/>
              <a:t>kuliah</a:t>
            </a:r>
            <a:r>
              <a:rPr lang="es-ES_tradnl" sz="3200" dirty="0"/>
              <a:t> </a:t>
            </a:r>
            <a:r>
              <a:rPr lang="es-ES_tradnl" sz="3200" dirty="0" err="1"/>
              <a:t>sikronus</a:t>
            </a:r>
            <a:r>
              <a:rPr lang="es-ES_tradnl" sz="3200" dirty="0"/>
              <a:t> </a:t>
            </a:r>
            <a:r>
              <a:rPr lang="es-ES_tradnl" sz="3200" dirty="0" err="1"/>
              <a:t>berlangsung</a:t>
            </a:r>
            <a:r>
              <a:rPr lang="es-ES_tradnl" sz="3200" dirty="0"/>
              <a:t> </a:t>
            </a:r>
            <a:r>
              <a:rPr lang="es-ES_tradnl" sz="3200" dirty="0" err="1"/>
              <a:t>kecuali</a:t>
            </a:r>
            <a:r>
              <a:rPr lang="es-ES_tradnl" sz="3200" dirty="0"/>
              <a:t> </a:t>
            </a:r>
            <a:r>
              <a:rPr lang="es-ES_tradnl" sz="3200" dirty="0" err="1"/>
              <a:t>ada</a:t>
            </a:r>
            <a:r>
              <a:rPr lang="es-ES_tradnl" sz="3200" dirty="0"/>
              <a:t> </a:t>
            </a:r>
            <a:r>
              <a:rPr lang="es-ES_tradnl" sz="3200" dirty="0" err="1"/>
              <a:t>kendala</a:t>
            </a:r>
            <a:r>
              <a:rPr lang="es-ES_tradnl" sz="3200" dirty="0"/>
              <a:t> </a:t>
            </a:r>
            <a:r>
              <a:rPr lang="es-ES_tradnl" sz="3200" dirty="0" err="1"/>
              <a:t>khusus</a:t>
            </a:r>
            <a:endParaRPr lang="es-ES_tradnl" sz="3200" dirty="0"/>
          </a:p>
          <a:p>
            <a:pPr marL="742950" lvl="0" indent="-742950" algn="just">
              <a:buFont typeface="+mj-lt"/>
              <a:buAutoNum type="arabicPeriod"/>
            </a:pPr>
            <a:r>
              <a:rPr lang="es-ES_tradnl" sz="3200" dirty="0" err="1"/>
              <a:t>Mahasiswa</a:t>
            </a:r>
            <a:r>
              <a:rPr lang="es-ES_tradnl" sz="3200" dirty="0"/>
              <a:t> </a:t>
            </a:r>
            <a:r>
              <a:rPr lang="es-ES_tradnl" sz="3200" dirty="0" err="1"/>
              <a:t>wajib</a:t>
            </a:r>
            <a:r>
              <a:rPr lang="es-ES_tradnl" sz="3200" dirty="0"/>
              <a:t> </a:t>
            </a:r>
            <a:r>
              <a:rPr lang="es-ES_tradnl" sz="3200" dirty="0" err="1"/>
              <a:t>mengisi</a:t>
            </a:r>
            <a:r>
              <a:rPr lang="es-ES_tradnl" sz="3200" dirty="0"/>
              <a:t> </a:t>
            </a:r>
            <a:r>
              <a:rPr lang="es-ES_tradnl" sz="3200" dirty="0" err="1"/>
              <a:t>presensi</a:t>
            </a:r>
            <a:r>
              <a:rPr lang="es-ES_tradnl" sz="3200" dirty="0"/>
              <a:t> </a:t>
            </a:r>
            <a:r>
              <a:rPr lang="es-ES_tradnl" sz="3200" dirty="0" err="1"/>
              <a:t>dilaman</a:t>
            </a:r>
            <a:r>
              <a:rPr lang="es-ES_tradnl" sz="3200" dirty="0"/>
              <a:t> ocw.uns.ac.id</a:t>
            </a:r>
          </a:p>
          <a:p>
            <a:pPr marL="0" indent="0">
              <a:buNone/>
            </a:pPr>
            <a:endParaRPr lang="id-ID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E6CB-EF73-43D7-B9A8-6910A28CDBC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45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es-ES_tradnl" sz="2800" dirty="0"/>
              <a:t>4. </a:t>
            </a:r>
            <a:r>
              <a:rPr lang="es-ES_tradnl" sz="2800" dirty="0" err="1"/>
              <a:t>Mahasiswa</a:t>
            </a:r>
            <a:r>
              <a:rPr lang="es-ES_tradnl" sz="2800" dirty="0"/>
              <a:t> yang </a:t>
            </a:r>
            <a:r>
              <a:rPr lang="es-ES_tradnl" sz="2800" dirty="0" err="1"/>
              <a:t>tidak</a:t>
            </a:r>
            <a:r>
              <a:rPr lang="es-ES_tradnl" sz="2800" dirty="0"/>
              <a:t> </a:t>
            </a:r>
            <a:r>
              <a:rPr lang="es-ES_tradnl" sz="2800" dirty="0" err="1"/>
              <a:t>mengikuti</a:t>
            </a:r>
            <a:r>
              <a:rPr lang="es-ES_tradnl" sz="2800" dirty="0"/>
              <a:t> </a:t>
            </a:r>
            <a:r>
              <a:rPr lang="es-ES_tradnl" sz="2800" dirty="0" err="1"/>
              <a:t>kuliah</a:t>
            </a:r>
            <a:r>
              <a:rPr lang="es-ES_tradnl" sz="2800" dirty="0"/>
              <a:t> </a:t>
            </a:r>
            <a:r>
              <a:rPr lang="es-ES_tradnl" sz="2800" dirty="0" err="1"/>
              <a:t>sinkronus</a:t>
            </a:r>
            <a:r>
              <a:rPr lang="es-ES_tradnl" sz="2800" dirty="0"/>
              <a:t> </a:t>
            </a:r>
            <a:r>
              <a:rPr lang="es-ES_tradnl" sz="2800" dirty="0" err="1"/>
              <a:t>tidak</a:t>
            </a:r>
            <a:r>
              <a:rPr lang="es-ES_tradnl" sz="2800" dirty="0"/>
              <a:t> </a:t>
            </a:r>
            <a:r>
              <a:rPr lang="es-ES_tradnl" sz="2800" dirty="0" err="1"/>
              <a:t>diperbolehkan</a:t>
            </a:r>
            <a:r>
              <a:rPr lang="es-ES_tradnl" sz="2800" dirty="0"/>
              <a:t> </a:t>
            </a:r>
            <a:r>
              <a:rPr lang="es-ES_tradnl" sz="2800" dirty="0" err="1"/>
              <a:t>mengisi</a:t>
            </a:r>
            <a:r>
              <a:rPr lang="es-ES_tradnl" sz="2800" dirty="0"/>
              <a:t> </a:t>
            </a:r>
            <a:r>
              <a:rPr lang="es-ES_tradnl" sz="2800" dirty="0" err="1"/>
              <a:t>presensi</a:t>
            </a:r>
            <a:r>
              <a:rPr lang="es-ES_tradnl" sz="2800" dirty="0"/>
              <a:t> di laman </a:t>
            </a:r>
            <a:r>
              <a:rPr lang="es-ES_tradnl" sz="2800" dirty="0" err="1"/>
              <a:t>ocw</a:t>
            </a:r>
            <a:endParaRPr lang="es-ES_tradnl" sz="2800" dirty="0"/>
          </a:p>
          <a:p>
            <a:pPr marL="0" lvl="0" indent="0" algn="just">
              <a:buNone/>
            </a:pPr>
            <a:r>
              <a:rPr lang="es-ES_tradnl" sz="2800" dirty="0"/>
              <a:t>5.Kehadiran </a:t>
            </a:r>
            <a:r>
              <a:rPr lang="es-ES_tradnl" sz="2800" dirty="0" err="1"/>
              <a:t>mahasiswa</a:t>
            </a:r>
            <a:r>
              <a:rPr lang="es-ES_tradnl" sz="2800" dirty="0"/>
              <a:t> </a:t>
            </a:r>
            <a:r>
              <a:rPr lang="es-ES_tradnl" sz="2800" dirty="0" err="1"/>
              <a:t>dalam</a:t>
            </a:r>
            <a:r>
              <a:rPr lang="es-ES_tradnl" sz="2800" dirty="0"/>
              <a:t> </a:t>
            </a:r>
            <a:r>
              <a:rPr lang="es-ES_tradnl" sz="2800" dirty="0" err="1"/>
              <a:t>perkuliahan</a:t>
            </a:r>
            <a:r>
              <a:rPr lang="es-ES_tradnl" sz="2800" dirty="0"/>
              <a:t>    </a:t>
            </a:r>
            <a:r>
              <a:rPr lang="es-ES_tradnl" sz="2800" dirty="0" err="1"/>
              <a:t>tidak</a:t>
            </a:r>
            <a:r>
              <a:rPr lang="es-ES_tradnl" sz="2800" dirty="0"/>
              <a:t> </a:t>
            </a:r>
            <a:r>
              <a:rPr lang="es-ES_tradnl" sz="2800" dirty="0" err="1"/>
              <a:t>boleh</a:t>
            </a:r>
            <a:r>
              <a:rPr lang="es-ES_tradnl" sz="2800" dirty="0"/>
              <a:t> </a:t>
            </a:r>
            <a:r>
              <a:rPr lang="es-ES_tradnl" sz="2800" dirty="0" err="1"/>
              <a:t>kurang</a:t>
            </a:r>
            <a:r>
              <a:rPr lang="es-ES_tradnl" sz="2800" dirty="0"/>
              <a:t> </a:t>
            </a:r>
            <a:r>
              <a:rPr lang="es-ES_tradnl" sz="2800" dirty="0" err="1"/>
              <a:t>dari</a:t>
            </a:r>
            <a:r>
              <a:rPr lang="es-ES_tradnl" sz="2800" dirty="0"/>
              <a:t> 75%.</a:t>
            </a:r>
          </a:p>
          <a:p>
            <a:pPr marL="0" lvl="0" indent="0" algn="just">
              <a:buNone/>
            </a:pPr>
            <a:r>
              <a:rPr lang="es-ES_tradnl" sz="2800" dirty="0"/>
              <a:t>6. </a:t>
            </a:r>
            <a:r>
              <a:rPr lang="es-ES_tradnl" sz="2800" dirty="0" err="1"/>
              <a:t>Mahasiswa</a:t>
            </a:r>
            <a:r>
              <a:rPr lang="es-ES_tradnl" sz="2800" dirty="0"/>
              <a:t> </a:t>
            </a:r>
            <a:r>
              <a:rPr lang="es-ES_tradnl" sz="2800" dirty="0" err="1"/>
              <a:t>berpakaian</a:t>
            </a:r>
            <a:r>
              <a:rPr lang="es-ES_tradnl" sz="2800" dirty="0"/>
              <a:t> </a:t>
            </a:r>
            <a:r>
              <a:rPr lang="es-ES_tradnl" sz="2800" dirty="0" err="1"/>
              <a:t>rapi</a:t>
            </a:r>
            <a:r>
              <a:rPr lang="es-ES_tradnl" sz="2800" dirty="0"/>
              <a:t> pada </a:t>
            </a:r>
            <a:r>
              <a:rPr lang="es-ES_tradnl" sz="2800" dirty="0" err="1"/>
              <a:t>saat</a:t>
            </a:r>
            <a:r>
              <a:rPr lang="es-ES_tradnl" sz="2800" dirty="0"/>
              <a:t> </a:t>
            </a:r>
            <a:r>
              <a:rPr lang="es-ES_tradnl" sz="2800" dirty="0" err="1"/>
              <a:t>kuliah</a:t>
            </a:r>
            <a:r>
              <a:rPr lang="es-ES_tradnl" sz="2800" dirty="0"/>
              <a:t> </a:t>
            </a:r>
            <a:r>
              <a:rPr lang="es-ES_tradnl" sz="2800" dirty="0" err="1"/>
              <a:t>sinkronus</a:t>
            </a:r>
            <a:r>
              <a:rPr lang="es-ES_tradnl" sz="2800" dirty="0"/>
              <a:t> </a:t>
            </a:r>
            <a:r>
              <a:rPr lang="es-ES_tradnl" sz="2800" dirty="0" err="1"/>
              <a:t>berlangsung</a:t>
            </a:r>
            <a:endParaRPr lang="es-ES_tradnl" sz="2800" dirty="0"/>
          </a:p>
          <a:p>
            <a:pPr marL="0" lvl="0" indent="0" algn="just">
              <a:buNone/>
            </a:pPr>
            <a:r>
              <a:rPr lang="es-ES_tradnl" sz="2800" dirty="0"/>
              <a:t>7. </a:t>
            </a:r>
            <a:r>
              <a:rPr lang="es-ES_tradnl" sz="2800" dirty="0" err="1"/>
              <a:t>Mahasiswa</a:t>
            </a:r>
            <a:r>
              <a:rPr lang="es-ES_tradnl" sz="2800" dirty="0"/>
              <a:t> </a:t>
            </a:r>
            <a:r>
              <a:rPr lang="es-ES_tradnl" sz="2800" dirty="0" err="1"/>
              <a:t>menyimak</a:t>
            </a:r>
            <a:r>
              <a:rPr lang="es-ES_tradnl" sz="2800" dirty="0"/>
              <a:t> </a:t>
            </a:r>
            <a:r>
              <a:rPr lang="es-ES_tradnl" sz="2800" dirty="0" err="1"/>
              <a:t>dengan</a:t>
            </a:r>
            <a:r>
              <a:rPr lang="es-ES_tradnl" sz="2800" dirty="0"/>
              <a:t> </a:t>
            </a:r>
            <a:r>
              <a:rPr lang="es-ES_tradnl" sz="2800" dirty="0" err="1"/>
              <a:t>baik</a:t>
            </a:r>
            <a:r>
              <a:rPr lang="es-ES_tradnl" sz="2800" dirty="0"/>
              <a:t> pada </a:t>
            </a:r>
            <a:r>
              <a:rPr lang="es-ES_tradnl" sz="2800" dirty="0" err="1"/>
              <a:t>saat</a:t>
            </a:r>
            <a:r>
              <a:rPr lang="es-ES_tradnl" sz="2800" dirty="0"/>
              <a:t> </a:t>
            </a:r>
            <a:r>
              <a:rPr lang="es-ES_tradnl" sz="2800" dirty="0" err="1"/>
              <a:t>perkuliahan</a:t>
            </a:r>
            <a:r>
              <a:rPr lang="es-ES_tradnl" sz="2800" dirty="0"/>
              <a:t> </a:t>
            </a:r>
            <a:r>
              <a:rPr lang="es-ES_tradnl" sz="2800" dirty="0" err="1"/>
              <a:t>berlangsung</a:t>
            </a:r>
            <a:endParaRPr lang="es-ES_tradnl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E6CB-EF73-43D7-B9A8-6910A28CDBC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66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3600" dirty="0" err="1"/>
              <a:t>Ujian</a:t>
            </a:r>
            <a:r>
              <a:rPr lang="en-ID" sz="3600" dirty="0"/>
              <a:t> </a:t>
            </a:r>
            <a:r>
              <a:rPr lang="en-ID" sz="3600" dirty="0" err="1"/>
              <a:t>tertulis</a:t>
            </a:r>
            <a:r>
              <a:rPr lang="en-ID" sz="3600" dirty="0"/>
              <a:t> (UTS/UAS)  </a:t>
            </a:r>
          </a:p>
          <a:p>
            <a:r>
              <a:rPr lang="en-ID" sz="3600" dirty="0" err="1" smtClean="0"/>
              <a:t>Tugas</a:t>
            </a:r>
            <a:r>
              <a:rPr lang="en-ID" sz="3600" dirty="0" smtClean="0"/>
              <a:t>  </a:t>
            </a:r>
            <a:endParaRPr lang="en-ID" sz="3600" dirty="0"/>
          </a:p>
          <a:p>
            <a:r>
              <a:rPr lang="en-ID" sz="3600" dirty="0" err="1" smtClean="0"/>
              <a:t>Partisipasi</a:t>
            </a:r>
            <a:r>
              <a:rPr lang="en-ID" sz="3600" dirty="0" smtClean="0"/>
              <a:t>/</a:t>
            </a:r>
            <a:r>
              <a:rPr lang="en-ID" sz="3600" dirty="0" err="1" smtClean="0"/>
              <a:t>keaktifan</a:t>
            </a:r>
            <a:endParaRPr lang="en-ID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E6CB-EF73-43D7-B9A8-6910A28CDBC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9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091AA7B-1DBE-4BCD-8184-639859267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RPS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A2B05A2-009C-48B2-9C11-D0BDFD221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marL="109728" lvl="0" indent="0">
              <a:buNone/>
            </a:pPr>
            <a:endParaRPr lang="en-ID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ABA8546B-7A42-4BFE-8DF7-05AE911094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3407115"/>
              </p:ext>
            </p:extLst>
          </p:nvPr>
        </p:nvGraphicFramePr>
        <p:xfrm>
          <a:off x="457200" y="1219200"/>
          <a:ext cx="8229600" cy="5364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7359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091AA7B-1DBE-4BCD-8184-639859267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RPS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A2B05A2-009C-48B2-9C11-D0BDFD221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marL="109728" lvl="0" indent="0">
              <a:buNone/>
            </a:pPr>
            <a:endParaRPr lang="en-ID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ABA8546B-7A42-4BFE-8DF7-05AE911094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3198569"/>
              </p:ext>
            </p:extLst>
          </p:nvPr>
        </p:nvGraphicFramePr>
        <p:xfrm>
          <a:off x="457200" y="1219200"/>
          <a:ext cx="8229600" cy="5364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687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latin typeface="Viner Hand ITC" pitchFamily="66" charset="0"/>
              </a:rPr>
              <a:t> </a:t>
            </a:r>
            <a:r>
              <a:rPr lang="en-US" sz="2700" dirty="0">
                <a:latin typeface="Viner Hand ITC" pitchFamily="66" charset="0"/>
              </a:rPr>
              <a:t> </a:t>
            </a:r>
            <a:r>
              <a:rPr lang="en-US" sz="3100" dirty="0">
                <a:latin typeface="Viner Hand ITC" pitchFamily="66" charset="0"/>
              </a:rPr>
              <a:t>HAKIKAT AGAMA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1100" dirty="0">
                <a:latin typeface="Viner Hand ITC" pitchFamily="66" charset="0"/>
              </a:rPr>
              <a:t>Religion (</a:t>
            </a:r>
            <a:r>
              <a:rPr lang="en-US" sz="11100" dirty="0" err="1">
                <a:latin typeface="Viner Hand ITC" pitchFamily="66" charset="0"/>
              </a:rPr>
              <a:t>inggris</a:t>
            </a:r>
            <a:r>
              <a:rPr lang="en-US" sz="11100" dirty="0">
                <a:latin typeface="Viner Hand ITC" pitchFamily="66" charset="0"/>
              </a:rPr>
              <a:t>)	= agama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100" dirty="0" err="1">
                <a:latin typeface="Viner Hand ITC" pitchFamily="66" charset="0"/>
              </a:rPr>
              <a:t>Religie</a:t>
            </a:r>
            <a:r>
              <a:rPr lang="en-US" sz="11100" dirty="0">
                <a:latin typeface="Viner Hand ITC" pitchFamily="66" charset="0"/>
              </a:rPr>
              <a:t> (</a:t>
            </a:r>
            <a:r>
              <a:rPr lang="en-US" sz="11100" dirty="0" err="1">
                <a:latin typeface="Viner Hand ITC" pitchFamily="66" charset="0"/>
              </a:rPr>
              <a:t>Belanda</a:t>
            </a:r>
            <a:r>
              <a:rPr lang="en-US" sz="11100" dirty="0">
                <a:latin typeface="Viner Hand ITC" pitchFamily="66" charset="0"/>
              </a:rPr>
              <a:t>)	= Agama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100" dirty="0" err="1">
                <a:latin typeface="Viner Hand ITC" pitchFamily="66" charset="0"/>
              </a:rPr>
              <a:t>Religio</a:t>
            </a:r>
            <a:r>
              <a:rPr lang="en-US" sz="11100" dirty="0">
                <a:latin typeface="Viner Hand ITC" pitchFamily="66" charset="0"/>
              </a:rPr>
              <a:t>  (</a:t>
            </a:r>
            <a:r>
              <a:rPr lang="en-US" sz="11100" dirty="0" err="1">
                <a:latin typeface="Viner Hand ITC" pitchFamily="66" charset="0"/>
              </a:rPr>
              <a:t>yunani</a:t>
            </a:r>
            <a:r>
              <a:rPr lang="en-US" sz="11100" dirty="0">
                <a:latin typeface="Viner Hand ITC" pitchFamily="66" charset="0"/>
              </a:rPr>
              <a:t>)	= agama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100" dirty="0">
                <a:latin typeface="Viner Hand ITC" pitchFamily="66" charset="0"/>
              </a:rPr>
              <a:t>Dharma (Hindu)	= agama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100" dirty="0">
                <a:latin typeface="Viner Hand ITC" pitchFamily="66" charset="0"/>
              </a:rPr>
              <a:t>Ad-Din (Islam) &gt; </a:t>
            </a:r>
            <a:r>
              <a:rPr lang="ar-SA" sz="11100" dirty="0">
                <a:latin typeface="Viner Hand ITC" pitchFamily="66" charset="0"/>
              </a:rPr>
              <a:t>دان – يدين </a:t>
            </a:r>
          </a:p>
          <a:p>
            <a:pPr marL="514350" indent="-514350">
              <a:buNone/>
            </a:pPr>
            <a:r>
              <a:rPr lang="ar-SA" sz="11100" dirty="0">
                <a:latin typeface="Viner Hand ITC" pitchFamily="66" charset="0"/>
              </a:rPr>
              <a:t>	</a:t>
            </a:r>
            <a:r>
              <a:rPr lang="id-ID" sz="11100" dirty="0">
                <a:latin typeface="Viner Hand ITC" pitchFamily="66" charset="0"/>
              </a:rPr>
              <a:t>cara, adat kebiasaan, peraturan, undang-undang, taat, patuh </a:t>
            </a:r>
            <a:r>
              <a:rPr lang="id-ID" sz="11100" dirty="0" err="1">
                <a:latin typeface="Viner Hand ITC" pitchFamily="66" charset="0"/>
              </a:rPr>
              <a:t>meng-Esa-kan</a:t>
            </a:r>
            <a:r>
              <a:rPr lang="id-ID" sz="11100" dirty="0">
                <a:latin typeface="Viner Hand ITC" pitchFamily="66" charset="0"/>
              </a:rPr>
              <a:t> Tuhan, pembalasan, perhitungan, hari </a:t>
            </a:r>
            <a:r>
              <a:rPr lang="id-ID" sz="11100" dirty="0" err="1">
                <a:latin typeface="Viner Hand ITC" pitchFamily="66" charset="0"/>
              </a:rPr>
              <a:t>kiyamat</a:t>
            </a:r>
            <a:r>
              <a:rPr lang="id-ID" sz="11100" dirty="0">
                <a:latin typeface="Viner Hand ITC" pitchFamily="66" charset="0"/>
              </a:rPr>
              <a:t>, nasihat, agama.</a:t>
            </a:r>
            <a:endParaRPr lang="en-US" sz="11100" dirty="0">
              <a:latin typeface="Viner Hand ITC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600" dirty="0">
              <a:latin typeface="Viner Hand ITC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Viner Hand ITC" pitchFamily="66" charset="0"/>
            </a:endParaRPr>
          </a:p>
          <a:p>
            <a:pPr marL="914400" lvl="1" indent="-514350">
              <a:buNone/>
            </a:pPr>
            <a:r>
              <a:rPr lang="en-US" dirty="0">
                <a:latin typeface="Viner Hand ITC" pitchFamily="66" charset="0"/>
              </a:rPr>
              <a:t>	</a:t>
            </a:r>
          </a:p>
          <a:p>
            <a:pPr marL="514350" indent="-514350">
              <a:buNone/>
            </a:pPr>
            <a:endParaRPr lang="en-US" dirty="0">
              <a:latin typeface="Viner Hand ITC" pitchFamily="66" charset="0"/>
            </a:endParaRPr>
          </a:p>
          <a:p>
            <a:pPr marL="914400" lvl="1" indent="-514350">
              <a:buFont typeface="+mj-lt"/>
              <a:buAutoNum type="alphaLcPeriod"/>
            </a:pPr>
            <a:endParaRPr lang="en-US" dirty="0">
              <a:latin typeface="Viner Hand ITC" pitchFamily="66" charset="0"/>
            </a:endParaRPr>
          </a:p>
          <a:p>
            <a:pPr marL="914400" lvl="1" indent="-514350">
              <a:buFont typeface="+mj-lt"/>
              <a:buAutoNum type="alphaLcPeriod"/>
            </a:pPr>
            <a:endParaRPr lang="en-US" dirty="0">
              <a:latin typeface="Viner Hand ITC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latin typeface="Viner Hand ITC" pitchFamily="66" charset="0"/>
              </a:rPr>
              <a:t> </a:t>
            </a:r>
            <a:r>
              <a:rPr lang="en-US" sz="2700" dirty="0">
                <a:latin typeface="Viner Hand ITC" pitchFamily="66" charset="0"/>
              </a:rPr>
              <a:t> </a:t>
            </a:r>
            <a:r>
              <a:rPr lang="en-US" sz="3100" dirty="0">
                <a:latin typeface="Viner Hand ITC" pitchFamily="66" charset="0"/>
              </a:rPr>
              <a:t>FITRAH KEBUTUHAN AGAMA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dirty="0" err="1">
                <a:latin typeface="Viner Hand ITC" pitchFamily="66" charset="0"/>
              </a:rPr>
              <a:t>Perkembangan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dan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pertumbuhan</a:t>
            </a:r>
            <a:endParaRPr lang="en-US" sz="3600" dirty="0">
              <a:latin typeface="Viner Hand ITC" pitchFamily="66" charset="0"/>
            </a:endParaRPr>
          </a:p>
          <a:p>
            <a:pPr marL="514350" indent="-514350">
              <a:buNone/>
            </a:pPr>
            <a:r>
              <a:rPr lang="en-US" sz="3600" dirty="0">
                <a:latin typeface="Viner Hand ITC" pitchFamily="66" charset="0"/>
              </a:rPr>
              <a:t>agama </a:t>
            </a:r>
            <a:r>
              <a:rPr lang="en-US" sz="3600" dirty="0" err="1">
                <a:latin typeface="Viner Hand ITC" pitchFamily="66" charset="0"/>
              </a:rPr>
              <a:t>pada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diri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manusia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disebabkan</a:t>
            </a:r>
            <a:endParaRPr lang="en-US" sz="3600" dirty="0">
              <a:latin typeface="Viner Hand ITC" pitchFamily="66" charset="0"/>
            </a:endParaRPr>
          </a:p>
          <a:p>
            <a:pPr marL="514350" indent="-514350">
              <a:buNone/>
            </a:pPr>
            <a:r>
              <a:rPr lang="en-US" sz="3600" dirty="0">
                <a:latin typeface="Viner Hand ITC" pitchFamily="66" charset="0"/>
              </a:rPr>
              <a:t>(</a:t>
            </a:r>
            <a:r>
              <a:rPr lang="en-US" sz="3600" dirty="0" err="1">
                <a:latin typeface="Viner Hand ITC" pitchFamily="66" charset="0"/>
              </a:rPr>
              <a:t>Murtadha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Mutahhari</a:t>
            </a:r>
            <a:r>
              <a:rPr lang="en-US" sz="3600" dirty="0">
                <a:latin typeface="Viner Hand ITC" pitchFamily="66" charset="0"/>
              </a:rPr>
              <a:t>):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Viner Hand ITC" pitchFamily="66" charset="0"/>
              </a:rPr>
              <a:t>Rasa </a:t>
            </a:r>
            <a:r>
              <a:rPr lang="en-US" sz="3600" dirty="0" err="1">
                <a:latin typeface="Viner Hand ITC" pitchFamily="66" charset="0"/>
              </a:rPr>
              <a:t>takut</a:t>
            </a:r>
            <a:r>
              <a:rPr lang="en-US" sz="3600" dirty="0">
                <a:latin typeface="Viner Hand ITC" pitchFamily="66" charset="0"/>
              </a:rPr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>
                <a:latin typeface="Viner Hand ITC" pitchFamily="66" charset="0"/>
              </a:rPr>
              <a:t>Perasaan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bodoh</a:t>
            </a:r>
            <a:endParaRPr lang="en-US" sz="3600" dirty="0">
              <a:latin typeface="Viner Hand ITC" pitchFamily="66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>
                <a:latin typeface="Viner Hand ITC" pitchFamily="66" charset="0"/>
              </a:rPr>
              <a:t>Dambaan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akan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keadilan</a:t>
            </a:r>
            <a:endParaRPr lang="en-US" sz="3600" dirty="0">
              <a:latin typeface="Viner Hand ITC" pitchFamily="66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>
                <a:latin typeface="Viner Hand ITC" pitchFamily="66" charset="0"/>
              </a:rPr>
              <a:t>Dambaan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akan</a:t>
            </a:r>
            <a:r>
              <a:rPr lang="en-US" sz="3600" dirty="0">
                <a:latin typeface="Viner Hand ITC" pitchFamily="66" charset="0"/>
              </a:rPr>
              <a:t> </a:t>
            </a:r>
            <a:r>
              <a:rPr lang="en-US" sz="3600" dirty="0" err="1">
                <a:latin typeface="Viner Hand ITC" pitchFamily="66" charset="0"/>
              </a:rPr>
              <a:t>keteraturan</a:t>
            </a:r>
            <a:endParaRPr lang="en-US" sz="3600" dirty="0">
              <a:latin typeface="Viner Hand ITC" pitchFamily="66" charset="0"/>
            </a:endParaRPr>
          </a:p>
          <a:p>
            <a:pPr marL="514350" indent="-514350">
              <a:buNone/>
            </a:pPr>
            <a:endParaRPr lang="en-US" dirty="0">
              <a:latin typeface="Viner Hand ITC" pitchFamily="66" charset="0"/>
            </a:endParaRPr>
          </a:p>
          <a:p>
            <a:pPr marL="914400" lvl="1" indent="-514350">
              <a:buNone/>
            </a:pPr>
            <a:r>
              <a:rPr lang="en-US" dirty="0">
                <a:latin typeface="Viner Hand ITC" pitchFamily="66" charset="0"/>
              </a:rPr>
              <a:t>	</a:t>
            </a:r>
          </a:p>
          <a:p>
            <a:pPr marL="514350" indent="-514350">
              <a:buNone/>
            </a:pPr>
            <a:endParaRPr lang="en-US" dirty="0">
              <a:latin typeface="Viner Hand ITC" pitchFamily="66" charset="0"/>
            </a:endParaRPr>
          </a:p>
          <a:p>
            <a:pPr marL="914400" lvl="1" indent="-514350">
              <a:buFont typeface="+mj-lt"/>
              <a:buAutoNum type="alphaLcPeriod"/>
            </a:pPr>
            <a:endParaRPr lang="en-US" dirty="0">
              <a:latin typeface="Viner Hand ITC" pitchFamily="66" charset="0"/>
            </a:endParaRPr>
          </a:p>
          <a:p>
            <a:pPr marL="914400" lvl="1" indent="-514350">
              <a:buFont typeface="+mj-lt"/>
              <a:buAutoNum type="alphaLcPeriod"/>
            </a:pPr>
            <a:endParaRPr lang="en-US" dirty="0">
              <a:latin typeface="Viner Hand ITC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204</TotalTime>
  <Words>583</Words>
  <Application>Microsoft Office PowerPoint</Application>
  <PresentationFormat>On-screen Show (4:3)</PresentationFormat>
  <Paragraphs>125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Tahoma</vt:lpstr>
      <vt:lpstr>Viner Hand ITC</vt:lpstr>
      <vt:lpstr>Wingdings</vt:lpstr>
      <vt:lpstr>Wingdings 3</vt:lpstr>
      <vt:lpstr>Wisp</vt:lpstr>
      <vt:lpstr>KULIAH PENGANTAR</vt:lpstr>
      <vt:lpstr>PowerPoint Presentation</vt:lpstr>
      <vt:lpstr>Kontrak Kuliah</vt:lpstr>
      <vt:lpstr>Kontrak Kuliah</vt:lpstr>
      <vt:lpstr>Unsur Penilaian</vt:lpstr>
      <vt:lpstr>RPS</vt:lpstr>
      <vt:lpstr>RPS</vt:lpstr>
      <vt:lpstr>  HAKIKAT AGAMA</vt:lpstr>
      <vt:lpstr>  FITRAH KEBUTUHAN AGAMA</vt:lpstr>
      <vt:lpstr>  FITRAH KEBUTUHAN AGAMA</vt:lpstr>
      <vt:lpstr> Aspek-aspek agama</vt:lpstr>
      <vt:lpstr>  AGAMA sebagai SISTEM IDEOLOGI</vt:lpstr>
      <vt:lpstr>Konsep Al Din Al Islami</vt:lpstr>
      <vt:lpstr>Konsep Agama Menurut Pendekatan Barat</vt:lpstr>
      <vt:lpstr>Perbedaan Al Din Al Islami dan Religion</vt:lpstr>
      <vt:lpstr>TEORI LINGKARAN KONSENTRIS</vt:lpstr>
      <vt:lpstr>Lingkaran Konsentris dalam Konsep Barat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PENGANTAR</dc:title>
  <dc:creator>Asus</dc:creator>
  <cp:lastModifiedBy>Lenovo</cp:lastModifiedBy>
  <cp:revision>16</cp:revision>
  <dcterms:created xsi:type="dcterms:W3CDTF">2015-08-30T12:54:03Z</dcterms:created>
  <dcterms:modified xsi:type="dcterms:W3CDTF">2021-08-23T07:28:55Z</dcterms:modified>
</cp:coreProperties>
</file>