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7" r:id="rId2"/>
    <p:sldId id="258" r:id="rId3"/>
    <p:sldId id="259" r:id="rId4"/>
    <p:sldId id="260" r:id="rId5"/>
    <p:sldId id="261" r:id="rId6"/>
    <p:sldId id="26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BBFFC-E0F7-4AB2-96C1-10EFC27FFE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00FF700-3093-4BB7-B553-510177451DC7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5A846FC5-27FF-4C78-8665-855D8FB2352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5696" y="1628800"/>
            <a:ext cx="541641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MORAL </a:t>
            </a:r>
          </a:p>
          <a:p>
            <a:pPr algn="ctr"/>
            <a:r>
              <a:rPr lang="en-US" sz="6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(ETIKA KRISTEN)</a:t>
            </a:r>
            <a:endParaRPr lang="en-US" sz="6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77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PRINSIP PERILAKU KRISTEN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8354888" cy="445050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Standar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Moral 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Matius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5-7)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Kesaksian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Utuh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(1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10: 31,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Kol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3: 17)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Berguna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Membangun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” (1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10: 23-24)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menjadi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“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syak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batu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sandungan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bagi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orang lain (1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Kor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10: 32-33)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939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KOMPETENSI DASAR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88442"/>
            <a:ext cx="7924800" cy="4690864"/>
          </a:xfrm>
        </p:spPr>
        <p:txBody>
          <a:bodyPr>
            <a:normAutofit/>
          </a:bodyPr>
          <a:lstStyle/>
          <a:p>
            <a:r>
              <a:rPr lang="sv-SE" sz="3200" dirty="0">
                <a:latin typeface="Calibri" pitchFamily="34" charset="0"/>
                <a:cs typeface="Calibri" pitchFamily="34" charset="0"/>
              </a:rPr>
              <a:t>Mahasiswa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mengerti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prinsip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moral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etika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Kristen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mengerti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prinsip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pengambilan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keputusan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etis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Kristen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mengerti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hubungan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antara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moral &amp;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iman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perspektif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Kristen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Mahasiswa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menganalisis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kasus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moral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sesuai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etika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iman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Kristen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4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939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PENGERTIAN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88442"/>
            <a:ext cx="7924800" cy="4690864"/>
          </a:xfrm>
        </p:spPr>
        <p:txBody>
          <a:bodyPr>
            <a:normAutofit/>
          </a:bodyPr>
          <a:lstStyle/>
          <a:p>
            <a:r>
              <a:rPr lang="sv-SE" sz="3200" dirty="0" smtClean="0">
                <a:latin typeface="Calibri" pitchFamily="34" charset="0"/>
                <a:cs typeface="Calibri" pitchFamily="34" charset="0"/>
              </a:rPr>
              <a:t>MORAL: perilaku lahiriah seseorang</a:t>
            </a:r>
          </a:p>
          <a:p>
            <a:r>
              <a:rPr lang="sv-SE" sz="3200" dirty="0" smtClean="0">
                <a:latin typeface="Calibri" pitchFamily="34" charset="0"/>
                <a:cs typeface="Calibri" pitchFamily="34" charset="0"/>
              </a:rPr>
              <a:t>ETIKA: kepantasan dalam berpikir, berbicara dan bertindak berdasarkan standar moral</a:t>
            </a:r>
          </a:p>
          <a:p>
            <a:r>
              <a:rPr lang="sv-SE" sz="3200" dirty="0" smtClean="0">
                <a:latin typeface="Calibri" pitchFamily="34" charset="0"/>
                <a:cs typeface="Calibri" pitchFamily="34" charset="0"/>
              </a:rPr>
              <a:t>Etika Kristen: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Ajaran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tentang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baik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buruk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pikiran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perkataan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perbuatan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manusia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berdasarkan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Firman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Allah</a:t>
            </a: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2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9939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ASAS ETIKA KRISTEN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88442"/>
            <a:ext cx="7924800" cy="4690864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Calibri" pitchFamily="34" charset="0"/>
                <a:cs typeface="Calibri" pitchFamily="34" charset="0"/>
              </a:rPr>
              <a:t>Kasih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en-US" sz="3200" dirty="0" err="1">
                <a:latin typeface="Calibri" pitchFamily="34" charset="0"/>
                <a:cs typeface="Calibri" pitchFamily="34" charset="0"/>
              </a:rPr>
              <a:t>Kristosentris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err="1">
                <a:latin typeface="Calibri" pitchFamily="34" charset="0"/>
                <a:cs typeface="Calibri" pitchFamily="34" charset="0"/>
              </a:rPr>
              <a:t>Alkitab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Persekutuan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dengan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Allah</a:t>
            </a:r>
          </a:p>
          <a:p>
            <a:r>
              <a:rPr lang="en-US" sz="3200" dirty="0" err="1">
                <a:latin typeface="Calibri" pitchFamily="34" charset="0"/>
                <a:cs typeface="Calibri" pitchFamily="34" charset="0"/>
              </a:rPr>
              <a:t>Hidup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sempurna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(normal) di </a:t>
            </a:r>
            <a:r>
              <a:rPr lang="en-US" sz="3200" dirty="0" err="1">
                <a:latin typeface="Calibri" pitchFamily="34" charset="0"/>
                <a:cs typeface="Calibri" pitchFamily="34" charset="0"/>
              </a:rPr>
              <a:t>dunia</a:t>
            </a:r>
            <a:r>
              <a:rPr lang="en-US" sz="3200" dirty="0">
                <a:latin typeface="Calibri" pitchFamily="34" charset="0"/>
                <a:cs typeface="Calibri" pitchFamily="34" charset="0"/>
              </a:rPr>
              <a:t> abnormal</a:t>
            </a:r>
          </a:p>
          <a:p>
            <a:r>
              <a:rPr lang="en-US" sz="3200" dirty="0">
                <a:latin typeface="Calibri" pitchFamily="34" charset="0"/>
                <a:cs typeface="Calibri" pitchFamily="34" charset="0"/>
              </a:rPr>
              <a:t>Universal</a:t>
            </a: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37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75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TAHAP PERKEMBANGAN MORAL (KOHLBERG)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388442"/>
            <a:ext cx="8354888" cy="4690864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I	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Orientasi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hukum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II	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Tindakan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seperti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anak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anak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III	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Tindakan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etis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berorientasi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Calibri" pitchFamily="34" charset="0"/>
                <a:cs typeface="Calibri" pitchFamily="34" charset="0"/>
              </a:rPr>
              <a:t>	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		  “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Kelompok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”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IV	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tinggi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&amp;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luas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V	: Akal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JENJANG VI	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Hukum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etis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di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hati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nurani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44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KEPUTUSAN ETIS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8354888" cy="4450506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Keputusan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mudah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dilematis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Keputusan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membutuhkan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pemikiran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sungguh-sungguh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doa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iman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5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4 SARANA PENGAMBILAN </a:t>
            </a:r>
            <a:b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KEPUTUSAN ETIS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8354888" cy="44505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ALKITAB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ROH KUDUS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NASEHAT ORANG PERCAYA</a:t>
            </a:r>
          </a:p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HATI NURANI YANG SUDAH DIPERBAHARUI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752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PROSES PENGAMBILAN KEPUTUSAN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5" name="Group 30"/>
          <p:cNvGrpSpPr>
            <a:grpSpLocks/>
          </p:cNvGrpSpPr>
          <p:nvPr/>
        </p:nvGrpSpPr>
        <p:grpSpPr bwMode="auto">
          <a:xfrm>
            <a:off x="0" y="2057400"/>
            <a:ext cx="2057400" cy="2513013"/>
            <a:chOff x="0" y="1296"/>
            <a:chExt cx="1296" cy="1583"/>
          </a:xfrm>
        </p:grpSpPr>
        <p:pic>
          <p:nvPicPr>
            <p:cNvPr id="6" name="Picture 22" descr="RELI00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0" y="1920"/>
              <a:ext cx="1248" cy="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" descr="968268838304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" y="1296"/>
              <a:ext cx="1104" cy="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 Box 29"/>
            <p:cNvSpPr txBox="1">
              <a:spLocks noChangeArrowheads="1"/>
            </p:cNvSpPr>
            <p:nvPr/>
          </p:nvSpPr>
          <p:spPr bwMode="auto">
            <a:xfrm>
              <a:off x="240" y="2342"/>
              <a:ext cx="105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spcBef>
                  <a:spcPct val="50000"/>
                </a:spcBef>
              </a:pPr>
              <a:r>
                <a:rPr lang="en-US" sz="2000" b="1"/>
                <a:t>ALKITAB</a:t>
              </a:r>
            </a:p>
          </p:txBody>
        </p:sp>
      </p:grp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1066800" y="4572000"/>
            <a:ext cx="3886200" cy="1404938"/>
            <a:chOff x="672" y="3048"/>
            <a:chExt cx="2448" cy="885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1152" y="3408"/>
              <a:ext cx="1968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3200">
                  <a:solidFill>
                    <a:srgbClr val="FFFFCC"/>
                  </a:solidFill>
                  <a:latin typeface="Tahoma" pitchFamily="34" charset="0"/>
                </a:rPr>
                <a:t>HATI-NURANI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>
                  <a:solidFill>
                    <a:srgbClr val="FFFFCC"/>
                  </a:solidFill>
                  <a:latin typeface="Tahoma" pitchFamily="34" charset="0"/>
                </a:rPr>
                <a:t>IKUT BERSAKSI</a:t>
              </a:r>
            </a:p>
          </p:txBody>
        </p:sp>
        <p:pic>
          <p:nvPicPr>
            <p:cNvPr id="11" name="Picture 12" descr="FORWARD_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416992">
              <a:off x="672" y="3048"/>
              <a:ext cx="110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" name="Picture 4" descr="vis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6" t="12817" r="13513" b="3871"/>
          <a:stretch>
            <a:fillRect/>
          </a:stretch>
        </p:blipFill>
        <p:spPr bwMode="auto">
          <a:xfrm>
            <a:off x="2362200" y="2438400"/>
            <a:ext cx="2133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" name="Group 7"/>
          <p:cNvGrpSpPr>
            <a:grpSpLocks/>
          </p:cNvGrpSpPr>
          <p:nvPr/>
        </p:nvGrpSpPr>
        <p:grpSpPr bwMode="auto">
          <a:xfrm>
            <a:off x="1752600" y="1654175"/>
            <a:ext cx="3886200" cy="2155825"/>
            <a:chOff x="1104" y="816"/>
            <a:chExt cx="2448" cy="1358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104" y="816"/>
              <a:ext cx="244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3200">
                  <a:solidFill>
                    <a:srgbClr val="CCFFFF"/>
                  </a:solidFill>
                  <a:latin typeface="Tahoma" pitchFamily="34" charset="0"/>
                </a:rPr>
                <a:t>KESADARAN ETIS</a:t>
              </a:r>
            </a:p>
          </p:txBody>
        </p:sp>
        <p:pic>
          <p:nvPicPr>
            <p:cNvPr id="15" name="Picture 9" descr="FORWARD_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2936711">
              <a:off x="666" y="1562"/>
              <a:ext cx="1104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3"/>
          <p:cNvGrpSpPr>
            <a:grpSpLocks/>
          </p:cNvGrpSpPr>
          <p:nvPr/>
        </p:nvGrpSpPr>
        <p:grpSpPr bwMode="auto">
          <a:xfrm>
            <a:off x="3962400" y="3048000"/>
            <a:ext cx="3886200" cy="990600"/>
            <a:chOff x="2496" y="1920"/>
            <a:chExt cx="2448" cy="624"/>
          </a:xfrm>
        </p:grpSpPr>
        <p:pic>
          <p:nvPicPr>
            <p:cNvPr id="17" name="Picture 14" descr="FORWARD_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" y="1920"/>
              <a:ext cx="1536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Rectangle 15"/>
            <p:cNvSpPr>
              <a:spLocks noChangeArrowheads="1"/>
            </p:cNvSpPr>
            <p:nvPr/>
          </p:nvSpPr>
          <p:spPr bwMode="auto">
            <a:xfrm>
              <a:off x="2496" y="2112"/>
              <a:ext cx="2448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2800">
                  <a:solidFill>
                    <a:srgbClr val="FFFF66"/>
                  </a:solidFill>
                  <a:latin typeface="Tahoma" pitchFamily="34" charset="0"/>
                </a:rPr>
                <a:t>Apa yang akan </a:t>
              </a:r>
              <a:br>
                <a:rPr lang="en-US" sz="2800">
                  <a:solidFill>
                    <a:srgbClr val="FFFF66"/>
                  </a:solidFill>
                  <a:latin typeface="Tahoma" pitchFamily="34" charset="0"/>
                </a:rPr>
              </a:br>
              <a:r>
                <a:rPr lang="en-US" sz="2800">
                  <a:solidFill>
                    <a:srgbClr val="FFFF66"/>
                  </a:solidFill>
                  <a:latin typeface="Tahoma" pitchFamily="34" charset="0"/>
                </a:rPr>
                <a:t>saya lakukan</a:t>
              </a:r>
            </a:p>
          </p:txBody>
        </p:sp>
      </p:grp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6300192" y="3902224"/>
            <a:ext cx="2819400" cy="1524000"/>
            <a:chOff x="4368" y="2496"/>
            <a:chExt cx="1776" cy="960"/>
          </a:xfrm>
        </p:grpSpPr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4368" y="2928"/>
              <a:ext cx="1776" cy="528"/>
            </a:xfrm>
            <a:prstGeom prst="rect">
              <a:avLst/>
            </a:prstGeom>
            <a:noFill/>
            <a:ln w="9525">
              <a:solidFill>
                <a:srgbClr val="CC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r>
                <a:rPr lang="en-US" sz="2800">
                  <a:solidFill>
                    <a:srgbClr val="CCFFFF"/>
                  </a:solidFill>
                  <a:latin typeface="Tahoma" pitchFamily="34" charset="0"/>
                </a:rPr>
                <a:t>PERTIMBANGAN </a:t>
              </a:r>
              <a:br>
                <a:rPr lang="en-US" sz="2800">
                  <a:solidFill>
                    <a:srgbClr val="CCFFFF"/>
                  </a:solidFill>
                  <a:latin typeface="Tahoma" pitchFamily="34" charset="0"/>
                </a:rPr>
              </a:br>
              <a:r>
                <a:rPr lang="en-US" sz="2800">
                  <a:solidFill>
                    <a:srgbClr val="CCFFFF"/>
                  </a:solidFill>
                  <a:latin typeface="Tahoma" pitchFamily="34" charset="0"/>
                </a:rPr>
                <a:t>ETIS</a:t>
              </a:r>
            </a:p>
          </p:txBody>
        </p:sp>
        <p:pic>
          <p:nvPicPr>
            <p:cNvPr id="21" name="Picture 21" descr="FORWARD_2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506097">
              <a:off x="4945" y="2687"/>
              <a:ext cx="528" cy="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2" name="Group 16"/>
          <p:cNvGrpSpPr>
            <a:grpSpLocks/>
          </p:cNvGrpSpPr>
          <p:nvPr/>
        </p:nvGrpSpPr>
        <p:grpSpPr bwMode="auto">
          <a:xfrm>
            <a:off x="6452592" y="1844824"/>
            <a:ext cx="2590800" cy="2057400"/>
            <a:chOff x="4464" y="1728"/>
            <a:chExt cx="1632" cy="1296"/>
          </a:xfrm>
        </p:grpSpPr>
        <p:sp>
          <p:nvSpPr>
            <p:cNvPr id="23" name="AutoShape 17"/>
            <p:cNvSpPr>
              <a:spLocks noChangeArrowheads="1"/>
            </p:cNvSpPr>
            <p:nvPr/>
          </p:nvSpPr>
          <p:spPr bwMode="auto">
            <a:xfrm rot="1184939">
              <a:off x="4464" y="1728"/>
              <a:ext cx="1584" cy="1296"/>
            </a:xfrm>
            <a:prstGeom prst="cloudCallout">
              <a:avLst>
                <a:gd name="adj1" fmla="val 14032"/>
                <a:gd name="adj2" fmla="val 2955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3600">
                <a:latin typeface="Tahoma" pitchFamily="34" charset="0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4512" y="2160"/>
              <a:ext cx="1584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en-US" sz="3200" dirty="0">
                  <a:latin typeface="Tahoma" pitchFamily="34" charset="0"/>
                </a:rPr>
                <a:t>MASALAH </a:t>
              </a:r>
              <a:br>
                <a:rPr lang="en-US" sz="3200" dirty="0">
                  <a:latin typeface="Tahoma" pitchFamily="34" charset="0"/>
                </a:rPr>
              </a:br>
              <a:r>
                <a:rPr lang="en-US" sz="3200" dirty="0">
                  <a:latin typeface="Tahoma" pitchFamily="34" charset="0"/>
                </a:rPr>
                <a:t>ETIS</a:t>
              </a:r>
            </a:p>
          </p:txBody>
        </p:sp>
      </p:grpSp>
      <p:grpSp>
        <p:nvGrpSpPr>
          <p:cNvPr id="25" name="Group 27"/>
          <p:cNvGrpSpPr>
            <a:grpSpLocks/>
          </p:cNvGrpSpPr>
          <p:nvPr/>
        </p:nvGrpSpPr>
        <p:grpSpPr bwMode="auto">
          <a:xfrm>
            <a:off x="6300192" y="5365899"/>
            <a:ext cx="2819400" cy="1279525"/>
            <a:chOff x="4368" y="3418"/>
            <a:chExt cx="1776" cy="806"/>
          </a:xfrm>
        </p:grpSpPr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4368" y="3648"/>
              <a:ext cx="1776" cy="576"/>
            </a:xfrm>
            <a:prstGeom prst="rect">
              <a:avLst/>
            </a:prstGeom>
            <a:noFill/>
            <a:ln w="9525">
              <a:solidFill>
                <a:srgbClr val="CC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r>
                <a:rPr lang="en-US" sz="2800">
                  <a:solidFill>
                    <a:srgbClr val="CCFFFF"/>
                  </a:solidFill>
                  <a:latin typeface="Tahoma" pitchFamily="34" charset="0"/>
                </a:rPr>
                <a:t>TINDAKAN </a:t>
              </a:r>
              <a:br>
                <a:rPr lang="en-US" sz="2800">
                  <a:solidFill>
                    <a:srgbClr val="CCFFFF"/>
                  </a:solidFill>
                  <a:latin typeface="Tahoma" pitchFamily="34" charset="0"/>
                </a:rPr>
              </a:br>
              <a:r>
                <a:rPr lang="en-US" sz="2800">
                  <a:solidFill>
                    <a:srgbClr val="CCFFFF"/>
                  </a:solidFill>
                  <a:latin typeface="Tahoma" pitchFamily="34" charset="0"/>
                </a:rPr>
                <a:t>ETIS</a:t>
              </a:r>
            </a:p>
          </p:txBody>
        </p:sp>
        <p:cxnSp>
          <p:nvCxnSpPr>
            <p:cNvPr id="27" name="AutoShape 25"/>
            <p:cNvCxnSpPr>
              <a:cxnSpLocks noChangeShapeType="1"/>
              <a:stCxn id="20" idx="2"/>
              <a:endCxn id="26" idx="0"/>
            </p:cNvCxnSpPr>
            <p:nvPr/>
          </p:nvCxnSpPr>
          <p:spPr bwMode="auto">
            <a:xfrm>
              <a:off x="5256" y="3418"/>
              <a:ext cx="0" cy="230"/>
            </a:xfrm>
            <a:prstGeom prst="straightConnector1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7659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79248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  <a:latin typeface="Calibri" pitchFamily="34" charset="0"/>
                <a:cs typeface="Calibri" pitchFamily="34" charset="0"/>
              </a:rPr>
              <a:t>HUBUNGAN MORAL &amp; IMAN DALAM PERSPEKTIF KRISTEN</a:t>
            </a:r>
            <a:endParaRPr lang="en-US" sz="3600" dirty="0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28800"/>
            <a:ext cx="8354888" cy="4450506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 pitchFamily="34" charset="0"/>
                <a:cs typeface="Calibri" pitchFamily="34" charset="0"/>
              </a:rPr>
              <a:t>Moral: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perilaku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lahiriah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Iman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percaya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TUHAN YESUS</a:t>
            </a:r>
          </a:p>
          <a:p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Hubungan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iman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kepada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Yesus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terekspresi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perilaku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lahiriah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sz="3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hari</a:t>
            </a:r>
            <a:endParaRPr lang="en-US" sz="32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Siapa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saya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menentukan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apa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yang 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saya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lakukan</a:t>
            </a:r>
            <a:r>
              <a:rPr lang="en-US" sz="3200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</a:t>
            </a:r>
            <a:endParaRPr lang="en-US" sz="3200" i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  <a:p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68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53</TotalTime>
  <Words>242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Tahoma</vt:lpstr>
      <vt:lpstr>Horizon</vt:lpstr>
      <vt:lpstr>PowerPoint Presentation</vt:lpstr>
      <vt:lpstr>KOMPETENSI DASAR</vt:lpstr>
      <vt:lpstr>PENGERTIAN</vt:lpstr>
      <vt:lpstr>ASAS ETIKA KRISTEN</vt:lpstr>
      <vt:lpstr>TAHAP PERKEMBANGAN MORAL (KOHLBERG)</vt:lpstr>
      <vt:lpstr>KEPUTUSAN ETIS</vt:lpstr>
      <vt:lpstr>4 SARANA PENGAMBILAN  KEPUTUSAN ETIS</vt:lpstr>
      <vt:lpstr>PROSES PENGAMBILAN KEPUTUSAN</vt:lpstr>
      <vt:lpstr>HUBUNGAN MORAL &amp; IMAN DALAM PERSPEKTIF KRISTEN</vt:lpstr>
      <vt:lpstr>PRINSIP PERILAKU KRISTEN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10</cp:revision>
  <dcterms:created xsi:type="dcterms:W3CDTF">2011-10-14T01:35:43Z</dcterms:created>
  <dcterms:modified xsi:type="dcterms:W3CDTF">2020-04-02T08:50:15Z</dcterms:modified>
</cp:coreProperties>
</file>