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8" r:id="rId13"/>
    <p:sldId id="281" r:id="rId14"/>
    <p:sldId id="269" r:id="rId15"/>
    <p:sldId id="271" r:id="rId16"/>
    <p:sldId id="272" r:id="rId17"/>
    <p:sldId id="273" r:id="rId18"/>
    <p:sldId id="274" r:id="rId19"/>
    <p:sldId id="270" r:id="rId20"/>
    <p:sldId id="275" r:id="rId21"/>
    <p:sldId id="267" r:id="rId22"/>
    <p:sldId id="276" r:id="rId23"/>
    <p:sldId id="277" r:id="rId24"/>
    <p:sldId id="278" r:id="rId25"/>
    <p:sldId id="279"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8B259FD-E1F7-4B29-80B1-2DF323936564}" type="datetimeFigureOut">
              <a:rPr lang="id-ID" smtClean="0"/>
              <a:pPr/>
              <a:t>25/05/2015</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0F1958-D637-4619-9A27-76ABACE823B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B259FD-E1F7-4B29-80B1-2DF323936564}" type="datetimeFigureOut">
              <a:rPr lang="id-ID" smtClean="0"/>
              <a:pPr/>
              <a:t>25/05/2015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40F1958-D637-4619-9A27-76ABACE823B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B259FD-E1F7-4B29-80B1-2DF323936564}" type="datetimeFigureOut">
              <a:rPr lang="id-ID" smtClean="0"/>
              <a:pPr/>
              <a:t>25/05/2015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40F1958-D637-4619-9A27-76ABACE823B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B259FD-E1F7-4B29-80B1-2DF323936564}" type="datetimeFigureOut">
              <a:rPr lang="id-ID" smtClean="0"/>
              <a:pPr/>
              <a:t>25/05/2015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40F1958-D637-4619-9A27-76ABACE823BA}"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B259FD-E1F7-4B29-80B1-2DF323936564}" type="datetimeFigureOut">
              <a:rPr lang="id-ID" smtClean="0"/>
              <a:pPr/>
              <a:t>25/05/2015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40F1958-D637-4619-9A27-76ABACE823BA}"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B259FD-E1F7-4B29-80B1-2DF323936564}" type="datetimeFigureOut">
              <a:rPr lang="id-ID" smtClean="0"/>
              <a:pPr/>
              <a:t>25/05/2015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40F1958-D637-4619-9A27-76ABACE823BA}"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B259FD-E1F7-4B29-80B1-2DF323936564}" type="datetimeFigureOut">
              <a:rPr lang="id-ID" smtClean="0"/>
              <a:pPr/>
              <a:t>25/05/2015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40F1958-D637-4619-9A27-76ABACE823B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8B259FD-E1F7-4B29-80B1-2DF323936564}" type="datetimeFigureOut">
              <a:rPr lang="id-ID" smtClean="0"/>
              <a:pPr/>
              <a:t>25/05/2015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40F1958-D637-4619-9A27-76ABACE823BA}"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B259FD-E1F7-4B29-80B1-2DF323936564}" type="datetimeFigureOut">
              <a:rPr lang="id-ID" smtClean="0"/>
              <a:pPr/>
              <a:t>25/05/2015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840F1958-D637-4619-9A27-76ABACE823B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8B259FD-E1F7-4B29-80B1-2DF323936564}" type="datetimeFigureOut">
              <a:rPr lang="id-ID" smtClean="0"/>
              <a:pPr/>
              <a:t>25/05/2015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40F1958-D637-4619-9A27-76ABACE823B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8B259FD-E1F7-4B29-80B1-2DF323936564}" type="datetimeFigureOut">
              <a:rPr lang="id-ID" smtClean="0"/>
              <a:pPr/>
              <a:t>25/05/2015</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0F1958-D637-4619-9A27-76ABACE823BA}"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B259FD-E1F7-4B29-80B1-2DF323936564}" type="datetimeFigureOut">
              <a:rPr lang="id-ID" smtClean="0"/>
              <a:pPr/>
              <a:t>25/05/2015</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0F1958-D637-4619-9A27-76ABACE823B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id-ID" sz="2700" dirty="0" smtClean="0">
                <a:latin typeface="Arial" pitchFamily="34" charset="0"/>
                <a:cs typeface="Arial" pitchFamily="34" charset="0"/>
              </a:rPr>
              <a:t>AUDIT ENERGI UNTUK PENCAHAYAAN PADA BANGUNAN GEDUNG PERPUSTAKAAN UNIVERSITAS SEBELAS MARET</a:t>
            </a:r>
            <a:r>
              <a:rPr lang="id-ID" dirty="0" smtClean="0"/>
              <a:t/>
            </a:r>
            <a:br>
              <a:rPr lang="id-ID" dirty="0" smtClean="0"/>
            </a:br>
            <a:endParaRPr lang="id-ID" dirty="0"/>
          </a:p>
        </p:txBody>
      </p:sp>
      <p:sp>
        <p:nvSpPr>
          <p:cNvPr id="3" name="Subtitle 2"/>
          <p:cNvSpPr>
            <a:spLocks noGrp="1"/>
          </p:cNvSpPr>
          <p:nvPr>
            <p:ph type="subTitle" idx="1"/>
          </p:nvPr>
        </p:nvSpPr>
        <p:spPr/>
        <p:txBody>
          <a:bodyPr/>
          <a:lstStyle/>
          <a:p>
            <a:r>
              <a:rPr lang="id-ID" dirty="0" smtClean="0"/>
              <a:t>Bambang Suhardi</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id-ID" dirty="0" smtClean="0">
                <a:latin typeface="Arial" pitchFamily="34" charset="0"/>
                <a:cs typeface="Arial" pitchFamily="34" charset="0"/>
              </a:rPr>
              <a:t>Berdasarkan [3] daya listrik maksimum untuk pencahayaan pada semua ruang di perpustakaan pusat UNS nilainya di bawah 11 watt/m</a:t>
            </a:r>
            <a:r>
              <a:rPr lang="id-ID" baseline="30000" dirty="0" smtClean="0">
                <a:latin typeface="Arial" pitchFamily="34" charset="0"/>
                <a:cs typeface="Arial" pitchFamily="34" charset="0"/>
              </a:rPr>
              <a:t>2</a:t>
            </a:r>
            <a:r>
              <a:rPr lang="id-ID" dirty="0" smtClean="0">
                <a:latin typeface="Arial" pitchFamily="34" charset="0"/>
                <a:cs typeface="Arial" pitchFamily="34" charset="0"/>
              </a:rPr>
              <a:t>. </a:t>
            </a:r>
            <a:r>
              <a:rPr lang="id-ID" dirty="0" smtClean="0">
                <a:latin typeface="Arial" pitchFamily="34" charset="0"/>
                <a:cs typeface="Arial" pitchFamily="34" charset="0"/>
              </a:rPr>
              <a:t>Daya listrik maksimum di ruang perpustakaan masih sesuai persyaratan yang ada, dimana maksimal daya listrik maksimum untuk ruang perpustakaan adalah 11 watt/meter2.</a:t>
            </a:r>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Langkah selanjutnya adalah menghitung daya total lampu bulanan untuk masing-masing ruangan. Lampu diasumsikan dinyalakan selama 8 jam perhari dan selama 1 bulan terdapat 20 hari kerja. Contoh perhitungan untuk ruang baca sirkulasi sebagai berikut:</a:t>
            </a:r>
          </a:p>
          <a:p>
            <a:pPr algn="just"/>
            <a:r>
              <a:rPr lang="id-ID" dirty="0" smtClean="0">
                <a:latin typeface="Arial" pitchFamily="34" charset="0"/>
                <a:cs typeface="Arial" pitchFamily="34" charset="0"/>
              </a:rPr>
              <a:t> </a:t>
            </a:r>
          </a:p>
          <a:p>
            <a:pPr algn="just"/>
            <a:r>
              <a:rPr lang="id-ID" dirty="0" smtClean="0">
                <a:latin typeface="Arial" pitchFamily="34" charset="0"/>
                <a:cs typeface="Arial" pitchFamily="34" charset="0"/>
              </a:rPr>
              <a:t>Daya total lampu 1 bulan = 1,84 watt/m</a:t>
            </a:r>
            <a:r>
              <a:rPr lang="id-ID" baseline="30000" dirty="0" smtClean="0">
                <a:latin typeface="Arial" pitchFamily="34" charset="0"/>
                <a:cs typeface="Arial" pitchFamily="34" charset="0"/>
              </a:rPr>
              <a:t>2</a:t>
            </a:r>
            <a:r>
              <a:rPr lang="id-ID" dirty="0" smtClean="0">
                <a:latin typeface="Arial" pitchFamily="34" charset="0"/>
                <a:cs typeface="Arial" pitchFamily="34" charset="0"/>
              </a:rPr>
              <a:t> x 8 jam x 20 hari x 316,80 m</a:t>
            </a:r>
            <a:r>
              <a:rPr lang="id-ID" baseline="30000" dirty="0" smtClean="0">
                <a:latin typeface="Arial" pitchFamily="34" charset="0"/>
                <a:cs typeface="Arial" pitchFamily="34" charset="0"/>
              </a:rPr>
              <a:t>2</a:t>
            </a:r>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			     = 93.265,92 watt hour/bulan</a:t>
            </a:r>
          </a:p>
          <a:p>
            <a:pPr algn="just"/>
            <a:r>
              <a:rPr lang="id-ID" dirty="0" smtClean="0">
                <a:latin typeface="Arial" pitchFamily="34" charset="0"/>
                <a:cs typeface="Arial" pitchFamily="34" charset="0"/>
              </a:rPr>
              <a:t>			     = 93,27 Kwh/bulan </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smtClean="0">
                <a:latin typeface="Arial" pitchFamily="34" charset="0"/>
                <a:cs typeface="Arial" pitchFamily="34" charset="0"/>
              </a:rPr>
              <a:t>Setelah diperoleh daya total lampu bulanan, maka langkah selanjutnya adalah menghitung IKE. Contoh perhitungan IKE untuk ruang baca sirkulasi sebagai berikut:</a:t>
            </a:r>
          </a:p>
          <a:p>
            <a:pPr algn="just"/>
            <a:r>
              <a:rPr lang="id-ID" dirty="0" smtClean="0">
                <a:latin typeface="Arial" pitchFamily="34" charset="0"/>
                <a:cs typeface="Arial" pitchFamily="34" charset="0"/>
              </a:rPr>
              <a:t> </a:t>
            </a:r>
          </a:p>
          <a:p>
            <a:pPr algn="just"/>
            <a:r>
              <a:rPr lang="id-ID" dirty="0" smtClean="0">
                <a:latin typeface="Arial" pitchFamily="34" charset="0"/>
                <a:cs typeface="Arial" pitchFamily="34" charset="0"/>
              </a:rPr>
              <a:t>IKE = Total KwH/Luas Ruangan</a:t>
            </a:r>
          </a:p>
          <a:p>
            <a:pPr algn="just"/>
            <a:r>
              <a:rPr lang="id-ID" dirty="0" smtClean="0">
                <a:latin typeface="Arial" pitchFamily="34" charset="0"/>
                <a:cs typeface="Arial" pitchFamily="34" charset="0"/>
              </a:rPr>
              <a:t>        = 93,27 Kwh/bulan/316,80 m</a:t>
            </a:r>
            <a:r>
              <a:rPr lang="id-ID" baseline="30000" dirty="0" smtClean="0">
                <a:latin typeface="Arial" pitchFamily="34" charset="0"/>
                <a:cs typeface="Arial" pitchFamily="34" charset="0"/>
              </a:rPr>
              <a:t>2</a:t>
            </a:r>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        = 0,294 Kwh/m</a:t>
            </a:r>
            <a:r>
              <a:rPr lang="id-ID" baseline="30000" dirty="0" smtClean="0">
                <a:latin typeface="Arial" pitchFamily="34" charset="0"/>
                <a:cs typeface="Arial" pitchFamily="34" charset="0"/>
              </a:rPr>
              <a:t>2</a:t>
            </a:r>
            <a:r>
              <a:rPr lang="id-ID" dirty="0" smtClean="0">
                <a:latin typeface="Arial" pitchFamily="34" charset="0"/>
                <a:cs typeface="Arial" pitchFamily="34" charset="0"/>
              </a:rPr>
              <a:t>/bulan</a:t>
            </a:r>
          </a:p>
          <a:p>
            <a:pPr algn="just"/>
            <a:r>
              <a:rPr lang="id-ID" dirty="0" smtClean="0">
                <a:latin typeface="Arial" pitchFamily="34" charset="0"/>
                <a:cs typeface="Arial" pitchFamily="34" charset="0"/>
              </a:rPr>
              <a:t>Hasil perhitungan secara keseluruhan ada pada Tabel 3 berikut ini.</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0034" y="1643053"/>
          <a:ext cx="8286808" cy="4071965"/>
        </p:xfrm>
        <a:graphic>
          <a:graphicData uri="http://schemas.openxmlformats.org/drawingml/2006/table">
            <a:tbl>
              <a:tblPr/>
              <a:tblGrid>
                <a:gridCol w="2756179"/>
                <a:gridCol w="2423684"/>
                <a:gridCol w="3106945"/>
              </a:tblGrid>
              <a:tr h="785367">
                <a:tc>
                  <a:txBody>
                    <a:bodyPr/>
                    <a:lstStyle/>
                    <a:p>
                      <a:pPr algn="ctr">
                        <a:lnSpc>
                          <a:spcPct val="115000"/>
                        </a:lnSpc>
                        <a:spcAft>
                          <a:spcPts val="0"/>
                        </a:spcAft>
                      </a:pPr>
                      <a:r>
                        <a:rPr lang="id-ID" sz="1800" dirty="0">
                          <a:latin typeface="Arial" pitchFamily="34" charset="0"/>
                          <a:ea typeface="Calibri"/>
                          <a:cs typeface="Arial" pitchFamily="34" charset="0"/>
                        </a:rPr>
                        <a:t>Ruangan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Daya Total/Bulan</a:t>
                      </a:r>
                    </a:p>
                    <a:p>
                      <a:pPr algn="ctr">
                        <a:lnSpc>
                          <a:spcPct val="115000"/>
                        </a:lnSpc>
                        <a:spcAft>
                          <a:spcPts val="0"/>
                        </a:spcAft>
                      </a:pPr>
                      <a:r>
                        <a:rPr lang="id-ID" sz="1800" dirty="0">
                          <a:latin typeface="Arial" pitchFamily="34" charset="0"/>
                          <a:ea typeface="Calibri"/>
                          <a:cs typeface="Arial" pitchFamily="34" charset="0"/>
                        </a:rPr>
                        <a:t> (Kwh/bulan)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IKE </a:t>
                      </a:r>
                    </a:p>
                    <a:p>
                      <a:pPr algn="ctr">
                        <a:lnSpc>
                          <a:spcPct val="115000"/>
                        </a:lnSpc>
                        <a:spcAft>
                          <a:spcPts val="0"/>
                        </a:spcAft>
                      </a:pPr>
                      <a:r>
                        <a:rPr lang="id-ID" sz="1800">
                          <a:latin typeface="Arial" pitchFamily="34" charset="0"/>
                          <a:ea typeface="Calibri"/>
                          <a:cs typeface="Arial" pitchFamily="34" charset="0"/>
                        </a:rPr>
                        <a:t>(Kwh/m</a:t>
                      </a:r>
                      <a:r>
                        <a:rPr lang="id-ID" sz="1800" baseline="30000">
                          <a:latin typeface="Arial" pitchFamily="34" charset="0"/>
                          <a:ea typeface="Calibri"/>
                          <a:cs typeface="Arial" pitchFamily="34" charset="0"/>
                        </a:rPr>
                        <a:t>2</a:t>
                      </a:r>
                      <a:r>
                        <a:rPr lang="id-ID" sz="1800">
                          <a:latin typeface="Arial" pitchFamily="34" charset="0"/>
                          <a:ea typeface="Calibri"/>
                          <a:cs typeface="Arial" pitchFamily="34" charset="0"/>
                        </a:rPr>
                        <a:t>/bulan)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514">
                <a:tc>
                  <a:txBody>
                    <a:bodyPr/>
                    <a:lstStyle/>
                    <a:p>
                      <a:pPr>
                        <a:lnSpc>
                          <a:spcPct val="115000"/>
                        </a:lnSpc>
                        <a:spcAft>
                          <a:spcPts val="0"/>
                        </a:spcAft>
                      </a:pPr>
                      <a:r>
                        <a:rPr lang="id-ID" sz="1800">
                          <a:latin typeface="Arial" pitchFamily="34" charset="0"/>
                          <a:ea typeface="Calibri"/>
                          <a:cs typeface="Arial" pitchFamily="34" charset="0"/>
                        </a:rPr>
                        <a:t>R. Baca Sirkulasi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dirty="0">
                          <a:latin typeface="Arial" pitchFamily="34" charset="0"/>
                          <a:ea typeface="Calibri"/>
                          <a:cs typeface="Arial" pitchFamily="34" charset="0"/>
                        </a:rPr>
                        <a:t>93,27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a:latin typeface="Arial" pitchFamily="34" charset="0"/>
                          <a:ea typeface="Calibri"/>
                          <a:cs typeface="Arial" pitchFamily="34" charset="0"/>
                        </a:rPr>
                        <a:t>0,294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514">
                <a:tc>
                  <a:txBody>
                    <a:bodyPr/>
                    <a:lstStyle/>
                    <a:p>
                      <a:pPr>
                        <a:lnSpc>
                          <a:spcPct val="115000"/>
                        </a:lnSpc>
                        <a:spcAft>
                          <a:spcPts val="0"/>
                        </a:spcAft>
                      </a:pPr>
                      <a:r>
                        <a:rPr lang="id-ID" sz="1800">
                          <a:latin typeface="Arial" pitchFamily="34" charset="0"/>
                          <a:ea typeface="Calibri"/>
                          <a:cs typeface="Arial" pitchFamily="34" charset="0"/>
                        </a:rPr>
                        <a:t>R. Koleksi Buku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dirty="0">
                          <a:latin typeface="Arial" pitchFamily="34" charset="0"/>
                          <a:ea typeface="Calibri"/>
                          <a:cs typeface="Arial" pitchFamily="34" charset="0"/>
                        </a:rPr>
                        <a:t>141,94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dirty="0">
                          <a:latin typeface="Arial" pitchFamily="34" charset="0"/>
                          <a:ea typeface="Calibri"/>
                          <a:cs typeface="Arial" pitchFamily="34" charset="0"/>
                        </a:rPr>
                        <a:t>0,373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514">
                <a:tc>
                  <a:txBody>
                    <a:bodyPr/>
                    <a:lstStyle/>
                    <a:p>
                      <a:pPr>
                        <a:lnSpc>
                          <a:spcPct val="115000"/>
                        </a:lnSpc>
                        <a:spcAft>
                          <a:spcPts val="0"/>
                        </a:spcAft>
                      </a:pPr>
                      <a:r>
                        <a:rPr lang="id-ID" sz="1800">
                          <a:latin typeface="Arial" pitchFamily="34" charset="0"/>
                          <a:ea typeface="Calibri"/>
                          <a:cs typeface="Arial" pitchFamily="34" charset="0"/>
                        </a:rPr>
                        <a:t>R. Referensi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a:latin typeface="Arial" pitchFamily="34" charset="0"/>
                          <a:ea typeface="Calibri"/>
                          <a:cs typeface="Arial" pitchFamily="34" charset="0"/>
                        </a:rPr>
                        <a:t>109,60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dirty="0">
                          <a:latin typeface="Arial" pitchFamily="34" charset="0"/>
                          <a:ea typeface="Calibri"/>
                          <a:cs typeface="Arial" pitchFamily="34" charset="0"/>
                        </a:rPr>
                        <a:t>0,522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514">
                <a:tc>
                  <a:txBody>
                    <a:bodyPr/>
                    <a:lstStyle/>
                    <a:p>
                      <a:pPr>
                        <a:lnSpc>
                          <a:spcPct val="115000"/>
                        </a:lnSpc>
                        <a:spcAft>
                          <a:spcPts val="0"/>
                        </a:spcAft>
                      </a:pPr>
                      <a:r>
                        <a:rPr lang="id-ID" sz="1800">
                          <a:latin typeface="Arial" pitchFamily="34" charset="0"/>
                          <a:ea typeface="Calibri"/>
                          <a:cs typeface="Arial" pitchFamily="34" charset="0"/>
                        </a:rPr>
                        <a:t>R. Majalah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a:latin typeface="Arial" pitchFamily="34" charset="0"/>
                          <a:ea typeface="Calibri"/>
                          <a:cs typeface="Arial" pitchFamily="34" charset="0"/>
                        </a:rPr>
                        <a:t>126,91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dirty="0">
                          <a:latin typeface="Arial" pitchFamily="34" charset="0"/>
                          <a:ea typeface="Calibri"/>
                          <a:cs typeface="Arial" pitchFamily="34" charset="0"/>
                        </a:rPr>
                        <a:t>0,408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514">
                <a:tc>
                  <a:txBody>
                    <a:bodyPr/>
                    <a:lstStyle/>
                    <a:p>
                      <a:pPr>
                        <a:lnSpc>
                          <a:spcPct val="115000"/>
                        </a:lnSpc>
                        <a:spcAft>
                          <a:spcPts val="0"/>
                        </a:spcAft>
                      </a:pPr>
                      <a:r>
                        <a:rPr lang="id-ID" sz="1800">
                          <a:latin typeface="Arial" pitchFamily="34" charset="0"/>
                          <a:ea typeface="Calibri"/>
                          <a:cs typeface="Arial" pitchFamily="34" charset="0"/>
                        </a:rPr>
                        <a:t>R. Skripsi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a:latin typeface="Arial" pitchFamily="34" charset="0"/>
                          <a:ea typeface="Calibri"/>
                          <a:cs typeface="Arial" pitchFamily="34" charset="0"/>
                        </a:rPr>
                        <a:t>184,54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dirty="0">
                          <a:latin typeface="Arial" pitchFamily="34" charset="0"/>
                          <a:ea typeface="Calibri"/>
                          <a:cs typeface="Arial" pitchFamily="34" charset="0"/>
                        </a:rPr>
                        <a:t>0,493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514">
                <a:tc>
                  <a:txBody>
                    <a:bodyPr/>
                    <a:lstStyle/>
                    <a:p>
                      <a:pPr>
                        <a:lnSpc>
                          <a:spcPct val="115000"/>
                        </a:lnSpc>
                        <a:spcAft>
                          <a:spcPts val="0"/>
                        </a:spcAft>
                      </a:pPr>
                      <a:r>
                        <a:rPr lang="id-ID" sz="1800">
                          <a:latin typeface="Arial" pitchFamily="34" charset="0"/>
                          <a:ea typeface="Calibri"/>
                          <a:cs typeface="Arial" pitchFamily="34" charset="0"/>
                        </a:rPr>
                        <a:t>R. Baca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a:latin typeface="Arial" pitchFamily="34" charset="0"/>
                          <a:ea typeface="Calibri"/>
                          <a:cs typeface="Arial" pitchFamily="34" charset="0"/>
                        </a:rPr>
                        <a:t>87,75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dirty="0">
                          <a:latin typeface="Arial" pitchFamily="34" charset="0"/>
                          <a:ea typeface="Calibri"/>
                          <a:cs typeface="Arial" pitchFamily="34" charset="0"/>
                        </a:rPr>
                        <a:t>0,218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514">
                <a:tc>
                  <a:txBody>
                    <a:bodyPr/>
                    <a:lstStyle/>
                    <a:p>
                      <a:pPr>
                        <a:lnSpc>
                          <a:spcPct val="115000"/>
                        </a:lnSpc>
                        <a:spcAft>
                          <a:spcPts val="0"/>
                        </a:spcAft>
                      </a:pPr>
                      <a:r>
                        <a:rPr lang="id-ID" sz="1800">
                          <a:latin typeface="Arial" pitchFamily="34" charset="0"/>
                          <a:ea typeface="Calibri"/>
                          <a:cs typeface="Arial" pitchFamily="34" charset="0"/>
                        </a:rPr>
                        <a:t>R. Jurnal Internasonal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a:latin typeface="Arial" pitchFamily="34" charset="0"/>
                          <a:ea typeface="Calibri"/>
                          <a:cs typeface="Arial" pitchFamily="34" charset="0"/>
                        </a:rPr>
                        <a:t>35,68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800" dirty="0">
                          <a:latin typeface="Arial" pitchFamily="34" charset="0"/>
                          <a:ea typeface="Calibri"/>
                          <a:cs typeface="Arial" pitchFamily="34" charset="0"/>
                        </a:rPr>
                        <a:t>0,114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29" name="Rectangle 1"/>
          <p:cNvSpPr>
            <a:spLocks noChangeArrowheads="1"/>
          </p:cNvSpPr>
          <p:nvPr/>
        </p:nvSpPr>
        <p:spPr bwMode="auto">
          <a:xfrm>
            <a:off x="0" y="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Tabel 3. Daya Total dan IKE Ruangan</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cs typeface="Arial" pitchFamily="34" charset="0"/>
              </a:rPr>
              <a:t>Hasil perhitungan IKE untuk tingkat pencahayaan di ruang perpustakaan pusat UNS kondisi saat ini termasuk kategori sangat efisien berdasarkan [1].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642918"/>
            <a:ext cx="7286676" cy="923330"/>
          </a:xfrm>
          <a:prstGeom prst="rect">
            <a:avLst/>
          </a:prstGeom>
        </p:spPr>
        <p:txBody>
          <a:bodyPr wrap="square">
            <a:spAutoFit/>
          </a:bodyPr>
          <a:lstStyle/>
          <a:p>
            <a:r>
              <a:rPr lang="id-ID" dirty="0" smtClean="0"/>
              <a:t>Standar IKE Menurut SNI 03-6196-2000. </a:t>
            </a:r>
            <a:r>
              <a:rPr lang="id-ID" i="1" dirty="0" smtClean="0"/>
              <a:t>Prosedur Audit Energi pada Bangunan Gedung</a:t>
            </a:r>
            <a:r>
              <a:rPr lang="id-ID" dirty="0" smtClean="0"/>
              <a:t>. Jakarta, Biro Umum Sekretariat Jenderal Departemen Pendidikan Nasional </a:t>
            </a:r>
            <a:endParaRPr lang="id-ID" dirty="0"/>
          </a:p>
        </p:txBody>
      </p:sp>
      <p:graphicFrame>
        <p:nvGraphicFramePr>
          <p:cNvPr id="3" name="Table 2"/>
          <p:cNvGraphicFramePr>
            <a:graphicFrameLocks noGrp="1"/>
          </p:cNvGraphicFramePr>
          <p:nvPr/>
        </p:nvGraphicFramePr>
        <p:xfrm>
          <a:off x="1142976" y="1928802"/>
          <a:ext cx="6786610" cy="3714774"/>
        </p:xfrm>
        <a:graphic>
          <a:graphicData uri="http://schemas.openxmlformats.org/drawingml/2006/table">
            <a:tbl>
              <a:tblPr/>
              <a:tblGrid>
                <a:gridCol w="2401271"/>
                <a:gridCol w="4385339"/>
              </a:tblGrid>
              <a:tr h="530682">
                <a:tc>
                  <a:txBody>
                    <a:bodyPr/>
                    <a:lstStyle/>
                    <a:p>
                      <a:pPr algn="ctr">
                        <a:lnSpc>
                          <a:spcPct val="115000"/>
                        </a:lnSpc>
                        <a:spcAft>
                          <a:spcPts val="0"/>
                        </a:spcAft>
                      </a:pPr>
                      <a:r>
                        <a:rPr lang="id-ID" sz="2000" dirty="0">
                          <a:latin typeface="Arial" pitchFamily="34" charset="0"/>
                          <a:ea typeface="Calibri"/>
                          <a:cs typeface="Arial" pitchFamily="34" charset="0"/>
                        </a:rPr>
                        <a:t>Kriteria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Arial" pitchFamily="34" charset="0"/>
                          <a:ea typeface="Calibri"/>
                          <a:cs typeface="Arial" pitchFamily="34" charset="0"/>
                        </a:rPr>
                        <a:t>Ruangan Non AC (KWH/m</a:t>
                      </a:r>
                      <a:r>
                        <a:rPr lang="id-ID" sz="2000" baseline="30000" dirty="0">
                          <a:latin typeface="Arial" pitchFamily="34" charset="0"/>
                          <a:ea typeface="Calibri"/>
                          <a:cs typeface="Arial" pitchFamily="34" charset="0"/>
                        </a:rPr>
                        <a:t>2</a:t>
                      </a:r>
                      <a:r>
                        <a:rPr lang="id-ID" sz="2000" dirty="0">
                          <a:latin typeface="Arial" pitchFamily="34" charset="0"/>
                          <a:ea typeface="Calibri"/>
                          <a:cs typeface="Arial" pitchFamily="34" charset="0"/>
                        </a:rPr>
                        <a:t>/bulan)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82">
                <a:tc>
                  <a:txBody>
                    <a:bodyPr/>
                    <a:lstStyle/>
                    <a:p>
                      <a:pPr algn="ctr">
                        <a:lnSpc>
                          <a:spcPct val="115000"/>
                        </a:lnSpc>
                        <a:spcAft>
                          <a:spcPts val="0"/>
                        </a:spcAft>
                      </a:pPr>
                      <a:r>
                        <a:rPr lang="id-ID" sz="2000">
                          <a:latin typeface="Arial" pitchFamily="34" charset="0"/>
                          <a:ea typeface="Calibri"/>
                          <a:cs typeface="Arial" pitchFamily="34" charset="0"/>
                        </a:rPr>
                        <a:t>Sangat efisien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Arial" pitchFamily="34" charset="0"/>
                          <a:ea typeface="Calibri"/>
                          <a:cs typeface="Arial" pitchFamily="34" charset="0"/>
                        </a:rPr>
                        <a:t>0,84 – 1,67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82">
                <a:tc>
                  <a:txBody>
                    <a:bodyPr/>
                    <a:lstStyle/>
                    <a:p>
                      <a:pPr algn="ctr">
                        <a:lnSpc>
                          <a:spcPct val="115000"/>
                        </a:lnSpc>
                        <a:spcAft>
                          <a:spcPts val="0"/>
                        </a:spcAft>
                      </a:pPr>
                      <a:r>
                        <a:rPr lang="id-ID" sz="2000">
                          <a:latin typeface="Arial" pitchFamily="34" charset="0"/>
                          <a:ea typeface="Calibri"/>
                          <a:cs typeface="Arial" pitchFamily="34" charset="0"/>
                        </a:rPr>
                        <a:t>Efisien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Arial" pitchFamily="34" charset="0"/>
                          <a:ea typeface="Calibri"/>
                          <a:cs typeface="Arial" pitchFamily="34" charset="0"/>
                        </a:rPr>
                        <a:t>1,67 –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82">
                <a:tc>
                  <a:txBody>
                    <a:bodyPr/>
                    <a:lstStyle/>
                    <a:p>
                      <a:pPr algn="ctr">
                        <a:lnSpc>
                          <a:spcPct val="115000"/>
                        </a:lnSpc>
                        <a:spcAft>
                          <a:spcPts val="0"/>
                        </a:spcAft>
                      </a:pPr>
                      <a:r>
                        <a:rPr lang="id-ID" sz="2000">
                          <a:latin typeface="Arial" pitchFamily="34" charset="0"/>
                          <a:ea typeface="Calibri"/>
                          <a:cs typeface="Arial" pitchFamily="34" charset="0"/>
                        </a:rPr>
                        <a:t>Cukup Efisien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82">
                <a:tc>
                  <a:txBody>
                    <a:bodyPr/>
                    <a:lstStyle/>
                    <a:p>
                      <a:pPr algn="ctr">
                        <a:lnSpc>
                          <a:spcPct val="115000"/>
                        </a:lnSpc>
                        <a:spcAft>
                          <a:spcPts val="0"/>
                        </a:spcAft>
                      </a:pPr>
                      <a:r>
                        <a:rPr lang="id-ID" sz="2000">
                          <a:latin typeface="Arial" pitchFamily="34" charset="0"/>
                          <a:ea typeface="Calibri"/>
                          <a:cs typeface="Arial" pitchFamily="34" charset="0"/>
                        </a:rPr>
                        <a:t>Agak boros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82">
                <a:tc>
                  <a:txBody>
                    <a:bodyPr/>
                    <a:lstStyle/>
                    <a:p>
                      <a:pPr algn="ctr">
                        <a:lnSpc>
                          <a:spcPct val="115000"/>
                        </a:lnSpc>
                        <a:spcAft>
                          <a:spcPts val="0"/>
                        </a:spcAft>
                      </a:pPr>
                      <a:r>
                        <a:rPr lang="id-ID" sz="2000">
                          <a:latin typeface="Arial" pitchFamily="34" charset="0"/>
                          <a:ea typeface="Calibri"/>
                          <a:cs typeface="Arial" pitchFamily="34" charset="0"/>
                        </a:rPr>
                        <a:t>Boros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Arial" pitchFamily="34" charset="0"/>
                          <a:ea typeface="Calibri"/>
                          <a:cs typeface="Arial" pitchFamily="34" charset="0"/>
                        </a:rPr>
                        <a:t>2,5 – 3,34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82">
                <a:tc>
                  <a:txBody>
                    <a:bodyPr/>
                    <a:lstStyle/>
                    <a:p>
                      <a:pPr algn="ctr">
                        <a:lnSpc>
                          <a:spcPct val="115000"/>
                        </a:lnSpc>
                        <a:spcAft>
                          <a:spcPts val="0"/>
                        </a:spcAft>
                      </a:pPr>
                      <a:r>
                        <a:rPr lang="id-ID" sz="2000">
                          <a:latin typeface="Arial" pitchFamily="34" charset="0"/>
                          <a:ea typeface="Calibri"/>
                          <a:cs typeface="Arial" pitchFamily="34" charset="0"/>
                        </a:rPr>
                        <a:t>Sangat Boros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Arial" pitchFamily="34" charset="0"/>
                          <a:ea typeface="Calibri"/>
                          <a:cs typeface="Arial" pitchFamily="34" charset="0"/>
                        </a:rPr>
                        <a:t>3,34 – 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id-ID" b="1" dirty="0" smtClean="0">
                <a:latin typeface="Arial" pitchFamily="34" charset="0"/>
                <a:cs typeface="Arial" pitchFamily="34" charset="0"/>
              </a:rPr>
              <a:t>Perancangan Sistem Pencahayaan Buatan</a:t>
            </a:r>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Tahapan dalam merancang sistem pencahayaan buatan mengacu pada [3]. Tahap pertama yang dilakukan adalah menghitung indeks ruang. Untuk menghitung indeks ruang diperlukan data luas ruangan dan tinggi ruangan yang sudah dikurangi dengan tinggi bidang horizontal khayalan sebesar 0,80 m. Contoh untuk ruang baca sirkulasi, tinggi ruangan yang awalnya 3,65 m dikurangi tinggi khayalan horizontal menjadi 2,85 m. Perhitungan indeks ruang untuk ruang baca sirkulasi sebagai berikut:</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284244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Indeks Ruang K </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66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86182" y="500042"/>
            <a:ext cx="1714512" cy="571478"/>
          </a:xfrm>
          <a:prstGeom prst="rect">
            <a:avLst/>
          </a:prstGeom>
          <a:noFill/>
        </p:spPr>
      </p:pic>
      <p:sp>
        <p:nvSpPr>
          <p:cNvPr id="26627" name="Rectangle 3"/>
          <p:cNvSpPr>
            <a:spLocks noChangeArrowheads="1"/>
          </p:cNvSpPr>
          <p:nvPr/>
        </p:nvSpPr>
        <p:spPr bwMode="auto">
          <a:xfrm>
            <a:off x="0" y="742950"/>
            <a:ext cx="2063385"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8" name="Rectangle 4"/>
          <p:cNvSpPr>
            <a:spLocks noChangeArrowheads="1"/>
          </p:cNvSpPr>
          <p:nvPr/>
        </p:nvSpPr>
        <p:spPr bwMode="auto">
          <a:xfrm>
            <a:off x="0" y="1357298"/>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316,80/(2,85 (24 + 13,2))</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2,988</a:t>
            </a:r>
            <a:endParaRPr lang="id-ID" sz="2400" dirty="0">
              <a:latin typeface="Arial" pitchFamily="34" charset="0"/>
              <a:ea typeface="Calibri"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id-ID" sz="2400" dirty="0">
              <a:latin typeface="Arial" pitchFamily="34" charset="0"/>
              <a:ea typeface="Calibri"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Hasil perhitungan indeks ruang pada seluruh ruangan perpustakaan pusat UNS ditunjukkan pada Tabel 4.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6" y="1357296"/>
          <a:ext cx="8001056" cy="4286280"/>
        </p:xfrm>
        <a:graphic>
          <a:graphicData uri="http://schemas.openxmlformats.org/drawingml/2006/table">
            <a:tbl>
              <a:tblPr/>
              <a:tblGrid>
                <a:gridCol w="3848120"/>
                <a:gridCol w="4152936"/>
              </a:tblGrid>
              <a:tr h="535785">
                <a:tc>
                  <a:txBody>
                    <a:bodyPr/>
                    <a:lstStyle/>
                    <a:p>
                      <a:pPr algn="ctr">
                        <a:lnSpc>
                          <a:spcPct val="115000"/>
                        </a:lnSpc>
                        <a:spcAft>
                          <a:spcPts val="0"/>
                        </a:spcAft>
                      </a:pPr>
                      <a:r>
                        <a:rPr lang="id-ID" sz="2000" dirty="0">
                          <a:latin typeface="Times New Roman"/>
                          <a:ea typeface="Calibri"/>
                          <a:cs typeface="Times New Roman"/>
                        </a:rPr>
                        <a:t>Ruangan</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Indeks Ruang</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id-ID" sz="2000" dirty="0">
                          <a:latin typeface="Times New Roman"/>
                          <a:ea typeface="Calibri"/>
                          <a:cs typeface="Times New Roman"/>
                        </a:rPr>
                        <a:t>R. Baca Sirkulasi</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2,988</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id-ID" sz="2000">
                          <a:latin typeface="Times New Roman"/>
                          <a:ea typeface="Calibri"/>
                          <a:cs typeface="Times New Roman"/>
                        </a:rPr>
                        <a:t>R. Koleksi Buku</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3,179</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id-ID" sz="2000">
                          <a:latin typeface="Times New Roman"/>
                          <a:ea typeface="Calibri"/>
                          <a:cs typeface="Times New Roman"/>
                        </a:rPr>
                        <a:t>R. Referensi</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2,403</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id-ID" sz="2000">
                          <a:latin typeface="Times New Roman"/>
                          <a:ea typeface="Calibri"/>
                          <a:cs typeface="Times New Roman"/>
                        </a:rPr>
                        <a:t>R. Majalah</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2,825</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id-ID" sz="2000">
                          <a:latin typeface="Times New Roman"/>
                          <a:ea typeface="Calibri"/>
                          <a:cs typeface="Times New Roman"/>
                        </a:rPr>
                        <a:t>R. Skripsi</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3,114</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id-ID" sz="2000">
                          <a:latin typeface="Times New Roman"/>
                          <a:ea typeface="Calibri"/>
                          <a:cs typeface="Times New Roman"/>
                        </a:rPr>
                        <a:t>R. Baca</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3,196</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id-ID" sz="2000">
                          <a:latin typeface="Times New Roman"/>
                          <a:ea typeface="Calibri"/>
                          <a:cs typeface="Times New Roman"/>
                        </a:rPr>
                        <a:t>R. Jurnal Internasonal</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3,011</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Tabel 4 Indeks Ruang</a:t>
            </a:r>
            <a:endParaRPr kumimoji="0" lang="id-ID"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smtClean="0">
                <a:latin typeface="Arial" pitchFamily="34" charset="0"/>
                <a:cs typeface="Arial" pitchFamily="34" charset="0"/>
              </a:rPr>
              <a:t>Berikutnya adalah menghitung koefisien penggunaan dan koefisien depresiasi. Untuk menghitung koefisien penggunaan harus mempertimbangkan faktor-faktor reflektansi, seperti reflektansi dinding, plafon, dan lantai. Sedangkan koefisien depresiasi ditetapkan 1, karena lampu masih baru. Koefisien reflektansi dan koefisien depresiasi secara lengkap ditunjukkan pada Tabel 5.</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347" y="857232"/>
          <a:ext cx="7643866" cy="4357720"/>
        </p:xfrm>
        <a:graphic>
          <a:graphicData uri="http://schemas.openxmlformats.org/drawingml/2006/table">
            <a:tbl>
              <a:tblPr/>
              <a:tblGrid>
                <a:gridCol w="2547404"/>
                <a:gridCol w="2548231"/>
                <a:gridCol w="2548231"/>
              </a:tblGrid>
              <a:tr h="544715">
                <a:tc>
                  <a:txBody>
                    <a:bodyPr/>
                    <a:lstStyle/>
                    <a:p>
                      <a:pPr algn="ctr">
                        <a:lnSpc>
                          <a:spcPct val="115000"/>
                        </a:lnSpc>
                        <a:spcAft>
                          <a:spcPts val="0"/>
                        </a:spcAft>
                      </a:pPr>
                      <a:r>
                        <a:rPr lang="id-ID" sz="1800" dirty="0">
                          <a:latin typeface="Arial" pitchFamily="34" charset="0"/>
                          <a:ea typeface="Times New Roman"/>
                          <a:cs typeface="Arial" pitchFamily="34" charset="0"/>
                        </a:rPr>
                        <a:t>Ruangan</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Koefisien Penggunaan</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Koefisien Depresiasi</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715">
                <a:tc>
                  <a:txBody>
                    <a:bodyPr/>
                    <a:lstStyle/>
                    <a:p>
                      <a:pPr>
                        <a:lnSpc>
                          <a:spcPct val="115000"/>
                        </a:lnSpc>
                        <a:spcAft>
                          <a:spcPts val="0"/>
                        </a:spcAft>
                      </a:pPr>
                      <a:r>
                        <a:rPr lang="id-ID" sz="1800">
                          <a:latin typeface="Arial" pitchFamily="34" charset="0"/>
                          <a:ea typeface="Calibri"/>
                          <a:cs typeface="Arial" pitchFamily="34" charset="0"/>
                        </a:rPr>
                        <a:t>R. Baca Sirkulasi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Times New Roman"/>
                          <a:cs typeface="Arial" pitchFamily="34" charset="0"/>
                        </a:rPr>
                        <a:t>0,6095</a:t>
                      </a:r>
                      <a:endParaRPr lang="id-ID" sz="18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715">
                <a:tc>
                  <a:txBody>
                    <a:bodyPr/>
                    <a:lstStyle/>
                    <a:p>
                      <a:pPr>
                        <a:lnSpc>
                          <a:spcPct val="115000"/>
                        </a:lnSpc>
                        <a:spcAft>
                          <a:spcPts val="0"/>
                        </a:spcAft>
                      </a:pPr>
                      <a:r>
                        <a:rPr lang="id-ID" sz="1800">
                          <a:latin typeface="Arial" pitchFamily="34" charset="0"/>
                          <a:ea typeface="Calibri"/>
                          <a:cs typeface="Arial" pitchFamily="34" charset="0"/>
                        </a:rPr>
                        <a:t>R. Koleksi Buku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Times New Roman"/>
                          <a:cs typeface="Arial" pitchFamily="34" charset="0"/>
                        </a:rPr>
                        <a:t>0,6154</a:t>
                      </a:r>
                      <a:endParaRPr lang="id-ID" sz="18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715">
                <a:tc>
                  <a:txBody>
                    <a:bodyPr/>
                    <a:lstStyle/>
                    <a:p>
                      <a:pPr>
                        <a:lnSpc>
                          <a:spcPct val="115000"/>
                        </a:lnSpc>
                        <a:spcAft>
                          <a:spcPts val="0"/>
                        </a:spcAft>
                      </a:pPr>
                      <a:r>
                        <a:rPr lang="id-ID" sz="1800">
                          <a:latin typeface="Arial" pitchFamily="34" charset="0"/>
                          <a:ea typeface="Calibri"/>
                          <a:cs typeface="Arial" pitchFamily="34" charset="0"/>
                        </a:rPr>
                        <a:t>R. Referensi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Times New Roman"/>
                          <a:cs typeface="Arial" pitchFamily="34" charset="0"/>
                        </a:rPr>
                        <a:t>0,5842</a:t>
                      </a:r>
                      <a:endParaRPr lang="id-ID" sz="18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715">
                <a:tc>
                  <a:txBody>
                    <a:bodyPr/>
                    <a:lstStyle/>
                    <a:p>
                      <a:pPr>
                        <a:lnSpc>
                          <a:spcPct val="115000"/>
                        </a:lnSpc>
                        <a:spcAft>
                          <a:spcPts val="0"/>
                        </a:spcAft>
                      </a:pPr>
                      <a:r>
                        <a:rPr lang="id-ID" sz="1800">
                          <a:latin typeface="Arial" pitchFamily="34" charset="0"/>
                          <a:ea typeface="Calibri"/>
                          <a:cs typeface="Arial" pitchFamily="34" charset="0"/>
                        </a:rPr>
                        <a:t>R. Majalah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Times New Roman"/>
                          <a:cs typeface="Arial" pitchFamily="34" charset="0"/>
                        </a:rPr>
                        <a:t>0,603</a:t>
                      </a:r>
                      <a:endParaRPr lang="id-ID" sz="18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715">
                <a:tc>
                  <a:txBody>
                    <a:bodyPr/>
                    <a:lstStyle/>
                    <a:p>
                      <a:pPr>
                        <a:lnSpc>
                          <a:spcPct val="115000"/>
                        </a:lnSpc>
                        <a:spcAft>
                          <a:spcPts val="0"/>
                        </a:spcAft>
                      </a:pPr>
                      <a:r>
                        <a:rPr lang="id-ID" sz="1800">
                          <a:latin typeface="Arial" pitchFamily="34" charset="0"/>
                          <a:ea typeface="Calibri"/>
                          <a:cs typeface="Arial" pitchFamily="34" charset="0"/>
                        </a:rPr>
                        <a:t>R. Skripsi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Times New Roman"/>
                          <a:cs typeface="Arial" pitchFamily="34" charset="0"/>
                        </a:rPr>
                        <a:t>0,6134</a:t>
                      </a:r>
                      <a:endParaRPr lang="id-ID" sz="18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715">
                <a:tc>
                  <a:txBody>
                    <a:bodyPr/>
                    <a:lstStyle/>
                    <a:p>
                      <a:pPr>
                        <a:lnSpc>
                          <a:spcPct val="115000"/>
                        </a:lnSpc>
                        <a:spcAft>
                          <a:spcPts val="0"/>
                        </a:spcAft>
                      </a:pPr>
                      <a:r>
                        <a:rPr lang="id-ID" sz="1800">
                          <a:latin typeface="Arial" pitchFamily="34" charset="0"/>
                          <a:ea typeface="Calibri"/>
                          <a:cs typeface="Arial" pitchFamily="34" charset="0"/>
                        </a:rPr>
                        <a:t>R. Baca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Times New Roman"/>
                          <a:cs typeface="Arial" pitchFamily="34" charset="0"/>
                        </a:rPr>
                        <a:t>0,6159</a:t>
                      </a:r>
                      <a:endParaRPr lang="id-ID" sz="18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715">
                <a:tc>
                  <a:txBody>
                    <a:bodyPr/>
                    <a:lstStyle/>
                    <a:p>
                      <a:pPr>
                        <a:lnSpc>
                          <a:spcPct val="115000"/>
                        </a:lnSpc>
                        <a:spcAft>
                          <a:spcPts val="0"/>
                        </a:spcAft>
                      </a:pPr>
                      <a:r>
                        <a:rPr lang="id-ID" sz="1800">
                          <a:latin typeface="Arial" pitchFamily="34" charset="0"/>
                          <a:ea typeface="Calibri"/>
                          <a:cs typeface="Arial" pitchFamily="34" charset="0"/>
                        </a:rPr>
                        <a:t>R. Jurnal Internasonal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Times New Roman"/>
                          <a:cs typeface="Arial" pitchFamily="34" charset="0"/>
                        </a:rPr>
                        <a:t>0,6103</a:t>
                      </a:r>
                      <a:endParaRPr lang="id-ID" sz="18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664521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Tabel 5. Koefisien Penggunaan dan Koefisien Depresiasi</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id-ID" dirty="0" smtClean="0"/>
              <a:t>Tahap berikutnya adalah menghitung nilai </a:t>
            </a:r>
            <a:r>
              <a:rPr lang="id-ID" i="1" dirty="0" smtClean="0"/>
              <a:t>flux luminous </a:t>
            </a:r>
            <a:r>
              <a:rPr lang="id-ID" dirty="0" smtClean="0"/>
              <a:t>yang dibutuhkan. Contoh perhitungan </a:t>
            </a:r>
            <a:r>
              <a:rPr lang="id-ID" i="1" dirty="0" smtClean="0"/>
              <a:t>flux luminous</a:t>
            </a:r>
            <a:r>
              <a:rPr lang="id-ID" dirty="0" smtClean="0"/>
              <a:t> yang dibutuhkan untuk ruang baca sirkulasi sebagai berikut. Luas ruangan 316,80 m</a:t>
            </a:r>
            <a:r>
              <a:rPr lang="id-ID" baseline="30000" dirty="0" smtClean="0"/>
              <a:t>2</a:t>
            </a:r>
            <a:r>
              <a:rPr lang="id-ID" dirty="0" smtClean="0"/>
              <a:t> (A). Tingkat pencahayaan sesuai standar adalah 300 lux (E). Jadi </a:t>
            </a:r>
            <a:r>
              <a:rPr lang="id-ID" i="1" dirty="0" smtClean="0"/>
              <a:t>flux luminous</a:t>
            </a:r>
            <a:r>
              <a:rPr lang="id-ID" dirty="0" smtClean="0"/>
              <a:t> untuk ruang baca sirkulasi adalah:</a:t>
            </a:r>
          </a:p>
          <a:p>
            <a:r>
              <a:rPr lang="id-ID" b="1" dirty="0" smtClean="0"/>
              <a:t> </a:t>
            </a:r>
            <a:endParaRPr lang="id-ID" dirty="0" smtClean="0"/>
          </a:p>
          <a:p>
            <a:r>
              <a:rPr lang="id-ID" dirty="0" smtClean="0"/>
              <a:t>F</a:t>
            </a:r>
            <a:r>
              <a:rPr lang="id-ID" baseline="-25000" dirty="0" smtClean="0"/>
              <a:t>total</a:t>
            </a:r>
            <a:r>
              <a:rPr lang="id-ID" dirty="0" smtClean="0"/>
              <a:t> =  (E x A) / (kp x kd)</a:t>
            </a:r>
          </a:p>
          <a:p>
            <a:r>
              <a:rPr lang="id-ID" dirty="0" smtClean="0"/>
              <a:t> </a:t>
            </a:r>
          </a:p>
          <a:p>
            <a:r>
              <a:rPr lang="id-ID" dirty="0" smtClean="0"/>
              <a:t> = </a:t>
            </a:r>
            <a:r>
              <a:rPr lang="id-ID" dirty="0" smtClean="0"/>
              <a:t>(300 x 316,8) / (0,6095 x 1)</a:t>
            </a:r>
            <a:endParaRPr lang="id-ID" dirty="0" smtClean="0"/>
          </a:p>
          <a:p>
            <a:r>
              <a:rPr lang="id-ID" dirty="0" smtClean="0"/>
              <a:t> </a:t>
            </a:r>
          </a:p>
          <a:p>
            <a:pPr algn="just"/>
            <a:r>
              <a:rPr lang="id-ID" dirty="0" smtClean="0"/>
              <a:t> = 155.931,09 lumen</a:t>
            </a:r>
          </a:p>
          <a:p>
            <a:pPr algn="just"/>
            <a:r>
              <a:rPr lang="id-ID" dirty="0" smtClean="0"/>
              <a:t>Hasil perhitungan nilai </a:t>
            </a:r>
            <a:r>
              <a:rPr lang="id-ID" i="1" dirty="0" smtClean="0"/>
              <a:t>flux luminous</a:t>
            </a:r>
            <a:r>
              <a:rPr lang="id-ID" dirty="0" smtClean="0"/>
              <a:t> untuk semua ruangan ditunjukkan pada Tabel 6 berikut ini.</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sz="2000" dirty="0" smtClean="0">
                <a:latin typeface="Arial" pitchFamily="34" charset="0"/>
                <a:cs typeface="Arial" pitchFamily="34" charset="0"/>
              </a:rPr>
              <a:t>Saat ini manusia tidak bisa lepas dari ketergantungan terhadap energi listrik. Dapat dikatakan bahwa kebutuhan energi listrik sekarang ini tidak sebanding dengan tingkat kebutuhan dan keinginan manusia. Hal ini disebabkan jumlah pasokan energi listrik sangat terbatas, sehingga dalam penggunaan energi listrik diperlukan kebijakan setiap pihak. Pemanfaatan energi listrik harus dilakukan dengan tujuan untuk efisiensi dan tepat guna.</a:t>
            </a:r>
          </a:p>
          <a:p>
            <a:pPr algn="just"/>
            <a:r>
              <a:rPr lang="id-ID" sz="2000" dirty="0" smtClean="0">
                <a:latin typeface="Arial" pitchFamily="34" charset="0"/>
                <a:cs typeface="Arial" pitchFamily="34" charset="0"/>
              </a:rPr>
              <a:t>Perpustakaan Pusat Universitas Sebelas Maret terdiri dari dua lantai, dimana lantai satu terdiri dari lima ruangan yaitu ruang baca sirkulasi, ruang koleksi buku, ruang majalah, dan ruang SAT. Lantai dua terdiri dari 5 ruangan yaitu ruang skripsi, ruang baca, ruang jurnal internasional, ruang seminar, dan ruang close reserve. Energi listrik di gedung perpustakaan ini digunakan untuk instalasi </a:t>
            </a:r>
            <a:r>
              <a:rPr lang="id-ID" sz="2000" dirty="0" smtClean="0">
                <a:latin typeface="Arial" pitchFamily="34" charset="0"/>
                <a:cs typeface="Arial" pitchFamily="34" charset="0"/>
              </a:rPr>
              <a:t>penerangan, </a:t>
            </a:r>
            <a:r>
              <a:rPr lang="id-ID" sz="2000" dirty="0" smtClean="0">
                <a:latin typeface="Arial" pitchFamily="34" charset="0"/>
                <a:cs typeface="Arial" pitchFamily="34" charset="0"/>
              </a:rPr>
              <a:t>kipas angin, komputer, dan mesin-mesin lain yangn dioperasikan dengan energi listrik.</a:t>
            </a:r>
          </a:p>
          <a:p>
            <a:pPr algn="just"/>
            <a:endParaRPr lang="id-ID" sz="2000" dirty="0" smtClean="0">
              <a:latin typeface="Arial" pitchFamily="34" charset="0"/>
              <a:cs typeface="Arial" pitchFamily="34" charset="0"/>
            </a:endParaRPr>
          </a:p>
          <a:p>
            <a:endParaRPr lang="id-ID" dirty="0"/>
          </a:p>
        </p:txBody>
      </p:sp>
      <p:sp>
        <p:nvSpPr>
          <p:cNvPr id="3" name="Title 2"/>
          <p:cNvSpPr>
            <a:spLocks noGrp="1"/>
          </p:cNvSpPr>
          <p:nvPr>
            <p:ph type="title"/>
          </p:nvPr>
        </p:nvSpPr>
        <p:spPr/>
        <p:txBody>
          <a:bodyPr/>
          <a:lstStyle/>
          <a:p>
            <a:r>
              <a:rPr lang="id-ID" dirty="0" smtClean="0">
                <a:latin typeface="Arial" pitchFamily="34" charset="0"/>
                <a:cs typeface="Arial" pitchFamily="34" charset="0"/>
              </a:rPr>
              <a:t>Latar Belakang</a:t>
            </a:r>
            <a:endParaRPr lang="id-ID"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728" y="1571608"/>
          <a:ext cx="6572296" cy="4071968"/>
        </p:xfrm>
        <a:graphic>
          <a:graphicData uri="http://schemas.openxmlformats.org/drawingml/2006/table">
            <a:tbl>
              <a:tblPr/>
              <a:tblGrid>
                <a:gridCol w="3179851"/>
                <a:gridCol w="3392445"/>
              </a:tblGrid>
              <a:tr h="508996">
                <a:tc>
                  <a:txBody>
                    <a:bodyPr/>
                    <a:lstStyle/>
                    <a:p>
                      <a:pPr algn="ctr">
                        <a:lnSpc>
                          <a:spcPct val="115000"/>
                        </a:lnSpc>
                        <a:spcAft>
                          <a:spcPts val="0"/>
                        </a:spcAft>
                      </a:pPr>
                      <a:r>
                        <a:rPr lang="id-ID" sz="1800" dirty="0">
                          <a:latin typeface="Arial" pitchFamily="34" charset="0"/>
                          <a:ea typeface="Times New Roman"/>
                          <a:cs typeface="Arial" pitchFamily="34" charset="0"/>
                        </a:rPr>
                        <a:t>Ruangan</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i="1" dirty="0">
                          <a:latin typeface="Arial" pitchFamily="34" charset="0"/>
                          <a:ea typeface="Times New Roman"/>
                          <a:cs typeface="Arial" pitchFamily="34" charset="0"/>
                        </a:rPr>
                        <a:t>Flux Luminous (lumen)</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996">
                <a:tc>
                  <a:txBody>
                    <a:bodyPr/>
                    <a:lstStyle/>
                    <a:p>
                      <a:pPr>
                        <a:lnSpc>
                          <a:spcPct val="115000"/>
                        </a:lnSpc>
                        <a:spcAft>
                          <a:spcPts val="0"/>
                        </a:spcAft>
                      </a:pPr>
                      <a:r>
                        <a:rPr lang="id-ID" sz="1800">
                          <a:latin typeface="Arial" pitchFamily="34" charset="0"/>
                          <a:ea typeface="Calibri"/>
                          <a:cs typeface="Arial" pitchFamily="34" charset="0"/>
                        </a:rPr>
                        <a:t>R. Baca Sirkulasi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155.931,09</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996">
                <a:tc>
                  <a:txBody>
                    <a:bodyPr/>
                    <a:lstStyle/>
                    <a:p>
                      <a:pPr>
                        <a:lnSpc>
                          <a:spcPct val="115000"/>
                        </a:lnSpc>
                        <a:spcAft>
                          <a:spcPts val="0"/>
                        </a:spcAft>
                      </a:pPr>
                      <a:r>
                        <a:rPr lang="id-ID" sz="1800">
                          <a:latin typeface="Arial" pitchFamily="34" charset="0"/>
                          <a:ea typeface="Calibri"/>
                          <a:cs typeface="Arial" pitchFamily="34" charset="0"/>
                        </a:rPr>
                        <a:t>R. Koleksi Buku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185.606,11</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996">
                <a:tc>
                  <a:txBody>
                    <a:bodyPr/>
                    <a:lstStyle/>
                    <a:p>
                      <a:pPr>
                        <a:lnSpc>
                          <a:spcPct val="115000"/>
                        </a:lnSpc>
                        <a:spcAft>
                          <a:spcPts val="0"/>
                        </a:spcAft>
                      </a:pPr>
                      <a:r>
                        <a:rPr lang="id-ID" sz="1800">
                          <a:latin typeface="Arial" pitchFamily="34" charset="0"/>
                          <a:ea typeface="Calibri"/>
                          <a:cs typeface="Arial" pitchFamily="34" charset="0"/>
                        </a:rPr>
                        <a:t>R. Referensi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107.906,54</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996">
                <a:tc>
                  <a:txBody>
                    <a:bodyPr/>
                    <a:lstStyle/>
                    <a:p>
                      <a:pPr>
                        <a:lnSpc>
                          <a:spcPct val="115000"/>
                        </a:lnSpc>
                        <a:spcAft>
                          <a:spcPts val="0"/>
                        </a:spcAft>
                      </a:pPr>
                      <a:r>
                        <a:rPr lang="id-ID" sz="1800">
                          <a:latin typeface="Arial" pitchFamily="34" charset="0"/>
                          <a:ea typeface="Calibri"/>
                          <a:cs typeface="Arial" pitchFamily="34" charset="0"/>
                        </a:rPr>
                        <a:t>R. Majalah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154.751,24</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996">
                <a:tc>
                  <a:txBody>
                    <a:bodyPr/>
                    <a:lstStyle/>
                    <a:p>
                      <a:pPr>
                        <a:lnSpc>
                          <a:spcPct val="115000"/>
                        </a:lnSpc>
                        <a:spcAft>
                          <a:spcPts val="0"/>
                        </a:spcAft>
                      </a:pPr>
                      <a:r>
                        <a:rPr lang="id-ID" sz="1800">
                          <a:latin typeface="Arial" pitchFamily="34" charset="0"/>
                          <a:ea typeface="Calibri"/>
                          <a:cs typeface="Arial" pitchFamily="34" charset="0"/>
                        </a:rPr>
                        <a:t>R. Skripsi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183.144,77</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996">
                <a:tc>
                  <a:txBody>
                    <a:bodyPr/>
                    <a:lstStyle/>
                    <a:p>
                      <a:pPr>
                        <a:lnSpc>
                          <a:spcPct val="115000"/>
                        </a:lnSpc>
                        <a:spcAft>
                          <a:spcPts val="0"/>
                        </a:spcAft>
                      </a:pPr>
                      <a:r>
                        <a:rPr lang="id-ID" sz="1800">
                          <a:latin typeface="Arial" pitchFamily="34" charset="0"/>
                          <a:ea typeface="Calibri"/>
                          <a:cs typeface="Arial" pitchFamily="34" charset="0"/>
                        </a:rPr>
                        <a:t>R. Baca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196.415,00</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996">
                <a:tc>
                  <a:txBody>
                    <a:bodyPr/>
                    <a:lstStyle/>
                    <a:p>
                      <a:pPr>
                        <a:lnSpc>
                          <a:spcPct val="115000"/>
                        </a:lnSpc>
                        <a:spcAft>
                          <a:spcPts val="0"/>
                        </a:spcAft>
                      </a:pPr>
                      <a:r>
                        <a:rPr lang="id-ID" sz="1800">
                          <a:latin typeface="Arial" pitchFamily="34" charset="0"/>
                          <a:ea typeface="Calibri"/>
                          <a:cs typeface="Arial" pitchFamily="34" charset="0"/>
                        </a:rPr>
                        <a:t>R. Jurnal Internasonal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Times New Roman"/>
                          <a:cs typeface="Arial" pitchFamily="34" charset="0"/>
                        </a:rPr>
                        <a:t>154.394,56</a:t>
                      </a:r>
                      <a:endParaRPr lang="id-ID"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69" name="Rectangle 1"/>
          <p:cNvSpPr>
            <a:spLocks noChangeArrowheads="1"/>
          </p:cNvSpPr>
          <p:nvPr/>
        </p:nvSpPr>
        <p:spPr bwMode="auto">
          <a:xfrm>
            <a:off x="0" y="0"/>
            <a:ext cx="395287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Tabel 6 Nilai </a:t>
            </a:r>
            <a:r>
              <a:rPr kumimoji="0" lang="id-ID"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Flux Luminous</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id-ID" dirty="0" smtClean="0">
                <a:latin typeface="Arial" pitchFamily="34" charset="0"/>
                <a:cs typeface="Arial" pitchFamily="34" charset="0"/>
              </a:rPr>
              <a:t>Selanjutnya adalah menghitung jumlah armatur yang dibutuhkan. Lampu yang akan digunakan adalah lampu Philips TL 36 watt dengan besar </a:t>
            </a:r>
            <a:r>
              <a:rPr lang="id-ID" i="1" dirty="0" smtClean="0">
                <a:latin typeface="Arial" pitchFamily="34" charset="0"/>
                <a:cs typeface="Arial" pitchFamily="34" charset="0"/>
              </a:rPr>
              <a:t>flux luminous</a:t>
            </a:r>
            <a:r>
              <a:rPr lang="id-ID" dirty="0" smtClean="0">
                <a:latin typeface="Arial" pitchFamily="34" charset="0"/>
                <a:cs typeface="Arial" pitchFamily="34" charset="0"/>
              </a:rPr>
              <a:t> 2592 lumen untuk 1 buah lampu (F</a:t>
            </a:r>
            <a:r>
              <a:rPr lang="id-ID" baseline="-25000" dirty="0" smtClean="0">
                <a:latin typeface="Arial" pitchFamily="34" charset="0"/>
                <a:cs typeface="Arial" pitchFamily="34" charset="0"/>
              </a:rPr>
              <a:t>1</a:t>
            </a:r>
            <a:r>
              <a:rPr lang="id-ID" dirty="0" smtClean="0">
                <a:latin typeface="Arial" pitchFamily="34" charset="0"/>
                <a:cs typeface="Arial" pitchFamily="34" charset="0"/>
              </a:rPr>
              <a:t>). Satu armatur berisi 2 buah lampu (n). Rumus untuk menghitung jumlah armatur adalah:</a:t>
            </a:r>
          </a:p>
          <a:p>
            <a:pPr algn="just"/>
            <a:r>
              <a:rPr lang="id-ID" dirty="0" smtClean="0">
                <a:latin typeface="Arial" pitchFamily="34" charset="0"/>
                <a:cs typeface="Arial" pitchFamily="34" charset="0"/>
              </a:rPr>
              <a:t> </a:t>
            </a:r>
          </a:p>
          <a:p>
            <a:pPr algn="just"/>
            <a:r>
              <a:rPr lang="id-ID" dirty="0" smtClean="0">
                <a:latin typeface="Arial" pitchFamily="34" charset="0"/>
                <a:cs typeface="Arial" pitchFamily="34" charset="0"/>
              </a:rPr>
              <a:t>N =   </a:t>
            </a:r>
            <a:r>
              <a:rPr lang="id-ID" dirty="0" smtClean="0">
                <a:latin typeface="Arial" pitchFamily="34" charset="0"/>
                <a:cs typeface="Arial" pitchFamily="34" charset="0"/>
              </a:rPr>
              <a:t>F total / (F1 x n)</a:t>
            </a:r>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 </a:t>
            </a:r>
          </a:p>
          <a:p>
            <a:pPr algn="just"/>
            <a:r>
              <a:rPr lang="id-ID" dirty="0" smtClean="0">
                <a:latin typeface="Arial" pitchFamily="34" charset="0"/>
                <a:cs typeface="Arial" pitchFamily="34" charset="0"/>
              </a:rPr>
              <a:t>    =   </a:t>
            </a:r>
            <a:r>
              <a:rPr lang="id-ID" sz="2800" dirty="0" smtClean="0">
                <a:latin typeface="Arial" pitchFamily="34" charset="0"/>
                <a:ea typeface="Times New Roman"/>
                <a:cs typeface="Arial" pitchFamily="34" charset="0"/>
              </a:rPr>
              <a:t>155.931,09/ (2592 x 2)</a:t>
            </a:r>
            <a:endParaRPr lang="id-ID" sz="2800" dirty="0" smtClean="0">
              <a:latin typeface="Arial" pitchFamily="34" charset="0"/>
              <a:ea typeface="Calibri"/>
              <a:cs typeface="Arial" pitchFamily="34" charset="0"/>
            </a:endParaRPr>
          </a:p>
          <a:p>
            <a:pPr algn="just"/>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 </a:t>
            </a:r>
          </a:p>
          <a:p>
            <a:pPr algn="just"/>
            <a:r>
              <a:rPr lang="id-ID" dirty="0" smtClean="0">
                <a:latin typeface="Arial" pitchFamily="34" charset="0"/>
                <a:cs typeface="Arial" pitchFamily="34" charset="0"/>
              </a:rPr>
              <a:t>    = 30,08 ≈ 30</a:t>
            </a:r>
          </a:p>
          <a:p>
            <a:pPr algn="just"/>
            <a:r>
              <a:rPr lang="id-ID" dirty="0" smtClean="0">
                <a:latin typeface="Arial" pitchFamily="34" charset="0"/>
                <a:cs typeface="Arial" pitchFamily="34" charset="0"/>
              </a:rPr>
              <a:t>Jumlah armatur untuk ruangan perpustakaan secara lengkap ditunjukkan pada Tabel 7 berikut ini.</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85852" y="785794"/>
          <a:ext cx="6786609" cy="2928960"/>
        </p:xfrm>
        <a:graphic>
          <a:graphicData uri="http://schemas.openxmlformats.org/drawingml/2006/table">
            <a:tbl>
              <a:tblPr/>
              <a:tblGrid>
                <a:gridCol w="2979943"/>
                <a:gridCol w="1489971"/>
                <a:gridCol w="2316695"/>
              </a:tblGrid>
              <a:tr h="366120">
                <a:tc>
                  <a:txBody>
                    <a:bodyPr/>
                    <a:lstStyle/>
                    <a:p>
                      <a:pPr algn="ctr">
                        <a:lnSpc>
                          <a:spcPct val="115000"/>
                        </a:lnSpc>
                        <a:spcAft>
                          <a:spcPts val="0"/>
                        </a:spcAft>
                      </a:pPr>
                      <a:r>
                        <a:rPr lang="id-ID" sz="2000" dirty="0">
                          <a:latin typeface="Times New Roman"/>
                          <a:ea typeface="Calibri"/>
                          <a:cs typeface="Times New Roman"/>
                        </a:rPr>
                        <a:t>Ruangan</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N</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N Pembulatan</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120">
                <a:tc>
                  <a:txBody>
                    <a:bodyPr/>
                    <a:lstStyle/>
                    <a:p>
                      <a:pPr>
                        <a:lnSpc>
                          <a:spcPct val="115000"/>
                        </a:lnSpc>
                        <a:spcAft>
                          <a:spcPts val="0"/>
                        </a:spcAft>
                      </a:pPr>
                      <a:r>
                        <a:rPr lang="id-ID" sz="2000" dirty="0">
                          <a:latin typeface="Times New Roman"/>
                          <a:ea typeface="Calibri"/>
                          <a:cs typeface="Times New Roman"/>
                        </a:rPr>
                        <a:t>R. Baca Sirkulasi</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30,08</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30</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120">
                <a:tc>
                  <a:txBody>
                    <a:bodyPr/>
                    <a:lstStyle/>
                    <a:p>
                      <a:pPr>
                        <a:lnSpc>
                          <a:spcPct val="115000"/>
                        </a:lnSpc>
                        <a:spcAft>
                          <a:spcPts val="0"/>
                        </a:spcAft>
                      </a:pPr>
                      <a:r>
                        <a:rPr lang="id-ID" sz="2000">
                          <a:latin typeface="Times New Roman"/>
                          <a:ea typeface="Calibri"/>
                          <a:cs typeface="Times New Roman"/>
                        </a:rPr>
                        <a:t>R. Koleksi Buku</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35,80</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36</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120">
                <a:tc>
                  <a:txBody>
                    <a:bodyPr/>
                    <a:lstStyle/>
                    <a:p>
                      <a:pPr>
                        <a:lnSpc>
                          <a:spcPct val="115000"/>
                        </a:lnSpc>
                        <a:spcAft>
                          <a:spcPts val="0"/>
                        </a:spcAft>
                      </a:pPr>
                      <a:r>
                        <a:rPr lang="id-ID" sz="2000">
                          <a:latin typeface="Times New Roman"/>
                          <a:ea typeface="Calibri"/>
                          <a:cs typeface="Times New Roman"/>
                        </a:rPr>
                        <a:t>R. Referensi</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20,96</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21</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120">
                <a:tc>
                  <a:txBody>
                    <a:bodyPr/>
                    <a:lstStyle/>
                    <a:p>
                      <a:pPr>
                        <a:lnSpc>
                          <a:spcPct val="115000"/>
                        </a:lnSpc>
                        <a:spcAft>
                          <a:spcPts val="0"/>
                        </a:spcAft>
                      </a:pPr>
                      <a:r>
                        <a:rPr lang="id-ID" sz="2000">
                          <a:latin typeface="Times New Roman"/>
                          <a:ea typeface="Calibri"/>
                          <a:cs typeface="Times New Roman"/>
                        </a:rPr>
                        <a:t>R. Majalah</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30,06</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30</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120">
                <a:tc>
                  <a:txBody>
                    <a:bodyPr/>
                    <a:lstStyle/>
                    <a:p>
                      <a:pPr>
                        <a:lnSpc>
                          <a:spcPct val="115000"/>
                        </a:lnSpc>
                        <a:spcAft>
                          <a:spcPts val="0"/>
                        </a:spcAft>
                      </a:pPr>
                      <a:r>
                        <a:rPr lang="id-ID" sz="2000">
                          <a:latin typeface="Times New Roman"/>
                          <a:ea typeface="Calibri"/>
                          <a:cs typeface="Times New Roman"/>
                        </a:rPr>
                        <a:t>R. Skripsi</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35,58</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36</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120">
                <a:tc>
                  <a:txBody>
                    <a:bodyPr/>
                    <a:lstStyle/>
                    <a:p>
                      <a:pPr>
                        <a:lnSpc>
                          <a:spcPct val="115000"/>
                        </a:lnSpc>
                        <a:spcAft>
                          <a:spcPts val="0"/>
                        </a:spcAft>
                      </a:pPr>
                      <a:r>
                        <a:rPr lang="id-ID" sz="2000">
                          <a:latin typeface="Times New Roman"/>
                          <a:ea typeface="Calibri"/>
                          <a:cs typeface="Times New Roman"/>
                        </a:rPr>
                        <a:t>R. Baca</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38,15</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38</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120">
                <a:tc>
                  <a:txBody>
                    <a:bodyPr/>
                    <a:lstStyle/>
                    <a:p>
                      <a:pPr>
                        <a:lnSpc>
                          <a:spcPct val="115000"/>
                        </a:lnSpc>
                        <a:spcAft>
                          <a:spcPts val="0"/>
                        </a:spcAft>
                      </a:pPr>
                      <a:r>
                        <a:rPr lang="id-ID" sz="2000">
                          <a:latin typeface="Times New Roman"/>
                          <a:ea typeface="Calibri"/>
                          <a:cs typeface="Times New Roman"/>
                        </a:rPr>
                        <a:t>R. Jurnal Internasonal</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29,99</a:t>
                      </a:r>
                      <a:endParaRPr lang="id-ID"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30</a:t>
                      </a:r>
                      <a:endParaRPr lang="id-ID"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0" y="0"/>
            <a:ext cx="26629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Tabel 7 Jumlah Armatur</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1" y="4071942"/>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Tahap berikutnya adalah menghitung daya total, daya terpasang, dan IKE untuk masing-masing ruangan. Hasil perhitungan secara lengkap ditunjukkan pada Tabel 8.</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20" y="714356"/>
          <a:ext cx="8001055" cy="4020148"/>
        </p:xfrm>
        <a:graphic>
          <a:graphicData uri="http://schemas.openxmlformats.org/drawingml/2006/table">
            <a:tbl>
              <a:tblPr/>
              <a:tblGrid>
                <a:gridCol w="2197715"/>
                <a:gridCol w="1728042"/>
                <a:gridCol w="1098857"/>
                <a:gridCol w="1877584"/>
                <a:gridCol w="1098857"/>
              </a:tblGrid>
              <a:tr h="873742">
                <a:tc>
                  <a:txBody>
                    <a:bodyPr/>
                    <a:lstStyle/>
                    <a:p>
                      <a:pPr algn="ctr">
                        <a:lnSpc>
                          <a:spcPct val="115000"/>
                        </a:lnSpc>
                        <a:spcAft>
                          <a:spcPts val="0"/>
                        </a:spcAft>
                      </a:pPr>
                      <a:r>
                        <a:rPr lang="id-ID" sz="1800" dirty="0">
                          <a:latin typeface="Arial" pitchFamily="34" charset="0"/>
                          <a:ea typeface="Calibri"/>
                          <a:cs typeface="Arial" pitchFamily="34" charset="0"/>
                        </a:rPr>
                        <a:t>Ruangan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Daya Total (Watt)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Luas (m</a:t>
                      </a:r>
                      <a:r>
                        <a:rPr lang="id-ID" sz="1800" baseline="30000" dirty="0">
                          <a:latin typeface="Arial" pitchFamily="34" charset="0"/>
                          <a:ea typeface="Calibri"/>
                          <a:cs typeface="Arial" pitchFamily="34" charset="0"/>
                        </a:rPr>
                        <a:t>2</a:t>
                      </a:r>
                      <a:r>
                        <a:rPr lang="id-ID" sz="1800" dirty="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Daya Terpasang (watt/m</a:t>
                      </a:r>
                      <a:r>
                        <a:rPr lang="id-ID" sz="1800" baseline="30000" dirty="0">
                          <a:latin typeface="Arial" pitchFamily="34" charset="0"/>
                          <a:ea typeface="Calibri"/>
                          <a:cs typeface="Arial" pitchFamily="34" charset="0"/>
                        </a:rPr>
                        <a:t>2</a:t>
                      </a:r>
                      <a:r>
                        <a:rPr lang="id-ID" sz="1800" dirty="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IKE</a:t>
                      </a:r>
                    </a:p>
                    <a:p>
                      <a:pPr algn="ctr">
                        <a:lnSpc>
                          <a:spcPct val="115000"/>
                        </a:lnSpc>
                        <a:spcAft>
                          <a:spcPts val="0"/>
                        </a:spcAft>
                      </a:pPr>
                      <a:r>
                        <a:rPr lang="id-ID" sz="1800">
                          <a:latin typeface="Arial" pitchFamily="34" charset="0"/>
                          <a:ea typeface="Calibri"/>
                          <a:cs typeface="Arial" pitchFamily="34" charset="0"/>
                        </a:rPr>
                        <a:t>(Kwh/m</a:t>
                      </a:r>
                      <a:r>
                        <a:rPr lang="id-ID" sz="1800" baseline="30000">
                          <a:latin typeface="Arial" pitchFamily="34" charset="0"/>
                          <a:ea typeface="Calibri"/>
                          <a:cs typeface="Arial" pitchFamily="34" charset="0"/>
                        </a:rPr>
                        <a:t>2</a:t>
                      </a:r>
                      <a:r>
                        <a:rPr lang="id-ID" sz="1800">
                          <a:latin typeface="Arial" pitchFamily="34" charset="0"/>
                          <a:ea typeface="Calibri"/>
                          <a:cs typeface="Arial" pitchFamily="34" charset="0"/>
                        </a:rPr>
                        <a:t>/bulan)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67">
                <a:tc>
                  <a:txBody>
                    <a:bodyPr/>
                    <a:lstStyle/>
                    <a:p>
                      <a:pPr>
                        <a:lnSpc>
                          <a:spcPct val="115000"/>
                        </a:lnSpc>
                        <a:spcAft>
                          <a:spcPts val="0"/>
                        </a:spcAft>
                      </a:pPr>
                      <a:r>
                        <a:rPr lang="id-ID" sz="1800">
                          <a:latin typeface="Arial" pitchFamily="34" charset="0"/>
                          <a:ea typeface="Calibri"/>
                          <a:cs typeface="Arial" pitchFamily="34" charset="0"/>
                        </a:rPr>
                        <a:t>R. Baca Sirkulasi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2160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316,80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6,82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1,09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67">
                <a:tc>
                  <a:txBody>
                    <a:bodyPr/>
                    <a:lstStyle/>
                    <a:p>
                      <a:pPr>
                        <a:lnSpc>
                          <a:spcPct val="115000"/>
                        </a:lnSpc>
                        <a:spcAft>
                          <a:spcPts val="0"/>
                        </a:spcAft>
                      </a:pPr>
                      <a:r>
                        <a:rPr lang="id-ID" sz="1800">
                          <a:latin typeface="Arial" pitchFamily="34" charset="0"/>
                          <a:ea typeface="Calibri"/>
                          <a:cs typeface="Arial" pitchFamily="34" charset="0"/>
                        </a:rPr>
                        <a:t>R. Koleksi Buku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2592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380,74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6,81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1,09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67">
                <a:tc>
                  <a:txBody>
                    <a:bodyPr/>
                    <a:lstStyle/>
                    <a:p>
                      <a:pPr>
                        <a:lnSpc>
                          <a:spcPct val="115000"/>
                        </a:lnSpc>
                        <a:spcAft>
                          <a:spcPts val="0"/>
                        </a:spcAft>
                      </a:pPr>
                      <a:r>
                        <a:rPr lang="id-ID" sz="1800">
                          <a:latin typeface="Arial" pitchFamily="34" charset="0"/>
                          <a:ea typeface="Calibri"/>
                          <a:cs typeface="Arial" pitchFamily="34" charset="0"/>
                        </a:rPr>
                        <a:t>R. Referensi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1512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210,13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7,20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67">
                <a:tc>
                  <a:txBody>
                    <a:bodyPr/>
                    <a:lstStyle/>
                    <a:p>
                      <a:pPr>
                        <a:lnSpc>
                          <a:spcPct val="115000"/>
                        </a:lnSpc>
                        <a:spcAft>
                          <a:spcPts val="0"/>
                        </a:spcAft>
                      </a:pPr>
                      <a:r>
                        <a:rPr lang="id-ID" sz="1800">
                          <a:latin typeface="Arial" pitchFamily="34" charset="0"/>
                          <a:ea typeface="Calibri"/>
                          <a:cs typeface="Arial" pitchFamily="34" charset="0"/>
                        </a:rPr>
                        <a:t>R. Majalah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2160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311,05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6,94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1,11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67">
                <a:tc>
                  <a:txBody>
                    <a:bodyPr/>
                    <a:lstStyle/>
                    <a:p>
                      <a:pPr>
                        <a:lnSpc>
                          <a:spcPct val="115000"/>
                        </a:lnSpc>
                        <a:spcAft>
                          <a:spcPts val="0"/>
                        </a:spcAft>
                      </a:pPr>
                      <a:r>
                        <a:rPr lang="id-ID" sz="1800">
                          <a:latin typeface="Arial" pitchFamily="34" charset="0"/>
                          <a:ea typeface="Calibri"/>
                          <a:cs typeface="Arial" pitchFamily="34" charset="0"/>
                        </a:rPr>
                        <a:t>R. Skripsi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2592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374,47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6,92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1,11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67">
                <a:tc>
                  <a:txBody>
                    <a:bodyPr/>
                    <a:lstStyle/>
                    <a:p>
                      <a:pPr>
                        <a:lnSpc>
                          <a:spcPct val="115000"/>
                        </a:lnSpc>
                        <a:spcAft>
                          <a:spcPts val="0"/>
                        </a:spcAft>
                      </a:pPr>
                      <a:r>
                        <a:rPr lang="id-ID" sz="1800">
                          <a:latin typeface="Arial" pitchFamily="34" charset="0"/>
                          <a:ea typeface="Calibri"/>
                          <a:cs typeface="Arial" pitchFamily="34" charset="0"/>
                        </a:rPr>
                        <a:t>R. Baca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2736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403,24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6,79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1,09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67">
                <a:tc>
                  <a:txBody>
                    <a:bodyPr/>
                    <a:lstStyle/>
                    <a:p>
                      <a:pPr>
                        <a:lnSpc>
                          <a:spcPct val="115000"/>
                        </a:lnSpc>
                        <a:spcAft>
                          <a:spcPts val="0"/>
                        </a:spcAft>
                      </a:pPr>
                      <a:r>
                        <a:rPr lang="id-ID" sz="1800">
                          <a:latin typeface="Arial" pitchFamily="34" charset="0"/>
                          <a:ea typeface="Calibri"/>
                          <a:cs typeface="Arial" pitchFamily="34" charset="0"/>
                        </a:rPr>
                        <a:t>R. Jurnal Internasonal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2160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314,09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a:latin typeface="Arial" pitchFamily="34" charset="0"/>
                          <a:ea typeface="Calibri"/>
                          <a:cs typeface="Arial" pitchFamily="34" charset="0"/>
                        </a:rPr>
                        <a:t>6,88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800" dirty="0">
                          <a:latin typeface="Arial" pitchFamily="34" charset="0"/>
                          <a:ea typeface="Calibri"/>
                          <a:cs typeface="Arial" pitchFamily="34" charset="0"/>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7" name="Rectangle 1"/>
          <p:cNvSpPr>
            <a:spLocks noChangeArrowheads="1"/>
          </p:cNvSpPr>
          <p:nvPr/>
        </p:nvSpPr>
        <p:spPr bwMode="auto">
          <a:xfrm>
            <a:off x="0" y="0"/>
            <a:ext cx="6538457" cy="6771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Tabel 8 Daya Terpasang Pada Masing-Masing Ruangan</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id-ID" sz="3200" dirty="0" smtClean="0">
                <a:latin typeface="Arial" pitchFamily="34" charset="0"/>
                <a:cs typeface="Arial" pitchFamily="34" charset="0"/>
              </a:rPr>
              <a:t>Daya listrik terpasang untuk rancangan pencahayaan di ruang perpustakaan UNS nilainya di bawah 11 watt/m</a:t>
            </a:r>
            <a:r>
              <a:rPr lang="id-ID" sz="3200" baseline="30000" dirty="0" smtClean="0">
                <a:latin typeface="Arial" pitchFamily="34" charset="0"/>
                <a:cs typeface="Arial" pitchFamily="34" charset="0"/>
              </a:rPr>
              <a:t>2</a:t>
            </a:r>
            <a:r>
              <a:rPr lang="id-ID" sz="3200" dirty="0" smtClean="0">
                <a:latin typeface="Arial" pitchFamily="34" charset="0"/>
                <a:cs typeface="Arial" pitchFamily="34" charset="0"/>
              </a:rPr>
              <a:t>. Hasil perancangan pencahayaan di ruang perpustakaan UNS sudah sesuai dengan standar yang ada [3]. Hasil perhitungan IKE untuk rancangan pencahayaan di ruang perpustakaan pusat UNS termasuk kategori sangat efisien [3].</a:t>
            </a:r>
          </a:p>
          <a:p>
            <a:pPr algn="just"/>
            <a:r>
              <a:rPr lang="id-ID" sz="3200" dirty="0" smtClean="0">
                <a:latin typeface="Arial" pitchFamily="34" charset="0"/>
                <a:cs typeface="Arial" pitchFamily="34" charset="0"/>
              </a:rPr>
              <a:t> </a:t>
            </a:r>
          </a:p>
          <a:p>
            <a:pPr algn="just"/>
            <a:r>
              <a:rPr lang="id-ID" sz="3200" b="1" dirty="0" smtClean="0">
                <a:latin typeface="Arial" pitchFamily="34" charset="0"/>
                <a:cs typeface="Arial" pitchFamily="34" charset="0"/>
              </a:rPr>
              <a:t>Kesimpulan</a:t>
            </a:r>
            <a:endParaRPr lang="id-ID" sz="3200" dirty="0" smtClean="0">
              <a:latin typeface="Arial" pitchFamily="34" charset="0"/>
              <a:cs typeface="Arial" pitchFamily="34" charset="0"/>
            </a:endParaRPr>
          </a:p>
          <a:p>
            <a:pPr algn="just"/>
            <a:r>
              <a:rPr lang="id-ID" sz="3200" dirty="0" smtClean="0">
                <a:latin typeface="Arial" pitchFamily="34" charset="0"/>
                <a:cs typeface="Arial" pitchFamily="34" charset="0"/>
              </a:rPr>
              <a:t>Kesimpulan yang bisa diperoleh dari penelitian ini adalah sebagai berikut:</a:t>
            </a:r>
          </a:p>
          <a:p>
            <a:pPr lvl="0" algn="just"/>
            <a:r>
              <a:rPr lang="id-ID" sz="3200" dirty="0" smtClean="0">
                <a:latin typeface="Arial" pitchFamily="34" charset="0"/>
                <a:cs typeface="Arial" pitchFamily="34" charset="0"/>
              </a:rPr>
              <a:t>Intensitas pencahayaan di ruang perpustakaan pusat UNS sebagian besar masih di bawah standar.</a:t>
            </a:r>
          </a:p>
          <a:p>
            <a:pPr lvl="0" algn="just"/>
            <a:r>
              <a:rPr lang="id-ID" sz="3200" dirty="0" smtClean="0">
                <a:latin typeface="Arial" pitchFamily="34" charset="0"/>
                <a:cs typeface="Arial" pitchFamily="34" charset="0"/>
              </a:rPr>
              <a:t>IKE untuk rancangan pencahayaan buatan masih termasuk kategori sangat efisien</a:t>
            </a:r>
          </a:p>
          <a:p>
            <a:pPr lvl="0" algn="just"/>
            <a:r>
              <a:rPr lang="id-ID" sz="3200" dirty="0" smtClean="0">
                <a:latin typeface="Arial" pitchFamily="34" charset="0"/>
                <a:cs typeface="Arial" pitchFamily="34" charset="0"/>
              </a:rPr>
              <a:t>Peluang penghematan energi listrik untuk pencahayaan bisa diturunkan dengan cara mematikan lampu apabila tidak diperlukan serta mengkombinasikan pencahayaan alami dan buatan.</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id-ID" b="1" dirty="0" smtClean="0"/>
              <a:t>Daftar Pustaka</a:t>
            </a:r>
            <a:endParaRPr lang="id-ID" dirty="0" smtClean="0"/>
          </a:p>
          <a:p>
            <a:r>
              <a:rPr lang="id-ID" b="1" dirty="0" smtClean="0"/>
              <a:t> </a:t>
            </a:r>
            <a:endParaRPr lang="id-ID" dirty="0" smtClean="0"/>
          </a:p>
          <a:p>
            <a:pPr algn="just"/>
            <a:r>
              <a:rPr lang="id-ID" dirty="0" smtClean="0"/>
              <a:t>[1</a:t>
            </a:r>
            <a:r>
              <a:rPr lang="id-ID" dirty="0" smtClean="0"/>
              <a:t>] ----. </a:t>
            </a:r>
            <a:r>
              <a:rPr lang="id-ID" dirty="0" smtClean="0"/>
              <a:t>SNI 03-6196-2000. </a:t>
            </a:r>
            <a:r>
              <a:rPr lang="id-ID" i="1" dirty="0" smtClean="0"/>
              <a:t>Prosedur Audit Energi pada Bangunan Gedung</a:t>
            </a:r>
            <a:r>
              <a:rPr lang="id-ID" dirty="0" smtClean="0"/>
              <a:t>. Jakarta, Biro Umum Sekretariat Jenderal Departemen Pendidikan Nasional</a:t>
            </a:r>
          </a:p>
          <a:p>
            <a:pPr algn="just"/>
            <a:r>
              <a:rPr lang="id-ID" dirty="0" smtClean="0"/>
              <a:t>[</a:t>
            </a:r>
            <a:r>
              <a:rPr lang="id-ID" dirty="0" smtClean="0"/>
              <a:t>2] SNI </a:t>
            </a:r>
            <a:r>
              <a:rPr lang="id-ID" dirty="0" smtClean="0"/>
              <a:t>16-7062-2004. 2004, </a:t>
            </a:r>
            <a:r>
              <a:rPr lang="id-ID" i="1" dirty="0" smtClean="0"/>
              <a:t>Pengukuran Intensitas Penerangan di Tempat Kerja</a:t>
            </a:r>
            <a:r>
              <a:rPr lang="id-ID" dirty="0" smtClean="0"/>
              <a:t>, Jakarta, BSN</a:t>
            </a:r>
          </a:p>
          <a:p>
            <a:pPr algn="just"/>
            <a:r>
              <a:rPr lang="id-ID" dirty="0" smtClean="0"/>
              <a:t>[</a:t>
            </a:r>
            <a:r>
              <a:rPr lang="id-ID" dirty="0" smtClean="0"/>
              <a:t>3] SNI </a:t>
            </a:r>
            <a:r>
              <a:rPr lang="id-ID" dirty="0" smtClean="0"/>
              <a:t>6197:2011. 2011, </a:t>
            </a:r>
            <a:r>
              <a:rPr lang="id-ID" i="1" dirty="0" smtClean="0"/>
              <a:t>Konservasi Energi pada Sistem Pencahayaan</a:t>
            </a:r>
            <a:r>
              <a:rPr lang="id-ID" dirty="0" smtClean="0"/>
              <a:t>, Jakarta, BSN</a:t>
            </a:r>
          </a:p>
          <a:p>
            <a:pPr algn="just"/>
            <a:r>
              <a:rPr lang="id-ID" dirty="0" smtClean="0"/>
              <a:t>[</a:t>
            </a:r>
            <a:r>
              <a:rPr lang="id-ID" dirty="0" smtClean="0"/>
              <a:t>4] SNI </a:t>
            </a:r>
            <a:r>
              <a:rPr lang="id-ID" dirty="0" smtClean="0"/>
              <a:t>03-6196-2000 ICS 91.040.01, 2000, </a:t>
            </a:r>
            <a:r>
              <a:rPr lang="id-ID" i="1" dirty="0" smtClean="0"/>
              <a:t>Prosedur Audit Energi pada Bangunan Gedung</a:t>
            </a:r>
            <a:r>
              <a:rPr lang="id-ID" dirty="0" smtClean="0"/>
              <a:t>, Jakarta, BSN</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id-ID" dirty="0" smtClean="0">
                <a:latin typeface="Arial" pitchFamily="34" charset="0"/>
                <a:cs typeface="Arial" pitchFamily="34" charset="0"/>
              </a:rPr>
              <a:t>Dengan adanya pemanfaatan energi listrik untuk berbagai keperluan di gedung perpustakaan tersebut maka perlu dilakukan audit energi, terutama audit energi yang terkait dengan pencahayaan. Audit energi untuk pencahayaan dilakukan dengan tujuan untuk mengetahui profil penggunaan energi dan peluang penghematan energi pada bangunan gedung untuk meningkatkan efisiensi penggunaan energi pada bangunan gedung yang bersangkutan.</a:t>
            </a:r>
          </a:p>
          <a:p>
            <a:pPr algn="just"/>
            <a:r>
              <a:rPr lang="id-ID" dirty="0" smtClean="0">
                <a:latin typeface="Arial" pitchFamily="34" charset="0"/>
                <a:cs typeface="Arial" pitchFamily="34" charset="0"/>
              </a:rPr>
              <a:t>Audit energi adalah teknik yang dipakai untuk menghitung besarnya konsumsi energi pada bangunan gedung dan mengenali cara-cara untuk penghematannya [1] </a:t>
            </a:r>
          </a:p>
          <a:p>
            <a:pPr algn="just"/>
            <a:endParaRPr lang="id-ID" dirty="0">
              <a:latin typeface="Arial" pitchFamily="34" charset="0"/>
              <a:cs typeface="Arial" pitchFamily="34" charset="0"/>
            </a:endParaRPr>
          </a:p>
        </p:txBody>
      </p:sp>
      <p:sp>
        <p:nvSpPr>
          <p:cNvPr id="3" name="Title 2"/>
          <p:cNvSpPr>
            <a:spLocks noGrp="1"/>
          </p:cNvSpPr>
          <p:nvPr>
            <p:ph type="title"/>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dirty="0" smtClean="0">
                <a:latin typeface="Arial" pitchFamily="34" charset="0"/>
                <a:cs typeface="Arial" pitchFamily="34" charset="0"/>
              </a:rPr>
              <a:t>Tahapan dalam melakukan audit energi mengacu pada [4]. Tahapan pada penelitian ini meliputi: 1) pengukuran intensitas pencahayaan buatan, 2) perhitungan daya listrik, 3) perhitungan intensitas konsumsi energi (IKE) pencahayaan kondisi awal, 4) perancangan sistem pencahayaan buatan, 5) perhitungan IKE pencahayaan hasil rancangan. Teknik pengukuran intensitas pencahayaan dengan berpedoman pada [2]. Alat ukur yang digunakan lux meter.</a:t>
            </a:r>
          </a:p>
          <a:p>
            <a:endParaRPr lang="id-ID" dirty="0"/>
          </a:p>
        </p:txBody>
      </p:sp>
      <p:sp>
        <p:nvSpPr>
          <p:cNvPr id="3" name="Title 2"/>
          <p:cNvSpPr>
            <a:spLocks noGrp="1"/>
          </p:cNvSpPr>
          <p:nvPr>
            <p:ph type="title"/>
          </p:nvPr>
        </p:nvSpPr>
        <p:spPr/>
        <p:txBody>
          <a:bodyPr/>
          <a:lstStyle/>
          <a:p>
            <a:r>
              <a:rPr lang="id-ID" dirty="0" smtClean="0">
                <a:latin typeface="Arial" pitchFamily="34" charset="0"/>
                <a:cs typeface="Arial" pitchFamily="34" charset="0"/>
              </a:rPr>
              <a:t>Metode Penelitian</a:t>
            </a:r>
            <a:endParaRPr lang="id-ID"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dirty="0" smtClean="0">
                <a:latin typeface="Arial" pitchFamily="34" charset="0"/>
                <a:cs typeface="Arial" pitchFamily="34" charset="0"/>
              </a:rPr>
              <a:t>Hasil pengukuran intensitas pencahayaan di gedung perpustakaan pusat UNS adalah sebagai berikut:</a:t>
            </a:r>
          </a:p>
          <a:p>
            <a:pPr algn="just"/>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Tabel 1 Rata-Rata Intensitas Pencahayaan di Perpustakaan Pusat UNS</a:t>
            </a:r>
          </a:p>
        </p:txBody>
      </p:sp>
      <p:sp>
        <p:nvSpPr>
          <p:cNvPr id="3" name="Title 2"/>
          <p:cNvSpPr>
            <a:spLocks noGrp="1"/>
          </p:cNvSpPr>
          <p:nvPr>
            <p:ph type="title"/>
          </p:nvPr>
        </p:nvSpPr>
        <p:spPr/>
        <p:txBody>
          <a:bodyPr/>
          <a:lstStyle/>
          <a:p>
            <a:r>
              <a:rPr lang="id-ID" dirty="0" smtClean="0">
                <a:latin typeface="Arial" pitchFamily="34" charset="0"/>
                <a:cs typeface="Arial" pitchFamily="34" charset="0"/>
              </a:rPr>
              <a:t>Hasil dan Pembahasan</a:t>
            </a:r>
            <a:endParaRPr lang="id-ID"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57224" y="1214421"/>
          <a:ext cx="7929617" cy="4456079"/>
        </p:xfrm>
        <a:graphic>
          <a:graphicData uri="http://schemas.openxmlformats.org/drawingml/2006/table">
            <a:tbl>
              <a:tblPr/>
              <a:tblGrid>
                <a:gridCol w="1795789"/>
                <a:gridCol w="846844"/>
                <a:gridCol w="1321317"/>
                <a:gridCol w="1321317"/>
                <a:gridCol w="1322175"/>
                <a:gridCol w="1322175"/>
              </a:tblGrid>
              <a:tr h="1328746">
                <a:tc>
                  <a:txBody>
                    <a:bodyPr/>
                    <a:lstStyle/>
                    <a:p>
                      <a:pPr algn="ctr">
                        <a:lnSpc>
                          <a:spcPct val="115000"/>
                        </a:lnSpc>
                        <a:spcAft>
                          <a:spcPts val="0"/>
                        </a:spcAft>
                      </a:pPr>
                      <a:r>
                        <a:rPr lang="id-ID" sz="1400" dirty="0">
                          <a:latin typeface="Arial" pitchFamily="34" charset="0"/>
                          <a:ea typeface="Calibri"/>
                          <a:cs typeface="Arial" pitchFamily="34" charset="0"/>
                        </a:rPr>
                        <a:t>Ruangan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Luas (m</a:t>
                      </a:r>
                      <a:r>
                        <a:rPr lang="id-ID" sz="1400" baseline="30000" dirty="0">
                          <a:latin typeface="Arial" pitchFamily="34" charset="0"/>
                          <a:ea typeface="Calibri"/>
                          <a:cs typeface="Arial" pitchFamily="34" charset="0"/>
                        </a:rPr>
                        <a:t>2</a:t>
                      </a:r>
                      <a:r>
                        <a:rPr lang="id-ID" sz="1400" dirty="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Rata-rata PI (Lux)</a:t>
                      </a:r>
                    </a:p>
                    <a:p>
                      <a:pPr algn="ctr">
                        <a:lnSpc>
                          <a:spcPct val="115000"/>
                        </a:lnSpc>
                        <a:spcAft>
                          <a:spcPts val="0"/>
                        </a:spcAft>
                      </a:pPr>
                      <a:r>
                        <a:rPr lang="id-ID" sz="1400" dirty="0">
                          <a:latin typeface="Arial" pitchFamily="34" charset="0"/>
                          <a:ea typeface="Calibri"/>
                          <a:cs typeface="Arial" pitchFamily="34" charset="0"/>
                        </a:rPr>
                        <a:t>(08.00-10.00)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Rata-rata PII (Lux)</a:t>
                      </a:r>
                    </a:p>
                    <a:p>
                      <a:pPr algn="ctr">
                        <a:lnSpc>
                          <a:spcPct val="115000"/>
                        </a:lnSpc>
                        <a:spcAft>
                          <a:spcPts val="0"/>
                        </a:spcAft>
                      </a:pPr>
                      <a:r>
                        <a:rPr lang="id-ID" sz="1400" dirty="0">
                          <a:latin typeface="Arial" pitchFamily="34" charset="0"/>
                          <a:ea typeface="Calibri"/>
                          <a:cs typeface="Arial" pitchFamily="34" charset="0"/>
                        </a:rPr>
                        <a:t>(12.00-14.00)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Rata-rata PIII (Lux)</a:t>
                      </a:r>
                    </a:p>
                    <a:p>
                      <a:pPr algn="ctr">
                        <a:lnSpc>
                          <a:spcPct val="115000"/>
                        </a:lnSpc>
                        <a:spcAft>
                          <a:spcPts val="0"/>
                        </a:spcAft>
                      </a:pPr>
                      <a:r>
                        <a:rPr lang="id-ID" sz="1400" dirty="0">
                          <a:latin typeface="Arial" pitchFamily="34" charset="0"/>
                          <a:ea typeface="Calibri"/>
                          <a:cs typeface="Arial" pitchFamily="34" charset="0"/>
                        </a:rPr>
                        <a:t>(16.00-18.00)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Standar</a:t>
                      </a:r>
                    </a:p>
                    <a:p>
                      <a:pPr algn="ctr">
                        <a:lnSpc>
                          <a:spcPct val="115000"/>
                        </a:lnSpc>
                        <a:spcAft>
                          <a:spcPts val="0"/>
                        </a:spcAft>
                      </a:pPr>
                      <a:r>
                        <a:rPr lang="id-ID" sz="1400" dirty="0">
                          <a:latin typeface="Arial" pitchFamily="34" charset="0"/>
                          <a:ea typeface="Calibri"/>
                          <a:cs typeface="Arial" pitchFamily="34" charset="0"/>
                        </a:rPr>
                        <a:t>(Lux)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16">
                <a:tc>
                  <a:txBody>
                    <a:bodyPr/>
                    <a:lstStyle/>
                    <a:p>
                      <a:pPr>
                        <a:lnSpc>
                          <a:spcPct val="115000"/>
                        </a:lnSpc>
                        <a:spcAft>
                          <a:spcPts val="0"/>
                        </a:spcAft>
                      </a:pPr>
                      <a:r>
                        <a:rPr lang="id-ID" sz="1400">
                          <a:latin typeface="Arial" pitchFamily="34" charset="0"/>
                          <a:ea typeface="Calibri"/>
                          <a:cs typeface="Arial" pitchFamily="34" charset="0"/>
                        </a:rPr>
                        <a:t>R. Baca Sirkulasi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316,80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105,69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96,76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57,17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16">
                <a:tc>
                  <a:txBody>
                    <a:bodyPr/>
                    <a:lstStyle/>
                    <a:p>
                      <a:pPr>
                        <a:lnSpc>
                          <a:spcPct val="115000"/>
                        </a:lnSpc>
                        <a:spcAft>
                          <a:spcPts val="0"/>
                        </a:spcAft>
                      </a:pPr>
                      <a:r>
                        <a:rPr lang="id-ID" sz="1400">
                          <a:latin typeface="Arial" pitchFamily="34" charset="0"/>
                          <a:ea typeface="Calibri"/>
                          <a:cs typeface="Arial" pitchFamily="34" charset="0"/>
                        </a:rPr>
                        <a:t>R. Koleksi Buku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380,74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253,67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176,21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85,17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16">
                <a:tc>
                  <a:txBody>
                    <a:bodyPr/>
                    <a:lstStyle/>
                    <a:p>
                      <a:pPr>
                        <a:lnSpc>
                          <a:spcPct val="115000"/>
                        </a:lnSpc>
                        <a:spcAft>
                          <a:spcPts val="0"/>
                        </a:spcAft>
                      </a:pPr>
                      <a:r>
                        <a:rPr lang="id-ID" sz="1400">
                          <a:latin typeface="Arial" pitchFamily="34" charset="0"/>
                          <a:ea typeface="Calibri"/>
                          <a:cs typeface="Arial" pitchFamily="34" charset="0"/>
                        </a:rPr>
                        <a:t>R. Referensi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210,13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41,33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42,13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41,04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16">
                <a:tc>
                  <a:txBody>
                    <a:bodyPr/>
                    <a:lstStyle/>
                    <a:p>
                      <a:pPr>
                        <a:lnSpc>
                          <a:spcPct val="115000"/>
                        </a:lnSpc>
                        <a:spcAft>
                          <a:spcPts val="0"/>
                        </a:spcAft>
                      </a:pPr>
                      <a:r>
                        <a:rPr lang="id-ID" sz="1400">
                          <a:latin typeface="Arial" pitchFamily="34" charset="0"/>
                          <a:ea typeface="Calibri"/>
                          <a:cs typeface="Arial" pitchFamily="34" charset="0"/>
                        </a:rPr>
                        <a:t>R. Majalah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311,05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54,56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75,32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57,51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16">
                <a:tc>
                  <a:txBody>
                    <a:bodyPr/>
                    <a:lstStyle/>
                    <a:p>
                      <a:pPr>
                        <a:lnSpc>
                          <a:spcPct val="115000"/>
                        </a:lnSpc>
                        <a:spcAft>
                          <a:spcPts val="0"/>
                        </a:spcAft>
                      </a:pPr>
                      <a:r>
                        <a:rPr lang="id-ID" sz="1400">
                          <a:latin typeface="Arial" pitchFamily="34" charset="0"/>
                          <a:ea typeface="Calibri"/>
                          <a:cs typeface="Arial" pitchFamily="34" charset="0"/>
                        </a:rPr>
                        <a:t>R. Skripsi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374,47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67,27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99,50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76,94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16">
                <a:tc>
                  <a:txBody>
                    <a:bodyPr/>
                    <a:lstStyle/>
                    <a:p>
                      <a:pPr>
                        <a:lnSpc>
                          <a:spcPct val="115000"/>
                        </a:lnSpc>
                        <a:spcAft>
                          <a:spcPts val="0"/>
                        </a:spcAft>
                      </a:pPr>
                      <a:r>
                        <a:rPr lang="id-ID" sz="1400">
                          <a:latin typeface="Arial" pitchFamily="34" charset="0"/>
                          <a:ea typeface="Calibri"/>
                          <a:cs typeface="Arial" pitchFamily="34" charset="0"/>
                        </a:rPr>
                        <a:t>R. Baca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403,24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401,73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431,71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173,44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16">
                <a:tc>
                  <a:txBody>
                    <a:bodyPr/>
                    <a:lstStyle/>
                    <a:p>
                      <a:pPr>
                        <a:lnSpc>
                          <a:spcPct val="115000"/>
                        </a:lnSpc>
                        <a:spcAft>
                          <a:spcPts val="0"/>
                        </a:spcAft>
                      </a:pPr>
                      <a:r>
                        <a:rPr lang="id-ID" sz="1400">
                          <a:latin typeface="Arial" pitchFamily="34" charset="0"/>
                          <a:ea typeface="Calibri"/>
                          <a:cs typeface="Arial" pitchFamily="34" charset="0"/>
                        </a:rPr>
                        <a:t>R. Jurnal Internasonal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314,09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158,44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227,58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Arial" pitchFamily="34" charset="0"/>
                          <a:ea typeface="Calibri"/>
                          <a:cs typeface="Arial" pitchFamily="34" charset="0"/>
                        </a:rPr>
                        <a:t>126,40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Arial" pitchFamily="34" charset="0"/>
                          <a:ea typeface="Calibri"/>
                          <a:cs typeface="Arial" pitchFamily="34" charset="0"/>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Tabel 1 Rata-Rata Intensitas Pencahayaan di Perpustakaan Pusat UNS</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id-ID" sz="1800" dirty="0" smtClean="0">
                <a:latin typeface="Arial" pitchFamily="34" charset="0"/>
                <a:cs typeface="Arial" pitchFamily="34" charset="0"/>
              </a:rPr>
              <a:t>Hasil pengukuran intensitas pencahayaan di perpustakaan pusat UNS ternyata sebagian besar berada di bawah standar [3]. Hanya di ruang baca pada jam 08.00 – 14.00 yang menunjukkan hasil pengukuran di atas standar. Kondisi ini mengakibatkan para pengguna perpustakaan akan mengalami kesulitan ketika melakukan aktivitas di perpustakaan tersebut.</a:t>
            </a:r>
          </a:p>
          <a:p>
            <a:pPr algn="just"/>
            <a:r>
              <a:rPr lang="id-ID" sz="1800" dirty="0" smtClean="0">
                <a:latin typeface="Arial" pitchFamily="34" charset="0"/>
                <a:cs typeface="Arial" pitchFamily="34" charset="0"/>
              </a:rPr>
              <a:t>Untuk menghitung daya total energi listrik untuk pencahayaan pada masing-masing ruangan dihitung dengan menggunakan rumus sebagai berikut:</a:t>
            </a:r>
          </a:p>
          <a:p>
            <a:pPr algn="just"/>
            <a:r>
              <a:rPr lang="id-ID" sz="1800" dirty="0" smtClean="0">
                <a:latin typeface="Arial" pitchFamily="34" charset="0"/>
                <a:cs typeface="Arial" pitchFamily="34" charset="0"/>
              </a:rPr>
              <a:t>Daya Total Energi Listrik Untuk Pencahayaan = Jumlah Lampu x Watt Lampu</a:t>
            </a:r>
          </a:p>
          <a:p>
            <a:pPr algn="just"/>
            <a:r>
              <a:rPr lang="id-ID" sz="1800" dirty="0" smtClean="0">
                <a:latin typeface="Arial" pitchFamily="34" charset="0"/>
                <a:cs typeface="Arial" pitchFamily="34" charset="0"/>
              </a:rPr>
              <a:t>Contoh perhitungan daya total energi listrik untuk pencahayaan  ruang baca sirkulasi sebagai berikut:</a:t>
            </a:r>
          </a:p>
          <a:p>
            <a:pPr algn="just"/>
            <a:r>
              <a:rPr lang="id-ID" sz="1800" dirty="0" smtClean="0">
                <a:latin typeface="Arial" pitchFamily="34" charset="0"/>
                <a:cs typeface="Arial" pitchFamily="34" charset="0"/>
              </a:rPr>
              <a:t> = (9 x 36) + (13 x 20)</a:t>
            </a:r>
          </a:p>
          <a:p>
            <a:pPr algn="just"/>
            <a:r>
              <a:rPr lang="id-ID" sz="1800" dirty="0" smtClean="0">
                <a:latin typeface="Arial" pitchFamily="34" charset="0"/>
                <a:cs typeface="Arial" pitchFamily="34" charset="0"/>
              </a:rPr>
              <a:t> = 584 watt </a:t>
            </a:r>
          </a:p>
        </p:txBody>
      </p:sp>
      <p:sp>
        <p:nvSpPr>
          <p:cNvPr id="3" name="Title 2"/>
          <p:cNvSpPr>
            <a:spLocks noGrp="1"/>
          </p:cNvSpPr>
          <p:nvPr>
            <p:ph type="title"/>
          </p:nvPr>
        </p:nvSpPr>
        <p:spPr/>
        <p:txBody>
          <a:bodyPr/>
          <a:lstStyle/>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id-ID" dirty="0" smtClean="0">
                <a:latin typeface="Arial" pitchFamily="34" charset="0"/>
                <a:cs typeface="Arial" pitchFamily="34" charset="0"/>
              </a:rPr>
              <a:t>Rumus untuk menghitung daya terpasang untuk pencahayaan pada masing-masing ruangan sebagai berikut:</a:t>
            </a:r>
          </a:p>
          <a:p>
            <a:pPr algn="just"/>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Daya Terpasang (watt/m</a:t>
            </a:r>
            <a:r>
              <a:rPr lang="id-ID" baseline="30000" dirty="0" smtClean="0">
                <a:latin typeface="Arial" pitchFamily="34" charset="0"/>
                <a:cs typeface="Arial" pitchFamily="34" charset="0"/>
              </a:rPr>
              <a:t>2</a:t>
            </a:r>
            <a:r>
              <a:rPr lang="id-ID" dirty="0" smtClean="0">
                <a:latin typeface="Arial" pitchFamily="34" charset="0"/>
                <a:cs typeface="Arial" pitchFamily="34" charset="0"/>
              </a:rPr>
              <a:t>) = Daya Total Energi Listrik untuk Pencahayaan/Luas Ruangan</a:t>
            </a:r>
          </a:p>
          <a:p>
            <a:pPr algn="just"/>
            <a:r>
              <a:rPr lang="id-ID" dirty="0" smtClean="0">
                <a:latin typeface="Arial" pitchFamily="34" charset="0"/>
                <a:cs typeface="Arial" pitchFamily="34" charset="0"/>
              </a:rPr>
              <a:t> </a:t>
            </a:r>
          </a:p>
          <a:p>
            <a:pPr algn="just"/>
            <a:r>
              <a:rPr lang="id-ID" dirty="0" smtClean="0">
                <a:latin typeface="Arial" pitchFamily="34" charset="0"/>
                <a:cs typeface="Arial" pitchFamily="34" charset="0"/>
              </a:rPr>
              <a:t>Contoh perhitungan daya terpasang pada ruang baca sirkulasi adalah sebagai berikut:</a:t>
            </a:r>
          </a:p>
          <a:p>
            <a:pPr algn="just"/>
            <a:r>
              <a:rPr lang="id-ID" dirty="0" smtClean="0">
                <a:latin typeface="Arial" pitchFamily="34" charset="0"/>
                <a:cs typeface="Arial" pitchFamily="34" charset="0"/>
              </a:rPr>
              <a:t> = 584 watt/316,80 m</a:t>
            </a:r>
            <a:r>
              <a:rPr lang="id-ID" baseline="30000" dirty="0" smtClean="0">
                <a:latin typeface="Arial" pitchFamily="34" charset="0"/>
                <a:cs typeface="Arial" pitchFamily="34" charset="0"/>
              </a:rPr>
              <a:t>2</a:t>
            </a:r>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 = 1,84 watt/m</a:t>
            </a:r>
            <a:r>
              <a:rPr lang="id-ID" baseline="30000" dirty="0" smtClean="0">
                <a:latin typeface="Arial" pitchFamily="34" charset="0"/>
                <a:cs typeface="Arial" pitchFamily="34" charset="0"/>
              </a:rPr>
              <a:t>2</a:t>
            </a:r>
            <a:endParaRPr lang="id-ID" dirty="0" smtClean="0">
              <a:latin typeface="Arial" pitchFamily="34" charset="0"/>
              <a:cs typeface="Arial" pitchFamily="34" charset="0"/>
            </a:endParaRPr>
          </a:p>
          <a:p>
            <a:pPr algn="just"/>
            <a:r>
              <a:rPr lang="id-ID" dirty="0" smtClean="0">
                <a:latin typeface="Arial" pitchFamily="34" charset="0"/>
                <a:cs typeface="Arial" pitchFamily="34" charset="0"/>
              </a:rPr>
              <a:t> </a:t>
            </a:r>
          </a:p>
          <a:p>
            <a:pPr algn="just"/>
            <a:r>
              <a:rPr lang="id-ID" dirty="0" smtClean="0">
                <a:latin typeface="Arial" pitchFamily="34" charset="0"/>
                <a:cs typeface="Arial" pitchFamily="34" charset="0"/>
              </a:rPr>
              <a:t>Hasil perhitungan daya terpasang pada masing-masing ruangan ditunjukkan pada Tabel 2 berikut ini:</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6" y="571483"/>
          <a:ext cx="8143933" cy="5426181"/>
        </p:xfrm>
        <a:graphic>
          <a:graphicData uri="http://schemas.openxmlformats.org/drawingml/2006/table">
            <a:tbl>
              <a:tblPr/>
              <a:tblGrid>
                <a:gridCol w="1856782"/>
                <a:gridCol w="2892072"/>
                <a:gridCol w="1011338"/>
                <a:gridCol w="880041"/>
                <a:gridCol w="1503700"/>
              </a:tblGrid>
              <a:tr h="813294">
                <a:tc>
                  <a:txBody>
                    <a:bodyPr/>
                    <a:lstStyle/>
                    <a:p>
                      <a:pPr algn="ctr">
                        <a:lnSpc>
                          <a:spcPct val="115000"/>
                        </a:lnSpc>
                        <a:spcAft>
                          <a:spcPts val="0"/>
                        </a:spcAft>
                      </a:pPr>
                      <a:r>
                        <a:rPr lang="id-ID" sz="1600" dirty="0">
                          <a:latin typeface="Times New Roman"/>
                          <a:ea typeface="Calibri"/>
                          <a:cs typeface="Times New Roman"/>
                        </a:rPr>
                        <a:t>Ruangan</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Jenis Lampu yang Dipakai</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Daya Total (Watt)</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Luas (m</a:t>
                      </a:r>
                      <a:r>
                        <a:rPr lang="id-ID" sz="1600" baseline="30000">
                          <a:latin typeface="Times New Roman"/>
                          <a:ea typeface="Calibri"/>
                          <a:cs typeface="Times New Roman"/>
                        </a:rPr>
                        <a:t>2</a:t>
                      </a:r>
                      <a:r>
                        <a:rPr lang="id-ID" sz="1600">
                          <a:latin typeface="Times New Roman"/>
                          <a:ea typeface="Calibri"/>
                          <a:cs typeface="Times New Roman"/>
                        </a:rPr>
                        <a:t>)</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Daya Terpasang (watt/m</a:t>
                      </a:r>
                      <a:r>
                        <a:rPr lang="id-ID" sz="1600" baseline="30000">
                          <a:latin typeface="Times New Roman"/>
                          <a:ea typeface="Calibri"/>
                          <a:cs typeface="Times New Roman"/>
                        </a:rPr>
                        <a:t>2</a:t>
                      </a:r>
                      <a:r>
                        <a:rPr lang="id-ID" sz="1600">
                          <a:latin typeface="Times New Roman"/>
                          <a:ea typeface="Calibri"/>
                          <a:cs typeface="Times New Roman"/>
                        </a:rPr>
                        <a:t>)</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94">
                <a:tc>
                  <a:txBody>
                    <a:bodyPr/>
                    <a:lstStyle/>
                    <a:p>
                      <a:pPr>
                        <a:lnSpc>
                          <a:spcPct val="115000"/>
                        </a:lnSpc>
                        <a:spcAft>
                          <a:spcPts val="0"/>
                        </a:spcAft>
                      </a:pPr>
                      <a:r>
                        <a:rPr lang="id-ID" sz="1600">
                          <a:latin typeface="Times New Roman"/>
                          <a:ea typeface="Calibri"/>
                          <a:cs typeface="Times New Roman"/>
                        </a:rPr>
                        <a:t>R. Baca Sirkulasi</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9 buah lampu Philip TL 36 watt, 13 buah lampu Philips Tornado 20 watt</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584</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316,80</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1,84</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94">
                <a:tc>
                  <a:txBody>
                    <a:bodyPr/>
                    <a:lstStyle/>
                    <a:p>
                      <a:pPr>
                        <a:lnSpc>
                          <a:spcPct val="115000"/>
                        </a:lnSpc>
                        <a:spcAft>
                          <a:spcPts val="0"/>
                        </a:spcAft>
                      </a:pPr>
                      <a:r>
                        <a:rPr lang="id-ID" sz="1600">
                          <a:latin typeface="Times New Roman"/>
                          <a:ea typeface="Calibri"/>
                          <a:cs typeface="Times New Roman"/>
                        </a:rPr>
                        <a:t>R. Koleksi Buku</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23 buah lampu Philip TL 36 watt, 3 buah lampu Philips Tornado 20 watt</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888</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380,74</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2,33</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647">
                <a:tc>
                  <a:txBody>
                    <a:bodyPr/>
                    <a:lstStyle/>
                    <a:p>
                      <a:pPr>
                        <a:lnSpc>
                          <a:spcPct val="115000"/>
                        </a:lnSpc>
                        <a:spcAft>
                          <a:spcPts val="0"/>
                        </a:spcAft>
                      </a:pPr>
                      <a:r>
                        <a:rPr lang="id-ID" sz="1600">
                          <a:latin typeface="Times New Roman"/>
                          <a:ea typeface="Calibri"/>
                          <a:cs typeface="Times New Roman"/>
                        </a:rPr>
                        <a:t>R. Referensi</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19 buah lampu Philip TL 36 watt</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684</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210,13</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3,26</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647">
                <a:tc>
                  <a:txBody>
                    <a:bodyPr/>
                    <a:lstStyle/>
                    <a:p>
                      <a:pPr>
                        <a:lnSpc>
                          <a:spcPct val="115000"/>
                        </a:lnSpc>
                        <a:spcAft>
                          <a:spcPts val="0"/>
                        </a:spcAft>
                      </a:pPr>
                      <a:r>
                        <a:rPr lang="id-ID" sz="1600">
                          <a:latin typeface="Times New Roman"/>
                          <a:ea typeface="Calibri"/>
                          <a:cs typeface="Times New Roman"/>
                        </a:rPr>
                        <a:t>R. Majalah</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22 buah lampu Philip TL 36 watt</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792</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311,05</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2,55</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647">
                <a:tc>
                  <a:txBody>
                    <a:bodyPr/>
                    <a:lstStyle/>
                    <a:p>
                      <a:pPr>
                        <a:lnSpc>
                          <a:spcPct val="115000"/>
                        </a:lnSpc>
                        <a:spcAft>
                          <a:spcPts val="0"/>
                        </a:spcAft>
                      </a:pPr>
                      <a:r>
                        <a:rPr lang="id-ID" sz="1600">
                          <a:latin typeface="Times New Roman"/>
                          <a:ea typeface="Calibri"/>
                          <a:cs typeface="Times New Roman"/>
                        </a:rPr>
                        <a:t>R. Skripsi</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32 buah lampu Philip TL 36 watt</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1.152</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374,47</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3,08</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94">
                <a:tc>
                  <a:txBody>
                    <a:bodyPr/>
                    <a:lstStyle/>
                    <a:p>
                      <a:pPr>
                        <a:lnSpc>
                          <a:spcPct val="115000"/>
                        </a:lnSpc>
                        <a:spcAft>
                          <a:spcPts val="0"/>
                        </a:spcAft>
                      </a:pPr>
                      <a:r>
                        <a:rPr lang="id-ID" sz="1600">
                          <a:latin typeface="Times New Roman"/>
                          <a:ea typeface="Calibri"/>
                          <a:cs typeface="Times New Roman"/>
                        </a:rPr>
                        <a:t>R. Baca</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8 buah lampu Philip TL 36 watt, 13 buah lampu Philips Tornado 20 watt</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548</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403,24</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1,36</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94">
                <a:tc>
                  <a:txBody>
                    <a:bodyPr/>
                    <a:lstStyle/>
                    <a:p>
                      <a:pPr>
                        <a:lnSpc>
                          <a:spcPct val="115000"/>
                        </a:lnSpc>
                        <a:spcAft>
                          <a:spcPts val="0"/>
                        </a:spcAft>
                      </a:pPr>
                      <a:r>
                        <a:rPr lang="id-ID" sz="1600">
                          <a:latin typeface="Times New Roman"/>
                          <a:ea typeface="Calibri"/>
                          <a:cs typeface="Times New Roman"/>
                        </a:rPr>
                        <a:t>R. Jurnal Internasonal</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4 buah lampu Philip TL 36 watt, 4 buah lampu Philips Tornado 20 watt</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224</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Calibri"/>
                          <a:cs typeface="Times New Roman"/>
                        </a:rPr>
                        <a:t>314,09</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Calibri"/>
                          <a:cs typeface="Times New Roman"/>
                        </a:rPr>
                        <a:t>0,71</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4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Tabel 2 Daya Terpasang Pada Masing-Masing Ruangan</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TotalTime>
  <Words>1537</Words>
  <Application>Microsoft Office PowerPoint</Application>
  <PresentationFormat>On-screen Show (4:3)</PresentationFormat>
  <Paragraphs>344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AUDIT ENERGI UNTUK PENCAHAYAAN PADA BANGUNAN GEDUNG PERPUSTAKAAN UNIVERSITAS SEBELAS MARET </vt:lpstr>
      <vt:lpstr>Latar Belakang</vt:lpstr>
      <vt:lpstr>Slide 3</vt:lpstr>
      <vt:lpstr>Metode Penelitian</vt:lpstr>
      <vt:lpstr>Hasil dan Pembahasan</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ENERGI UNTUK PENCAHAYAAN PADA BANGUNAN GEDUNG PERPUSTAKAAN UNIVERSITAS SEBELAS MARET</dc:title>
  <dc:creator>Arya</dc:creator>
  <cp:lastModifiedBy>Arya</cp:lastModifiedBy>
  <cp:revision>9</cp:revision>
  <dcterms:created xsi:type="dcterms:W3CDTF">2015-05-25T03:24:58Z</dcterms:created>
  <dcterms:modified xsi:type="dcterms:W3CDTF">2015-05-25T06:47:49Z</dcterms:modified>
</cp:coreProperties>
</file>