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2" r:id="rId3"/>
    <p:sldId id="266" r:id="rId4"/>
    <p:sldId id="267" r:id="rId5"/>
    <p:sldId id="268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E60D-9503-4D63-A91F-67E53A89FAAF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295B0-D7B9-4923-9547-A3413D82D6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189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29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3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0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3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0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9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235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1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F13E-524D-4774-990C-6DBEAD43DE84}" type="datetimeFigureOut">
              <a:rPr lang="en-ID" smtClean="0"/>
              <a:t>3/2/2022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7AD090-5E2F-478D-89ED-17C5947600B2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0D7B-6E7A-41DD-80A8-1655D967B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/>
              <a:t>ORIENTASI KULIAH</a:t>
            </a:r>
            <a:endParaRPr lang="en-ID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0A485-1F18-4B3C-BD76-3EE961AA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4514"/>
            <a:ext cx="9144000" cy="163286"/>
          </a:xfrm>
        </p:spPr>
        <p:txBody>
          <a:bodyPr>
            <a:normAutofit fontScale="25000" lnSpcReduction="20000"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932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KAITAN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5" name="Left-Right Arrow 4"/>
          <p:cNvSpPr/>
          <p:nvPr/>
        </p:nvSpPr>
        <p:spPr>
          <a:xfrm>
            <a:off x="4014060" y="3357562"/>
            <a:ext cx="460299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927024" y="2857496"/>
            <a:ext cx="166957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PEMB</a:t>
            </a:r>
          </a:p>
          <a:p>
            <a:pPr algn="ctr"/>
            <a:r>
              <a:rPr lang="id-ID" dirty="0"/>
              <a:t>Khusus</a:t>
            </a:r>
          </a:p>
          <a:p>
            <a:pPr algn="ctr"/>
            <a:r>
              <a:rPr lang="id-ID" dirty="0"/>
              <a:t>Jangka pendek</a:t>
            </a:r>
            <a:endParaRPr lang="en-US" dirty="0"/>
          </a:p>
          <a:p>
            <a:pPr algn="ctr"/>
            <a:r>
              <a:rPr lang="en-US" dirty="0"/>
              <a:t>(MIKRO)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809719" y="2786058"/>
            <a:ext cx="1894373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KUR</a:t>
            </a:r>
          </a:p>
          <a:p>
            <a:pPr algn="ctr"/>
            <a:r>
              <a:rPr lang="id-ID" dirty="0"/>
              <a:t>Umum</a:t>
            </a:r>
          </a:p>
          <a:p>
            <a:pPr algn="ctr"/>
            <a:r>
              <a:rPr lang="id-ID" dirty="0"/>
              <a:t>Jangka panjang</a:t>
            </a:r>
            <a:endParaRPr lang="en-US" dirty="0"/>
          </a:p>
          <a:p>
            <a:pPr algn="ctr"/>
            <a:r>
              <a:rPr lang="en-US" dirty="0"/>
              <a:t>(MAKRO)</a:t>
            </a:r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376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4292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id-ID" dirty="0"/>
              <a:t>KUR-PENG-PEMB-BEL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348" y="928670"/>
            <a:ext cx="8072494" cy="542928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3074" name="Picture 2" descr="c:\Users\User\Pictures\2009-05-01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683" y="1000108"/>
            <a:ext cx="806215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348" y="214291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id-ID" dirty="0"/>
              <a:t>FONDASI DAN KOMPONEN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348" y="1000108"/>
            <a:ext cx="7786742" cy="53578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4098" name="Picture 2" descr="c:\Users\User\Pictures\2009-04-30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5410" y="928670"/>
            <a:ext cx="7608242" cy="5429288"/>
          </a:xfrm>
          <a:prstGeom prst="rect">
            <a:avLst/>
          </a:prstGeom>
          <a:noFill/>
        </p:spPr>
      </p:pic>
      <p:pic>
        <p:nvPicPr>
          <p:cNvPr id="4099" name="Picture 3" descr="c:\Users\User\Pictures\2009-04-30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683" y="1214422"/>
            <a:ext cx="784784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00E476-A0CF-4FE4-9A0E-CE40EDF0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2536"/>
              </p:ext>
            </p:extLst>
          </p:nvPr>
        </p:nvGraphicFramePr>
        <p:xfrm>
          <a:off x="991893" y="495946"/>
          <a:ext cx="9934411" cy="550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070">
                  <a:extLst>
                    <a:ext uri="{9D8B030D-6E8A-4147-A177-3AD203B41FA5}">
                      <a16:colId xmlns:a16="http://schemas.microsoft.com/office/drawing/2014/main" val="3650023775"/>
                    </a:ext>
                  </a:extLst>
                </a:gridCol>
                <a:gridCol w="5101585">
                  <a:extLst>
                    <a:ext uri="{9D8B030D-6E8A-4147-A177-3AD203B41FA5}">
                      <a16:colId xmlns:a16="http://schemas.microsoft.com/office/drawing/2014/main" val="3393733363"/>
                    </a:ext>
                  </a:extLst>
                </a:gridCol>
                <a:gridCol w="4027756">
                  <a:extLst>
                    <a:ext uri="{9D8B030D-6E8A-4147-A177-3AD203B41FA5}">
                      <a16:colId xmlns:a16="http://schemas.microsoft.com/office/drawing/2014/main" val="3697490451"/>
                    </a:ext>
                  </a:extLst>
                </a:gridCol>
              </a:tblGrid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Sesi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Pokok Bahasan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Sumber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167673066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Orentasi dan kopntrak mata kuliah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975000020"/>
                  </a:ext>
                </a:extLst>
              </a:tr>
              <a:tr h="4509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Pengertian</a:t>
                      </a:r>
                      <a:r>
                        <a:rPr lang="en-US" sz="1400" dirty="0">
                          <a:effectLst/>
                        </a:rPr>
                        <a:t> dan </a:t>
                      </a:r>
                      <a:r>
                        <a:rPr lang="en-US" sz="1400" dirty="0" err="1">
                          <a:effectLst/>
                        </a:rPr>
                        <a:t>enis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Glatthorn, Boschee &amp; Whitehead 2 – 29, Whithead,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697246338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Landasan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filsafat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filsafat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keilmuan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Zais, 127-145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014837345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Landasan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filsafat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filsafat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umum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filsafat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Ornstein &amp; Hunskin : 28-49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2071065349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Landasan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psikologi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behaviorisme</a:t>
                      </a:r>
                      <a:r>
                        <a:rPr lang="en-US" sz="1400" dirty="0">
                          <a:effectLst/>
                        </a:rPr>
                        <a:t> dan </a:t>
                      </a:r>
                      <a:r>
                        <a:rPr lang="en-US" sz="1400" dirty="0" err="1">
                          <a:effectLst/>
                        </a:rPr>
                        <a:t>humanistik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Ornstein &amp; Hunskin : 91-98, 118 - 123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540750466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Landasan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psikologi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kognitif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 Ornstein &amp; Hunskin : 99 - 117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2817398196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7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Landasan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sosial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masyarakat</a:t>
                      </a:r>
                      <a:r>
                        <a:rPr lang="en-US" sz="1400" dirty="0">
                          <a:effectLst/>
                        </a:rPr>
                        <a:t>, moral, </a:t>
                      </a:r>
                      <a:r>
                        <a:rPr lang="en-US" sz="1400" dirty="0" err="1">
                          <a:effectLst/>
                        </a:rPr>
                        <a:t>budaya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Ornstein &amp; Hunskin : 127-145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990747632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8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TES TENGAH SEMESTER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id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938533651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>
                          <a:effectLst/>
                        </a:rPr>
                        <a:t>Komponen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tujuan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dlm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Zais, 295-319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852094950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10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Ruang </a:t>
                      </a:r>
                      <a:r>
                        <a:rPr lang="en-US" sz="1400" dirty="0" err="1">
                          <a:effectLst/>
                        </a:rPr>
                        <a:t>lingkup</a:t>
                      </a:r>
                      <a:r>
                        <a:rPr lang="en-US" sz="1400" dirty="0">
                          <a:effectLst/>
                        </a:rPr>
                        <a:t> dan </a:t>
                      </a:r>
                      <a:r>
                        <a:rPr lang="en-US" sz="1400" dirty="0" err="1">
                          <a:effectLst/>
                        </a:rPr>
                        <a:t>kriteria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pemilihan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Ornstein &amp; Hunskin : 151-159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445129271"/>
                  </a:ext>
                </a:extLst>
              </a:tr>
              <a:tr h="45094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Desain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r>
                        <a:rPr lang="en-US" sz="1400" dirty="0">
                          <a:effectLst/>
                        </a:rPr>
                        <a:t> : subject / social / learner / process skill  centered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Ornstein &amp; Hunskin : 159-173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696912682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Komponen</a:t>
                      </a:r>
                      <a:r>
                        <a:rPr lang="en-US" sz="1400" dirty="0">
                          <a:effectLst/>
                        </a:rPr>
                        <a:t> proses: KBM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Zais, 350-365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612602253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13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>
                          <a:effectLst/>
                        </a:rPr>
                        <a:t>Pengertian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tujuan</a:t>
                      </a:r>
                      <a:r>
                        <a:rPr lang="en-US" sz="1400" dirty="0">
                          <a:effectLst/>
                        </a:rPr>
                        <a:t>, dan </a:t>
                      </a:r>
                      <a:r>
                        <a:rPr lang="en-US" sz="1400" dirty="0" err="1">
                          <a:effectLst/>
                        </a:rPr>
                        <a:t>pendekatan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dlm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evaluasi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Ornstein &amp; Hunskin : 239-252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2747684613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14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Model dan </a:t>
                      </a:r>
                      <a:r>
                        <a:rPr lang="en-US" sz="1400" dirty="0" err="1">
                          <a:effectLst/>
                        </a:rPr>
                        <a:t>teknik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evaluasi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kurikulum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Ornstein &amp; Hunskin : 255-271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328681580"/>
                  </a:ext>
                </a:extLst>
              </a:tr>
              <a:tr h="428456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15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Model </a:t>
                      </a:r>
                      <a:r>
                        <a:rPr lang="en-US" sz="1400" dirty="0" err="1">
                          <a:effectLst/>
                        </a:rPr>
                        <a:t>pengembangan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kurilulum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teknis</a:t>
                      </a:r>
                      <a:r>
                        <a:rPr lang="en-US" sz="1400" dirty="0">
                          <a:effectLst/>
                        </a:rPr>
                        <a:t> dan non-</a:t>
                      </a:r>
                      <a:r>
                        <a:rPr lang="en-US" sz="1400" dirty="0" err="1">
                          <a:effectLst/>
                        </a:rPr>
                        <a:t>teknis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Ornstein &amp; </a:t>
                      </a:r>
                      <a:r>
                        <a:rPr lang="en-US" sz="1400" dirty="0" err="1">
                          <a:effectLst/>
                        </a:rPr>
                        <a:t>Hunskin</a:t>
                      </a:r>
                      <a:r>
                        <a:rPr lang="en-US" sz="1400" dirty="0">
                          <a:effectLst/>
                        </a:rPr>
                        <a:t> : 178-187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937970803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16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 AKHIR SEMESTER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5308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0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D4BA-983D-4363-A3B9-39AE4363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REKONSTRUKTIVISME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7C42-1392-4843-84F3-380F3C5E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mahasiswa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berangkat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nol</a:t>
            </a:r>
            <a:r>
              <a:rPr lang="en-US" sz="3200" dirty="0"/>
              <a:t> (</a:t>
            </a:r>
            <a:r>
              <a:rPr lang="en-US" sz="3200" dirty="0" err="1"/>
              <a:t>tiap</a:t>
            </a:r>
            <a:r>
              <a:rPr lang="en-US" sz="3200" dirty="0"/>
              <a:t> orang </a:t>
            </a:r>
            <a:r>
              <a:rPr lang="en-US" sz="3200" dirty="0" err="1"/>
              <a:t>sdh</a:t>
            </a:r>
            <a:r>
              <a:rPr lang="en-US" sz="3200" dirty="0"/>
              <a:t> </a:t>
            </a:r>
            <a:r>
              <a:rPr lang="en-US" sz="3200" dirty="0" err="1"/>
              <a:t>membawa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err="1"/>
              <a:t>ttg</a:t>
            </a:r>
            <a:r>
              <a:rPr lang="en-US" sz="3200" dirty="0"/>
              <a:t> </a:t>
            </a:r>
            <a:r>
              <a:rPr lang="en-US" sz="3200" dirty="0" err="1"/>
              <a:t>kurikulum</a:t>
            </a:r>
            <a:r>
              <a:rPr lang="en-US" sz="3200" dirty="0"/>
              <a:t> (</a:t>
            </a:r>
            <a:r>
              <a:rPr lang="en-US" sz="3200" dirty="0" err="1"/>
              <a:t>tulis</a:t>
            </a:r>
            <a:r>
              <a:rPr lang="en-US" sz="3200" dirty="0"/>
              <a:t> </a:t>
            </a:r>
            <a:r>
              <a:rPr lang="en-US" sz="3200" dirty="0" err="1"/>
              <a:t>pendek</a:t>
            </a:r>
            <a:r>
              <a:rPr lang="en-US" sz="3200" dirty="0"/>
              <a:t>, upload di </a:t>
            </a:r>
            <a:r>
              <a:rPr lang="en-US" sz="3200" dirty="0" err="1"/>
              <a:t>spada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Materi</a:t>
            </a:r>
            <a:r>
              <a:rPr lang="en-US" sz="3200" dirty="0"/>
              <a:t> oleh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pemateri</a:t>
            </a:r>
            <a:endParaRPr lang="en-US" sz="3200" dirty="0"/>
          </a:p>
          <a:p>
            <a:r>
              <a:rPr lang="en-US" sz="3200" dirty="0" err="1"/>
              <a:t>Tambahan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dosen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fasilotator</a:t>
            </a:r>
            <a:endParaRPr lang="en-US" sz="3200" dirty="0"/>
          </a:p>
          <a:p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ter-rekonstruksi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50947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81B5-8B06-4181-9917-B9422324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3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SELAMAT BELAJAR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34523454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</TotalTime>
  <Words>189</Words>
  <Application>Microsoft Office PowerPoint</Application>
  <PresentationFormat>Widescreen</PresentationFormat>
  <Paragraphs>78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Gallery</vt:lpstr>
      <vt:lpstr>ORIENTASI KULIAH</vt:lpstr>
      <vt:lpstr>KAITAN</vt:lpstr>
      <vt:lpstr>KUR-PENG-PEMB-BEL</vt:lpstr>
      <vt:lpstr>FONDASI DAN KOMPONEN</vt:lpstr>
      <vt:lpstr>PowerPoint Presentation</vt:lpstr>
      <vt:lpstr>REKONSTRUKTIVISME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ORIENTASI KULIAH</dc:title>
  <dc:creator>TOSHIBA</dc:creator>
  <cp:lastModifiedBy>TOSHIBA</cp:lastModifiedBy>
  <cp:revision>7</cp:revision>
  <dcterms:created xsi:type="dcterms:W3CDTF">2020-09-29T00:31:05Z</dcterms:created>
  <dcterms:modified xsi:type="dcterms:W3CDTF">2022-03-01T23:04:06Z</dcterms:modified>
</cp:coreProperties>
</file>