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E6445B3-5734-4A17-B256-287C32BE8EEA}">
  <a:tblStyle styleId="{0E6445B3-5734-4A17-B256-287C32BE8EE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2" Type="http://schemas.openxmlformats.org/officeDocument/2006/relationships/viewProps" Target="viewProps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8" Type="http://schemas.openxmlformats.org/officeDocument/2006/relationships/slide" Target="slides/slide1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3" Type="http://schemas.openxmlformats.org/officeDocument/2006/relationships/presProps" Target="presProps.xml"/><Relationship Id="rId6" Type="http://schemas.openxmlformats.org/officeDocument/2006/relationships/slideMaster" Target="slideMasters/slideMaster2.xml"/><Relationship Id="rId1" Type="http://schemas.openxmlformats.org/officeDocument/2006/relationships/theme" Target="theme/them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  <a:defRPr sz="2800"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lvl="4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lvl="5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lvl="6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lvl="7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lvl="8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83" name="Google Shape;83;p12"/>
          <p:cNvSpPr txBox="1"/>
          <p:nvPr>
            <p:ph idx="2" type="body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rtl="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0" name="Google Shape;90;p13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 rot="5400000">
            <a:off x="4717225" y="2161350"/>
            <a:ext cx="5715000" cy="200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 rot="5400000">
            <a:off x="636538" y="234900"/>
            <a:ext cx="5715000" cy="58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 rot="5400000">
            <a:off x="2433637" y="-114300"/>
            <a:ext cx="4267200" cy="8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□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■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4pPr>
            <a:lvl5pPr indent="-355600" lvl="4" marL="22860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rtl="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3.xml"/><Relationship Id="rId10" Type="http://schemas.openxmlformats.org/officeDocument/2006/relationships/slideLayout" Target="../slideLayouts/slideLayout11.xml"/><Relationship Id="rId5" Type="http://schemas.openxmlformats.org/officeDocument/2006/relationships/slideLayout" Target="../slideLayouts/slideLayout6.xml"/><Relationship Id="rId8" Type="http://schemas.openxmlformats.org/officeDocument/2006/relationships/slideLayout" Target="../slideLayouts/slideLayout9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3" Type="http://schemas.openxmlformats.org/officeDocument/2006/relationships/slideLayout" Target="../slideLayouts/slideLayout4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3.xml"/><Relationship Id="rId7" Type="http://schemas.openxmlformats.org/officeDocument/2006/relationships/slideLayout" Target="../slideLayouts/slideLayout8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85800" y="2393950"/>
            <a:ext cx="7772400" cy="109538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b="0" i="0" sz="3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74650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b="0" i="0" sz="23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574675" y="304800"/>
            <a:ext cx="80010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b="0" i="0" sz="3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74650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b="0" i="0" sz="23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5" name="Google Shape;25;p3"/>
          <p:cNvSpPr/>
          <p:nvPr/>
        </p:nvSpPr>
        <p:spPr>
          <a:xfrm>
            <a:off x="609600" y="1566862"/>
            <a:ext cx="7958138" cy="109538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6" name="Google Shape;26;p3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096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553200" y="6245225"/>
            <a:ext cx="19812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b="0" i="0" sz="12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ctrTitle"/>
          </p:nvPr>
        </p:nvSpPr>
        <p:spPr>
          <a:xfrm>
            <a:off x="500062" y="714375"/>
            <a:ext cx="8215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6600"/>
              <a:buFont typeface="Verdana"/>
              <a:buNone/>
            </a:pP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6600" u="non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6600" u="none">
                <a:solidFill>
                  <a:srgbClr val="660000"/>
                </a:solidFill>
                <a:latin typeface="Aharoni"/>
                <a:ea typeface="Aharoni"/>
                <a:cs typeface="Aharoni"/>
                <a:sym typeface="Aharoni"/>
              </a:rPr>
              <a:t>ILMU USAHATANI</a:t>
            </a:r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00000">
            <a:off x="5051425" y="3175000"/>
            <a:ext cx="30480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">
            <a:off x="855662" y="3235325"/>
            <a:ext cx="3413125" cy="224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3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5"/>
          <p:cNvGraphicFramePr/>
          <p:nvPr/>
        </p:nvGraphicFramePr>
        <p:xfrm>
          <a:off x="142875" y="3730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{0E6445B3-5734-4A17-B256-287C32BE8EEA}</a:tableStyleId>
              </a:tblPr>
              <a:tblGrid>
                <a:gridCol w="900100"/>
                <a:gridCol w="7958125"/>
              </a:tblGrid>
              <a:tr h="4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Materi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Usahatani dan Sistem Usahatani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: Definisi dan perkembangan usahatani, pengelolaan usahatani, pertanian: arti, sifat produksi, sistem dan  bentuk usahatani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Faktor-faktor yg berpengaruh pada eksistensi usahatani dan klasifikasi usahatani</a:t>
                      </a: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Faktor intern dan faktor ekstern dlm usahatani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Faktor intern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: Faktor produksi Tanah dan Alam, Tenaga Kerja, Modal dan Manajemen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Faktor Ekstern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:  Faktor Alam dan Faktor Sosial Ekonomi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Prinsip-prinsip Ekonomi dlm Usahatani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Biaya, Pendapatan dan Keuntungan Usahatani 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Penerimaan &amp; Biaya usahatani, Faktor-faktor yg mempengaruhi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biaya usahatani, Pendapatan usahatani, &amp; Hubungan biaya &amp;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pendapatan usahatani, keuntungan Usahatani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16"/>
          <p:cNvGraphicFramePr/>
          <p:nvPr/>
        </p:nvGraphicFramePr>
        <p:xfrm>
          <a:off x="214312" y="203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{0E6445B3-5734-4A17-B256-287C32BE8EEA}</a:tableStyleId>
              </a:tblPr>
              <a:tblGrid>
                <a:gridCol w="714375"/>
                <a:gridCol w="7929550"/>
              </a:tblGrid>
              <a:tr h="669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Materi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Analisis Keragaan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Usahatani :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Analisis “R/C “rasio, dengan analisis pada contoh kasus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Analisis Keragaan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Usahatani :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Analisis “B/C” rasio, dengan analisis pada contoh kasus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Perencanaan Usahatani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Arti, manfaat perencanaan, perencanaan usahatani, dan  penyusunan rencana usahatani dengan contoh kasus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Anggaran Usahatani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Pengertian dan Penyusunan Anggaran Usahatani, dengan contoh kasus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Penelitian Usahatani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Pentingnya penelitian usahatani, kebutuhan &amp; kegunaan penelitian usahatani, pendekatan penelitian usahatani, tahapan penelitian, sumber data &amp; cara pengumpulan data, metode penelitian 	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7"/>
          <p:cNvGraphicFramePr/>
          <p:nvPr/>
        </p:nvGraphicFramePr>
        <p:xfrm>
          <a:off x="285750" y="3571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{0E6445B3-5734-4A17-B256-287C32BE8EEA}</a:tableStyleId>
              </a:tblPr>
              <a:tblGrid>
                <a:gridCol w="798500"/>
                <a:gridCol w="7773975"/>
              </a:tblGrid>
              <a:tr h="51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Materi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Verdana"/>
                        <a:buNone/>
                      </a:pPr>
                      <a:r>
                        <a:t/>
                      </a:r>
                      <a:endParaRPr b="0" i="0" sz="23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Hubungan Faktor Produksi dan Produk (Input – Output)</a:t>
                      </a:r>
                      <a:endParaRPr b="0" i="0" sz="23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Fungsi Produksi, Penggunaan satu input variabel :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Produk Total, Produksi Rata-rata, Produksi Marjinal dan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Hubungannya, serta Daerah Produksi  : Irasional dan rasional,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Elastisitas Produksi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Verdana"/>
                        <a:buNone/>
                      </a:pPr>
                      <a:r>
                        <a:t/>
                      </a:r>
                      <a:endParaRPr b="0" i="0" sz="23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Hubungan Faktor- Faktor (Input – Input)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Penggunaan Dua input Variabel :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Fungsi Produksi, daya substitusi : arti,  macam;  dan daya substitusi marjinal.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Hubungan Produk – Produk (Output – Output) : 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Pengertian dan macam hubungan, Kombinasi Keuntungan Maksimum</a:t>
                      </a: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4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1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Efisiensi Ekonomi</a:t>
                      </a: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: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Pendekatan biaya minimal dan keuntungan maksimal (efisiensi ekonomi maksimal 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300"/>
                        <a:buFont typeface="Times New Roman"/>
                        <a:buNone/>
                      </a:pPr>
                      <a:r>
                        <a:rPr b="0" i="0" lang="en-US" sz="23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Fungsi Produksi Cobb Douglas  dan aplikasinya</a:t>
                      </a:r>
                      <a:endParaRPr/>
                    </a:p>
                  </a:txBody>
                  <a:tcPr marT="0" marB="0" marR="37775" marL="377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603250" y="549275"/>
            <a:ext cx="80010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</a:pPr>
            <a:r>
              <a:rPr b="1" i="0" lang="en-US" sz="3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REFERENSI </a:t>
            </a:r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566737" y="1824037"/>
            <a:ext cx="81486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Soekartawi, 2002, Analisis Usahatani, UI Press, Jakarta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Dibyo Prabowo, 1991, Manajemen Usahatani, PAU-SE UGM, Yogyakarta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Ken Suratiyah, 2006, Ilmu Usahatani, Penerbit Swadaya, Yogyakarta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GJ Vink, 1984, Dasar-dasar Usahatani di Indonesia, Yayasan Obor Indonesia, Jakarta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Soekartawi, 1990, Teori Ekonomi Produksi dengan Pokok Bahasan Analisis Fungsi Cobb-Douglas, Rajawali, Jakarta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</a:pPr>
            <a:r>
              <a:rPr b="1" i="0" lang="en-US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Farming as A Business, Second Edition, M. Upton &amp; Q.B.O. Anthonio. Oxford University Press. dll</a:t>
            </a:r>
            <a:endParaRPr/>
          </a:p>
          <a:p>
            <a:pPr indent="-323850" lvl="0" marL="469900" marR="0" rtl="0" algn="l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None/>
            </a:pPr>
            <a:r>
              <a:t/>
            </a:r>
            <a:endParaRPr b="1" i="0" sz="23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642937" y="500062"/>
            <a:ext cx="8001000" cy="8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</a:pPr>
            <a:r>
              <a:rPr b="1" i="0" lang="en-US" sz="38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PRAKTIKUM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642937" y="1857375"/>
            <a:ext cx="7358100" cy="41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Teknis : 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1. Budidaya usahatani &amp; pasca panen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2. Analisis usahatani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Analisis Usahatani : Biaya, Pendapatan &amp; Keuntungan Usahatani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□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Analisis Keragaan Usahatani :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1. Analisis R/C (</a:t>
            </a:r>
            <a:r>
              <a:rPr b="1" i="1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Revenue Cost Ratio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2. Analisis B/C (</a:t>
            </a:r>
            <a:r>
              <a:rPr b="1" i="1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Benefit Cost Ratio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