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80" r:id="rId12"/>
    <p:sldId id="290" r:id="rId13"/>
    <p:sldId id="294" r:id="rId14"/>
    <p:sldId id="282" r:id="rId15"/>
    <p:sldId id="285" r:id="rId16"/>
    <p:sldId id="286" r:id="rId17"/>
    <p:sldId id="289" r:id="rId18"/>
    <p:sldId id="288" r:id="rId19"/>
    <p:sldId id="284" r:id="rId20"/>
    <p:sldId id="266" r:id="rId21"/>
    <p:sldId id="267" r:id="rId22"/>
    <p:sldId id="269" r:id="rId23"/>
    <p:sldId id="270" r:id="rId24"/>
    <p:sldId id="272" r:id="rId25"/>
    <p:sldId id="268" r:id="rId26"/>
    <p:sldId id="273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5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5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2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2EFDC-2CDF-4427-B985-1B756107418F}" type="datetime1">
              <a:rPr lang="en-US" smtClean="0"/>
              <a:pPr>
                <a:defRPr/>
              </a:pPr>
              <a:t>2/28/2019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Probabilitas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9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5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8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6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7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526B8-2DE9-44E5-A263-4E6C48D81D01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FFC-A642-46DE-B6D2-C755EE782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Koin.xls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eight%20and%20Weight.xls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Probability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635829"/>
            <a:ext cx="77724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itchFamily="66" charset="0"/>
              </a:rPr>
              <a:t>Just a review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4648200"/>
            <a:ext cx="7772400" cy="609600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ristu.saptono@staff.uns.ac.id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Please make an illustration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ym typeface="Symbol" panose="05050102010706020507" pitchFamily="18" charset="2"/>
              </a:rPr>
              <a:t></a:t>
            </a:r>
            <a:r>
              <a:rPr lang="en-US" dirty="0" smtClean="0"/>
              <a:t> B</a:t>
            </a:r>
          </a:p>
          <a:p>
            <a:r>
              <a:rPr lang="en-US" dirty="0" smtClean="0"/>
              <a:t>A 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dirty="0" smtClean="0"/>
              <a:t> B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c</a:t>
            </a:r>
          </a:p>
          <a:p>
            <a:r>
              <a:rPr lang="en-US" dirty="0" err="1" smtClean="0"/>
              <a:t>B</a:t>
            </a:r>
            <a:r>
              <a:rPr lang="en-US" baseline="30000" dirty="0" err="1" smtClean="0"/>
              <a:t>c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30000" dirty="0" err="1" smtClean="0"/>
              <a:t>c</a:t>
            </a:r>
            <a:endParaRPr lang="en-US" dirty="0" smtClean="0"/>
          </a:p>
          <a:p>
            <a:r>
              <a:rPr lang="en-US" dirty="0" smtClean="0"/>
              <a:t>(A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 smtClean="0"/>
              <a:t> B)</a:t>
            </a:r>
            <a:r>
              <a:rPr lang="en-US" baseline="30000" dirty="0" smtClean="0"/>
              <a:t>c </a:t>
            </a:r>
          </a:p>
          <a:p>
            <a:r>
              <a:rPr lang="en-US" dirty="0" smtClean="0"/>
              <a:t>(A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 smtClean="0"/>
              <a:t> B)</a:t>
            </a:r>
            <a:r>
              <a:rPr lang="en-US" baseline="30000" dirty="0" smtClean="0"/>
              <a:t> c</a:t>
            </a:r>
            <a:r>
              <a:rPr lang="en-US" dirty="0" smtClean="0"/>
              <a:t> 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30000" dirty="0" err="1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pembicaraanya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di INBOX</a:t>
            </a:r>
            <a:endParaRPr lang="en-US" dirty="0"/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di SPAM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Please make illustration about</a:t>
            </a:r>
          </a:p>
          <a:p>
            <a:pPr marL="0" indent="0">
              <a:buNone/>
            </a:pPr>
            <a:r>
              <a:rPr lang="en-US" dirty="0" smtClean="0"/>
              <a:t>1. 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</a:t>
            </a:r>
          </a:p>
          <a:p>
            <a:pPr marL="0" indent="0">
              <a:buNone/>
            </a:pPr>
            <a:r>
              <a:rPr lang="en-US" dirty="0" smtClean="0"/>
              <a:t>2. A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B</a:t>
            </a:r>
          </a:p>
          <a:p>
            <a:pPr marL="0" indent="0">
              <a:buNone/>
            </a:pPr>
            <a:r>
              <a:rPr lang="en-US" dirty="0" smtClean="0"/>
              <a:t>3. A</a:t>
            </a:r>
            <a:r>
              <a:rPr lang="en-US" baseline="30000" dirty="0" smtClean="0"/>
              <a:t>c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B</a:t>
            </a:r>
            <a:r>
              <a:rPr lang="en-US" baseline="30000" dirty="0" err="1" smtClean="0"/>
              <a:t>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5. A</a:t>
            </a:r>
            <a:r>
              <a:rPr lang="en-US" baseline="30000" dirty="0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(A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B)</a:t>
            </a:r>
            <a:r>
              <a:rPr lang="en-US" baseline="30000" dirty="0"/>
              <a:t>c </a:t>
            </a:r>
          </a:p>
          <a:p>
            <a:pPr marL="0" indent="0">
              <a:buNone/>
            </a:pPr>
            <a:r>
              <a:rPr lang="en-US" dirty="0" smtClean="0"/>
              <a:t>7. (A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B)</a:t>
            </a:r>
            <a:r>
              <a:rPr lang="en-US" baseline="30000" dirty="0"/>
              <a:t> c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8. A</a:t>
            </a:r>
            <a:r>
              <a:rPr lang="en-US" baseline="30000" dirty="0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– page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438400" y="1600200"/>
            <a:ext cx="62484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berada</a:t>
            </a:r>
            <a:r>
              <a:rPr lang="en-US" dirty="0" smtClean="0"/>
              <a:t> di INBOX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SPAM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di INBOX </a:t>
            </a:r>
            <a:r>
              <a:rPr lang="en-US" dirty="0" err="1" smtClean="0"/>
              <a:t>dan</a:t>
            </a:r>
            <a:r>
              <a:rPr lang="en-US" dirty="0" smtClean="0"/>
              <a:t> di SPAM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INBOX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email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di INBOX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email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di </a:t>
            </a:r>
            <a:r>
              <a:rPr lang="en-US" dirty="0" smtClean="0"/>
              <a:t>SPAM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Himpunan</a:t>
            </a:r>
            <a:r>
              <a:rPr lang="en-US" dirty="0"/>
              <a:t> email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di INBOX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di SPAM*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 INBOX </a:t>
            </a:r>
            <a:r>
              <a:rPr lang="en-US" dirty="0" err="1" smtClean="0"/>
              <a:t>dan</a:t>
            </a:r>
            <a:r>
              <a:rPr lang="en-US" dirty="0" smtClean="0"/>
              <a:t> SPAM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 INBOX </a:t>
            </a:r>
            <a:r>
              <a:rPr lang="en-US" dirty="0" err="1" smtClean="0"/>
              <a:t>atau</a:t>
            </a:r>
            <a:r>
              <a:rPr lang="en-US" dirty="0" smtClean="0"/>
              <a:t> SPAM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 INBOX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di SPAM*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(A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B)</a:t>
            </a:r>
            <a:r>
              <a:rPr lang="en-US" baseline="30000" dirty="0"/>
              <a:t>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B)</a:t>
            </a:r>
            <a:r>
              <a:rPr lang="en-US" baseline="30000" dirty="0"/>
              <a:t> c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pembicaraanya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email yang </a:t>
            </a:r>
            <a:r>
              <a:rPr lang="en-US" dirty="0" err="1" smtClean="0"/>
              <a:t>diterima</a:t>
            </a:r>
            <a:endParaRPr lang="en-US" dirty="0" smtClean="0"/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berada</a:t>
            </a:r>
            <a:r>
              <a:rPr lang="en-US" dirty="0" smtClean="0"/>
              <a:t> di INBOX</a:t>
            </a:r>
            <a:endParaRPr lang="en-US" dirty="0"/>
          </a:p>
          <a:p>
            <a:pPr lvl="1"/>
            <a:r>
              <a:rPr lang="en-US" dirty="0" smtClean="0"/>
              <a:t>B = </a:t>
            </a:r>
            <a:r>
              <a:rPr lang="en-US" dirty="0" err="1" smtClean="0"/>
              <a:t>Himpunan</a:t>
            </a:r>
            <a:r>
              <a:rPr lang="en-US" dirty="0" smtClean="0"/>
              <a:t> email yang </a:t>
            </a:r>
            <a:r>
              <a:rPr lang="en-US" dirty="0" err="1" smtClean="0"/>
              <a:t>merupakan</a:t>
            </a:r>
            <a:r>
              <a:rPr lang="en-US" dirty="0" smtClean="0"/>
              <a:t> spam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Please make illustration about</a:t>
            </a:r>
          </a:p>
          <a:p>
            <a:r>
              <a:rPr lang="en-US" dirty="0" smtClean="0"/>
              <a:t>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</a:t>
            </a:r>
          </a:p>
          <a:p>
            <a:r>
              <a:rPr lang="en-US" dirty="0"/>
              <a:t>A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B</a:t>
            </a:r>
          </a:p>
          <a:p>
            <a:r>
              <a:rPr lang="en-US" dirty="0"/>
              <a:t>A</a:t>
            </a:r>
            <a:r>
              <a:rPr lang="en-US" baseline="30000" dirty="0"/>
              <a:t>c</a:t>
            </a:r>
          </a:p>
          <a:p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  <a:p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  <a:p>
            <a:r>
              <a:rPr lang="en-US" dirty="0"/>
              <a:t>(A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B)</a:t>
            </a:r>
            <a:r>
              <a:rPr lang="en-US" baseline="30000" dirty="0"/>
              <a:t>c </a:t>
            </a:r>
          </a:p>
          <a:p>
            <a:r>
              <a:rPr lang="en-US" dirty="0"/>
              <a:t>(A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B)</a:t>
            </a:r>
            <a:r>
              <a:rPr lang="en-US" baseline="30000" dirty="0"/>
              <a:t> c</a:t>
            </a:r>
            <a:r>
              <a:rPr lang="en-US" dirty="0"/>
              <a:t> </a:t>
            </a:r>
          </a:p>
          <a:p>
            <a:r>
              <a:rPr lang="en-US" dirty="0"/>
              <a:t>A</a:t>
            </a:r>
            <a:r>
              <a:rPr lang="en-US" baseline="30000" dirty="0"/>
              <a:t>c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 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baseline="30000" dirty="0" err="1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email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filter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email spam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spam</a:t>
            </a:r>
          </a:p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ilustrasinya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email spam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spam</a:t>
            </a:r>
          </a:p>
          <a:p>
            <a:pPr lvl="1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meloloskan</a:t>
            </a:r>
            <a:r>
              <a:rPr lang="en-US" dirty="0" smtClean="0"/>
              <a:t> spam email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email </a:t>
            </a:r>
            <a:r>
              <a:rPr lang="en-US" dirty="0" err="1" smtClean="0"/>
              <a:t>bukan</a:t>
            </a:r>
            <a:r>
              <a:rPr lang="en-US" dirty="0" smtClean="0"/>
              <a:t> spam </a:t>
            </a:r>
            <a:r>
              <a:rPr lang="en-US" dirty="0" err="1" smtClean="0"/>
              <a:t>sebagai</a:t>
            </a:r>
            <a:r>
              <a:rPr lang="en-US" dirty="0" smtClean="0"/>
              <a:t> spam</a:t>
            </a:r>
          </a:p>
        </p:txBody>
      </p:sp>
    </p:spTree>
    <p:extLst>
      <p:ext uri="{BB962C8B-B14F-4D97-AF65-F5344CB8AC3E}">
        <p14:creationId xmlns:p14="http://schemas.microsoft.com/office/powerpoint/2010/main" val="39801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ristu.saptono@staff.uns.ac.id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What is probability?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96262" cy="4419600"/>
          </a:xfrm>
        </p:spPr>
        <p:txBody>
          <a:bodyPr/>
          <a:lstStyle/>
          <a:p>
            <a:pPr eaLnBrk="1" hangingPunct="1"/>
            <a:r>
              <a:rPr lang="en-US" sz="2200" smtClean="0"/>
              <a:t>Frekuensi relatif jangka panjang</a:t>
            </a:r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lvl="1" eaLnBrk="1" hangingPunct="1"/>
            <a:r>
              <a:rPr lang="en-US" sz="2000" smtClean="0"/>
              <a:t>Jika melempar coin, frekuensi relatif dari “head” tidak menentu utk 2, 5 atau 10 pelemparan</a:t>
            </a:r>
          </a:p>
          <a:p>
            <a:pPr lvl="1" eaLnBrk="1" hangingPunct="1"/>
            <a:r>
              <a:rPr lang="en-US" sz="2000" smtClean="0"/>
              <a:t>Jika pelemparan suatu coin dilakukan bbrp ribu kali, frekuensi relatif tetap stabil</a:t>
            </a:r>
          </a:p>
          <a:p>
            <a:pPr eaLnBrk="1" hangingPunct="1">
              <a:lnSpc>
                <a:spcPct val="40000"/>
              </a:lnSpc>
            </a:pPr>
            <a:endParaRPr lang="en-US" sz="2200" smtClean="0"/>
          </a:p>
          <a:p>
            <a:pPr eaLnBrk="1" hangingPunct="1"/>
            <a:r>
              <a:rPr lang="en-US" sz="2200" smtClean="0"/>
              <a:t>Probabilitas matematis adalah idealisasi dari apa yg terjadi thd frekuensi relatif setelah pengulangan sejumlah tak hingga eksperimen random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</p:txBody>
      </p:sp>
      <p:pic>
        <p:nvPicPr>
          <p:cNvPr id="512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438400"/>
            <a:ext cx="7467600" cy="584200"/>
          </a:xfrm>
          <a:noFill/>
        </p:spPr>
      </p:pic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Probabilitas</a:t>
            </a:r>
          </a:p>
        </p:txBody>
      </p:sp>
    </p:spTree>
    <p:extLst>
      <p:ext uri="{BB962C8B-B14F-4D97-AF65-F5344CB8AC3E}">
        <p14:creationId xmlns:p14="http://schemas.microsoft.com/office/powerpoint/2010/main" val="11213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 get probability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Infinite even, that impossible to get</a:t>
            </a:r>
          </a:p>
          <a:p>
            <a:r>
              <a:rPr lang="en-US" dirty="0" smtClean="0"/>
              <a:t>Finite historical even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2" action="ppaction://hlinkfile"/>
              </a:rPr>
              <a:t>throw the coin 10 times per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file"/>
              </a:rPr>
              <a:t>file </a:t>
            </a:r>
            <a:r>
              <a:rPr lang="en-US" dirty="0" err="1" smtClean="0">
                <a:hlinkClick r:id="rId2" action="ppaction://hlinkfile"/>
              </a:rPr>
              <a:t>daftar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tinggi</a:t>
            </a:r>
            <a:r>
              <a:rPr lang="en-US" dirty="0" smtClean="0">
                <a:hlinkClick r:id="rId2" action="ppaction://hlinkfile"/>
              </a:rPr>
              <a:t>, gender </a:t>
            </a:r>
            <a:r>
              <a:rPr lang="en-US" dirty="0" err="1" smtClean="0">
                <a:hlinkClick r:id="rId2" action="ppaction://hlinkfile"/>
              </a:rPr>
              <a:t>dan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berat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bertinggi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160 cm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bertinggi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160 cm</a:t>
            </a:r>
          </a:p>
          <a:p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sebarang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bertinggi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/>
              <a:t>160 </a:t>
            </a:r>
            <a:r>
              <a:rPr lang="en-US" dirty="0" smtClean="0"/>
              <a:t>cm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bertinggi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165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50 kg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bertinggi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165 cm,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ristu.saptono@staff.uns.ac.id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note for a while about: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Height </a:t>
            </a:r>
          </a:p>
          <a:p>
            <a:pPr lvl="1"/>
            <a:r>
              <a:rPr lang="en-US" dirty="0" smtClean="0"/>
              <a:t>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UNS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provider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internet </a:t>
            </a:r>
            <a:r>
              <a:rPr lang="en-US" dirty="0" err="1"/>
              <a:t>yaitu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B. Provider A </a:t>
            </a:r>
            <a:r>
              <a:rPr lang="en-US" dirty="0" err="1"/>
              <a:t>menyediakan</a:t>
            </a:r>
            <a:r>
              <a:rPr lang="en-US" dirty="0"/>
              <a:t> 150 Mbps </a:t>
            </a:r>
            <a:r>
              <a:rPr lang="en-US" dirty="0" err="1"/>
              <a:t>dan</a:t>
            </a:r>
            <a:r>
              <a:rPr lang="en-US" dirty="0"/>
              <a:t> provider B 50 Mbps.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3% </a:t>
            </a:r>
            <a:r>
              <a:rPr lang="en-US" dirty="0" err="1"/>
              <a:t>dan</a:t>
            </a:r>
            <a:r>
              <a:rPr lang="en-US" dirty="0"/>
              <a:t> 10%.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internet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UNS, </a:t>
            </a:r>
            <a:r>
              <a:rPr lang="en-US" dirty="0" err="1"/>
              <a:t>tentukan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provider A</a:t>
            </a:r>
          </a:p>
          <a:p>
            <a:pPr lvl="1"/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provider B</a:t>
            </a:r>
          </a:p>
          <a:p>
            <a:pPr lvl="1"/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provider A </a:t>
            </a:r>
            <a:r>
              <a:rPr lang="en-US" dirty="0" err="1"/>
              <a:t>atau</a:t>
            </a:r>
            <a:r>
              <a:rPr lang="en-US" dirty="0"/>
              <a:t> B</a:t>
            </a:r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1.d)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peluangnya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provider 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1: Construct </a:t>
            </a:r>
            <a:r>
              <a:rPr lang="en-US" dirty="0"/>
              <a:t>O</a:t>
            </a:r>
            <a:r>
              <a:rPr lang="en-US" dirty="0" smtClean="0"/>
              <a:t>ur Mind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32710"/>
              </p:ext>
            </p:extLst>
          </p:nvPr>
        </p:nvGraphicFramePr>
        <p:xfrm>
          <a:off x="2057400" y="2087880"/>
          <a:ext cx="548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loud Callout 6"/>
          <p:cNvSpPr/>
          <p:nvPr/>
        </p:nvSpPr>
        <p:spPr>
          <a:xfrm>
            <a:off x="3886200" y="3962400"/>
            <a:ext cx="4648200" cy="2286000"/>
          </a:xfrm>
          <a:prstGeom prst="cloudCallout">
            <a:avLst>
              <a:gd name="adj1" fmla="val -20130"/>
              <a:gd name="adj2" fmla="val -7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Himpunan</a:t>
            </a:r>
            <a:r>
              <a:rPr lang="en-US" dirty="0" smtClean="0"/>
              <a:t> 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Himpunan</a:t>
            </a:r>
            <a:r>
              <a:rPr lang="en-US" dirty="0" smtClean="0"/>
              <a:t> B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526475"/>
              </p:ext>
            </p:extLst>
          </p:nvPr>
        </p:nvGraphicFramePr>
        <p:xfrm>
          <a:off x="2057400" y="1600200"/>
          <a:ext cx="548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 rot="5400000">
            <a:off x="1524000" y="1943100"/>
            <a:ext cx="381000" cy="457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066800" y="3276600"/>
            <a:ext cx="7391400" cy="2438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provider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726340"/>
              </p:ext>
            </p:extLst>
          </p:nvPr>
        </p:nvGraphicFramePr>
        <p:xfrm>
          <a:off x="2057400" y="1600200"/>
          <a:ext cx="548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 rot="5400000">
            <a:off x="1524000" y="2247900"/>
            <a:ext cx="381000" cy="457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066800" y="3276600"/>
            <a:ext cx="7391400" cy="2438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provider 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140154"/>
              </p:ext>
            </p:extLst>
          </p:nvPr>
        </p:nvGraphicFramePr>
        <p:xfrm>
          <a:off x="2057400" y="1600200"/>
          <a:ext cx="548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 rot="5400000">
            <a:off x="1524000" y="1926771"/>
            <a:ext cx="381000" cy="457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066800" y="3276600"/>
            <a:ext cx="7467600" cy="3200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Mari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provider A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provider B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:</a:t>
            </a:r>
          </a:p>
          <a:p>
            <a:r>
              <a:rPr lang="en-US" dirty="0" smtClean="0"/>
              <a:t>P(A)?</a:t>
            </a:r>
          </a:p>
          <a:p>
            <a:r>
              <a:rPr lang="en-US" dirty="0" smtClean="0"/>
              <a:t>P(B)? And P(A or </a:t>
            </a:r>
            <a:r>
              <a:rPr lang="en-US" b="1" dirty="0" smtClean="0">
                <a:cs typeface="Calibri"/>
              </a:rPr>
              <a:t>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Hello, …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057400" y="1905000"/>
            <a:ext cx="5410200" cy="3124200"/>
          </a:xfrm>
          <a:prstGeom prst="cloudCallout">
            <a:avLst>
              <a:gd name="adj1" fmla="val -64861"/>
              <a:gd name="adj2" fmla="val 5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Ingat</a:t>
            </a:r>
            <a:r>
              <a:rPr lang="en-US" dirty="0" smtClean="0"/>
              <a:t>:</a:t>
            </a:r>
          </a:p>
          <a:p>
            <a:r>
              <a:rPr lang="en-US" dirty="0" smtClean="0"/>
              <a:t>Tingkat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3%</a:t>
            </a:r>
          </a:p>
          <a:p>
            <a:r>
              <a:rPr lang="en-US" dirty="0" smtClean="0"/>
              <a:t>Tingkat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2: Re-construct our mind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02274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Succed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 – 3%*150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3%*150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10%*50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10%*50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8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2: Re-construct our mind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568743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Succed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 – 3%*150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3%*150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10%*50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r>
                        <a:rPr lang="en-US" baseline="0" dirty="0" smtClean="0"/>
                        <a:t> – 10%*50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2766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1.d)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peluangnya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provider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1905000"/>
            <a:ext cx="5867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932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472" y="5181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449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590800" y="2514600"/>
            <a:ext cx="2514600" cy="2590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1905000"/>
            <a:ext cx="5867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932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472" y="5181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456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2514600" cy="2590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1905000"/>
            <a:ext cx="5867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932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472" y="5181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5908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1905000"/>
            <a:ext cx="5867400" cy="381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932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472" y="5181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590800" y="2514600"/>
            <a:ext cx="2514600" cy="25908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2514600" cy="25908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space?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2514600"/>
            <a:ext cx="2514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1905000"/>
            <a:ext cx="5867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932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38472" y="5181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95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r>
              <a:rPr lang="en-US" dirty="0" smtClean="0"/>
              <a:t>S = domain</a:t>
            </a:r>
          </a:p>
          <a:p>
            <a:r>
              <a:rPr lang="en-US" dirty="0" smtClean="0"/>
              <a:t>A = set of A</a:t>
            </a:r>
          </a:p>
          <a:p>
            <a:r>
              <a:rPr lang="en-US" dirty="0" smtClean="0"/>
              <a:t>B = set of B</a:t>
            </a:r>
          </a:p>
          <a:p>
            <a:r>
              <a:rPr lang="en-US" dirty="0" smtClean="0"/>
              <a:t>1 = not (A or B)</a:t>
            </a:r>
          </a:p>
          <a:p>
            <a:r>
              <a:rPr lang="en-US" dirty="0" smtClean="0"/>
              <a:t>2 = A but not B</a:t>
            </a:r>
          </a:p>
          <a:p>
            <a:r>
              <a:rPr lang="en-US" dirty="0" smtClean="0"/>
              <a:t>3 = A and B</a:t>
            </a:r>
          </a:p>
          <a:p>
            <a:r>
              <a:rPr lang="en-US" dirty="0" smtClean="0"/>
              <a:t>4 = B but not 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0" y="1752600"/>
            <a:ext cx="3733800" cy="2514600"/>
            <a:chOff x="1600200" y="1905000"/>
            <a:chExt cx="5867400" cy="4026932"/>
          </a:xfrm>
        </p:grpSpPr>
        <p:sp>
          <p:nvSpPr>
            <p:cNvPr id="5" name="Oval 4"/>
            <p:cNvSpPr/>
            <p:nvPr/>
          </p:nvSpPr>
          <p:spPr>
            <a:xfrm>
              <a:off x="4038600" y="2514600"/>
              <a:ext cx="25146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2514600"/>
              <a:ext cx="25146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00200" y="1905000"/>
              <a:ext cx="5867400" cy="381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1" y="1981200"/>
              <a:ext cx="604479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5193268"/>
              <a:ext cx="674537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38473" y="5181600"/>
              <a:ext cx="654521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4999" y="3581400"/>
              <a:ext cx="627833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6600" y="3581400"/>
              <a:ext cx="627833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9601" y="3581400"/>
              <a:ext cx="627833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599" y="3581400"/>
              <a:ext cx="627833" cy="738664"/>
            </a:xfrm>
            <a:prstGeom prst="rect">
              <a:avLst/>
            </a:prstGeom>
            <a:noFill/>
          </p:spPr>
          <p:txBody>
            <a:bodyPr wrap="none" numCol="2" rtlCol="0">
              <a:spAutoFit/>
            </a:bodyPr>
            <a:lstStyle/>
            <a:p>
              <a:r>
                <a:rPr lang="en-US" b="1" dirty="0" smtClean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013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957</Words>
  <Application>Microsoft Office PowerPoint</Application>
  <PresentationFormat>On-screen Show (4:3)</PresentationFormat>
  <Paragraphs>204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Probability</vt:lpstr>
      <vt:lpstr>Discussion</vt:lpstr>
      <vt:lpstr>Set THEORY</vt:lpstr>
      <vt:lpstr>What is this?</vt:lpstr>
      <vt:lpstr>What is this?</vt:lpstr>
      <vt:lpstr>What is this?</vt:lpstr>
      <vt:lpstr>What is this?</vt:lpstr>
      <vt:lpstr>How many space?</vt:lpstr>
      <vt:lpstr>Space</vt:lpstr>
      <vt:lpstr>Please make an illustration </vt:lpstr>
      <vt:lpstr>Discussion 1</vt:lpstr>
      <vt:lpstr>Jawaban – page 1</vt:lpstr>
      <vt:lpstr>Discussion 1.1</vt:lpstr>
      <vt:lpstr>Discussion 2</vt:lpstr>
      <vt:lpstr>Probability</vt:lpstr>
      <vt:lpstr>What is probability?</vt:lpstr>
      <vt:lpstr>How to get probability</vt:lpstr>
      <vt:lpstr>Discussion 3:</vt:lpstr>
      <vt:lpstr>Conditional Probability</vt:lpstr>
      <vt:lpstr>Discussion 4:</vt:lpstr>
      <vt:lpstr>Step 1: Construct Our Mind</vt:lpstr>
      <vt:lpstr>PowerPoint Presentation</vt:lpstr>
      <vt:lpstr>PowerPoint Presentation</vt:lpstr>
      <vt:lpstr>PowerPoint Presentation</vt:lpstr>
      <vt:lpstr>Hello, …</vt:lpstr>
      <vt:lpstr>Step 2: Re-construct our mind</vt:lpstr>
      <vt:lpstr>Step 2: Re-construct our mind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puskom</dc:creator>
  <cp:lastModifiedBy>DELL_PC</cp:lastModifiedBy>
  <cp:revision>33</cp:revision>
  <dcterms:created xsi:type="dcterms:W3CDTF">2012-09-10T01:59:06Z</dcterms:created>
  <dcterms:modified xsi:type="dcterms:W3CDTF">2019-02-28T06:43:11Z</dcterms:modified>
</cp:coreProperties>
</file>