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9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threePt" dir="t"/>
            </a:scene3d>
            <a:sp3d prstMaterial="matte"/>
          </a:bodyPr>
          <a:lstStyle/>
          <a:p>
            <a:r>
              <a:rPr lang="id-ID" sz="6000" b="1" dirty="0" smtClean="0">
                <a:solidFill>
                  <a:srgbClr val="00B050"/>
                </a:solidFill>
              </a:rPr>
              <a:t>EVALUASI PEMBELAJARAN</a:t>
            </a:r>
            <a:r>
              <a:rPr lang="id-ID" b="1" dirty="0" smtClean="0">
                <a:solidFill>
                  <a:srgbClr val="002060"/>
                </a:solidFill>
              </a:rPr>
              <a:t/>
            </a:r>
            <a:br>
              <a:rPr lang="id-ID" b="1" dirty="0" smtClean="0">
                <a:solidFill>
                  <a:srgbClr val="002060"/>
                </a:solidFill>
              </a:rPr>
            </a:br>
            <a:r>
              <a:rPr lang="id-ID" b="1" dirty="0">
                <a:solidFill>
                  <a:srgbClr val="002060"/>
                </a:solidFill>
              </a:rPr>
              <a:t/>
            </a:r>
            <a:br>
              <a:rPr lang="id-ID" b="1" dirty="0">
                <a:solidFill>
                  <a:srgbClr val="002060"/>
                </a:solidFill>
              </a:rPr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/>
          <a:lstStyle/>
          <a:p>
            <a:r>
              <a:rPr lang="id-ID" sz="2400" b="1" dirty="0" smtClean="0">
                <a:solidFill>
                  <a:schemeClr val="tx1"/>
                </a:solidFill>
              </a:rPr>
              <a:t>OLEH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</a:p>
          <a:p>
            <a:r>
              <a:rPr lang="id-ID" b="1" dirty="0" smtClean="0">
                <a:solidFill>
                  <a:schemeClr val="tx1"/>
                </a:solidFill>
              </a:rPr>
              <a:t>SUDIYANTO</a:t>
            </a:r>
            <a:endParaRPr lang="id-ID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3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just"/>
            <a:r>
              <a:rPr lang="id-ID" sz="3600" b="1" dirty="0" smtClean="0">
                <a:solidFill>
                  <a:srgbClr val="229E3A"/>
                </a:solidFill>
              </a:rPr>
              <a:t>1.6. Paradigma Evaluasi Pembelajaran</a:t>
            </a:r>
            <a:endParaRPr lang="id-ID" sz="3600" b="1" dirty="0">
              <a:solidFill>
                <a:srgbClr val="229E3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Paradigma evaluasi mengalami pergeseran:</a:t>
            </a:r>
          </a:p>
          <a:p>
            <a:pPr marL="514350" indent="-514350">
              <a:buAutoNum type="alphaLcPeriod"/>
            </a:pPr>
            <a:r>
              <a:rPr lang="id-ID" dirty="0" smtClean="0"/>
              <a:t>Evaluasi sebagai pengukuran (</a:t>
            </a:r>
            <a:r>
              <a:rPr lang="id-ID" i="1" dirty="0" smtClean="0"/>
              <a:t>evaluation as measurement</a:t>
            </a:r>
            <a:r>
              <a:rPr lang="id-ID" dirty="0" smtClean="0"/>
              <a:t>).</a:t>
            </a:r>
          </a:p>
          <a:p>
            <a:pPr marL="514350" indent="-514350">
              <a:buAutoNum type="alphaLcPeriod"/>
            </a:pPr>
            <a:r>
              <a:rPr lang="id-ID" dirty="0" smtClean="0"/>
              <a:t>Evaluasi sebagai prosedur (</a:t>
            </a:r>
            <a:r>
              <a:rPr lang="id-ID" i="1" dirty="0" smtClean="0"/>
              <a:t>evaluation as procedure</a:t>
            </a:r>
            <a:r>
              <a:rPr lang="id-ID" dirty="0" smtClean="0"/>
              <a:t>).</a:t>
            </a:r>
          </a:p>
          <a:p>
            <a:pPr marL="514350" indent="-514350">
              <a:buAutoNum type="alphaLcPeriod"/>
            </a:pPr>
            <a:r>
              <a:rPr lang="id-ID" dirty="0" smtClean="0"/>
              <a:t>Evaluasi sebagai penyelidikan (</a:t>
            </a:r>
            <a:r>
              <a:rPr lang="id-ID" i="1" dirty="0" smtClean="0"/>
              <a:t>evaluation as inquiry</a:t>
            </a:r>
            <a:r>
              <a:rPr lang="id-ID" dirty="0" smtClean="0"/>
              <a:t>). 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3788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pPr algn="just"/>
            <a:r>
              <a:rPr lang="id-ID" sz="3200" b="1" dirty="0" smtClean="0">
                <a:solidFill>
                  <a:srgbClr val="229E3A"/>
                </a:solidFill>
              </a:rPr>
              <a:t>2. Prosedur, Teknik, dan Instrumen Evaluasi</a:t>
            </a:r>
            <a:br>
              <a:rPr lang="id-ID" sz="3200" b="1" dirty="0" smtClean="0">
                <a:solidFill>
                  <a:srgbClr val="229E3A"/>
                </a:solidFill>
              </a:rPr>
            </a:br>
            <a:r>
              <a:rPr lang="id-ID" sz="3200" b="1" dirty="0">
                <a:solidFill>
                  <a:srgbClr val="229E3A"/>
                </a:solidFill>
              </a:rPr>
              <a:t> </a:t>
            </a:r>
            <a:r>
              <a:rPr lang="id-ID" sz="3200" b="1" dirty="0" smtClean="0">
                <a:solidFill>
                  <a:srgbClr val="229E3A"/>
                </a:solidFill>
              </a:rPr>
              <a:t>     Pembelajaran</a:t>
            </a:r>
            <a:endParaRPr lang="id-ID" sz="3200" b="1" dirty="0">
              <a:solidFill>
                <a:srgbClr val="229E3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2.1. Prosedur Evaluasi Pembelajaran</a:t>
            </a:r>
          </a:p>
          <a:p>
            <a:pPr marL="0" indent="0">
              <a:buNone/>
            </a:pPr>
            <a:r>
              <a:rPr lang="id-ID" dirty="0" smtClean="0"/>
              <a:t>2.2. Teknik </a:t>
            </a:r>
            <a:r>
              <a:rPr lang="id-ID" dirty="0">
                <a:solidFill>
                  <a:prstClr val="black"/>
                </a:solidFill>
              </a:rPr>
              <a:t>Evaluasi </a:t>
            </a:r>
            <a:r>
              <a:rPr lang="id-ID" dirty="0" smtClean="0">
                <a:solidFill>
                  <a:prstClr val="black"/>
                </a:solidFill>
              </a:rPr>
              <a:t>Pembelajaran</a:t>
            </a:r>
          </a:p>
          <a:p>
            <a:pPr marL="0" indent="0">
              <a:buNone/>
            </a:pPr>
            <a:r>
              <a:rPr lang="id-ID" dirty="0" smtClean="0">
                <a:solidFill>
                  <a:prstClr val="black"/>
                </a:solidFill>
              </a:rPr>
              <a:t>2.3. Instrumen </a:t>
            </a:r>
            <a:r>
              <a:rPr lang="id-ID" dirty="0">
                <a:solidFill>
                  <a:prstClr val="black"/>
                </a:solidFill>
              </a:rPr>
              <a:t>Evaluasi Pembelajaran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5463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just"/>
            <a:r>
              <a:rPr lang="id-ID" sz="3200" b="1" dirty="0" smtClean="0">
                <a:solidFill>
                  <a:srgbClr val="229E3A"/>
                </a:solidFill>
              </a:rPr>
              <a:t>2.1. Prosedur Evaluasi Pembelajaran</a:t>
            </a:r>
            <a:endParaRPr lang="id-ID" sz="3200" b="1" dirty="0">
              <a:solidFill>
                <a:srgbClr val="229E3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10600" cy="4983163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id-ID" dirty="0" smtClean="0"/>
              <a:t>Menentukan tujuan evaluasi pembelajaran.</a:t>
            </a:r>
          </a:p>
          <a:p>
            <a:pPr marL="0" indent="0">
              <a:buNone/>
            </a:pPr>
            <a:r>
              <a:rPr lang="id-ID" dirty="0" smtClean="0"/>
              <a:t>b.  Menentukan teknik evaluasi pembelajaran.</a:t>
            </a:r>
          </a:p>
          <a:p>
            <a:pPr marL="0" indent="0">
              <a:buNone/>
            </a:pPr>
            <a:r>
              <a:rPr lang="id-ID" dirty="0" smtClean="0"/>
              <a:t>c.   Menyusun instrumen e</a:t>
            </a:r>
            <a:r>
              <a:rPr lang="id-ID" dirty="0" smtClean="0">
                <a:solidFill>
                  <a:prstClr val="black"/>
                </a:solidFill>
              </a:rPr>
              <a:t>valuasi Pembelajaran.</a:t>
            </a:r>
          </a:p>
          <a:p>
            <a:pPr marL="514350" indent="-514350">
              <a:buAutoNum type="alphaLcPeriod" startAt="4"/>
            </a:pPr>
            <a:r>
              <a:rPr lang="id-ID" dirty="0" smtClean="0">
                <a:solidFill>
                  <a:prstClr val="black"/>
                </a:solidFill>
              </a:rPr>
              <a:t>Menyusun pedoman pengujian, pengukuran, penilaian, dan evaluasi pembelajaran.</a:t>
            </a:r>
          </a:p>
          <a:p>
            <a:pPr marL="0" indent="0">
              <a:buNone/>
            </a:pPr>
            <a:r>
              <a:rPr lang="id-ID" dirty="0" smtClean="0">
                <a:solidFill>
                  <a:prstClr val="black"/>
                </a:solidFill>
              </a:rPr>
              <a:t>e.  Pelaksanaan pengujian, pengukuran, penilaian,</a:t>
            </a:r>
          </a:p>
          <a:p>
            <a:pPr marL="0" indent="0">
              <a:buNone/>
            </a:pPr>
            <a:r>
              <a:rPr lang="id-ID" dirty="0">
                <a:solidFill>
                  <a:prstClr val="black"/>
                </a:solidFill>
              </a:rPr>
              <a:t> </a:t>
            </a:r>
            <a:r>
              <a:rPr lang="id-ID" dirty="0" smtClean="0">
                <a:solidFill>
                  <a:prstClr val="black"/>
                </a:solidFill>
              </a:rPr>
              <a:t>    dan evaluasi pembelajaran.</a:t>
            </a:r>
          </a:p>
          <a:p>
            <a:pPr marL="0" indent="0">
              <a:buNone/>
            </a:pPr>
            <a:r>
              <a:rPr lang="id-ID" dirty="0" smtClean="0">
                <a:solidFill>
                  <a:prstClr val="black"/>
                </a:solidFill>
              </a:rPr>
              <a:t>f.   Menyusun laporan evaluasi pembelajaran.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1564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just"/>
            <a:r>
              <a:rPr lang="id-ID" sz="3200" b="1" dirty="0" smtClean="0">
                <a:solidFill>
                  <a:srgbClr val="229E3A"/>
                </a:solidFill>
              </a:rPr>
              <a:t>2.2. Teknik Evaluasi Pembelajaran</a:t>
            </a:r>
            <a:endParaRPr lang="id-ID" sz="3200" b="1" dirty="0">
              <a:solidFill>
                <a:srgbClr val="229E3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562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 smtClean="0"/>
              <a:t>a. Pemberian tes: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d-ID" dirty="0" smtClean="0"/>
              <a:t>    </a:t>
            </a:r>
            <a:r>
              <a:rPr lang="id-ID" sz="3300" dirty="0" smtClean="0"/>
              <a:t>Memberi tes kepada peserta didik untuk jawab sesuai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d-ID" sz="3300" dirty="0"/>
              <a:t> </a:t>
            </a:r>
            <a:r>
              <a:rPr lang="id-ID" sz="3300" dirty="0" smtClean="0"/>
              <a:t>   dengan yang seharusnya. Teknik ini cocok untuk meng-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d-ID" sz="3300" dirty="0"/>
              <a:t> </a:t>
            </a:r>
            <a:r>
              <a:rPr lang="id-ID" sz="3300" dirty="0" smtClean="0"/>
              <a:t>   ukur kompetensi kognitif.</a:t>
            </a:r>
          </a:p>
          <a:p>
            <a:pPr marL="0" indent="0">
              <a:buNone/>
            </a:pPr>
            <a:r>
              <a:rPr lang="id-ID" dirty="0" smtClean="0"/>
              <a:t>b. Pemberian kuis:</a:t>
            </a:r>
          </a:p>
          <a:p>
            <a:pPr marL="0" indent="0">
              <a:buNone/>
            </a:pPr>
            <a:r>
              <a:rPr lang="id-ID" dirty="0" smtClean="0"/>
              <a:t>    Memberi kuisioner kepada peserta didik untuk dijawab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sesuai dengan yang senyatanya. Teknik ini untuk meng-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ukur kompetensi afektif.</a:t>
            </a:r>
          </a:p>
          <a:p>
            <a:pPr marL="0" indent="0">
              <a:buNone/>
            </a:pPr>
            <a:r>
              <a:rPr lang="id-ID" dirty="0" smtClean="0"/>
              <a:t>c. Pengamatan:</a:t>
            </a:r>
          </a:p>
          <a:p>
            <a:pPr marL="0" indent="0">
              <a:buNone/>
            </a:pPr>
            <a:r>
              <a:rPr lang="id-ID" dirty="0" smtClean="0"/>
              <a:t>    Memberi tugas kepada peserta didik untuk diamati ki-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nerjanya dalam melakukan tugas. Teknik ini cocok untuk</a:t>
            </a:r>
          </a:p>
          <a:p>
            <a:pPr marL="0" indent="0">
              <a:buNone/>
            </a:pPr>
            <a:r>
              <a:rPr lang="id-ID" dirty="0" smtClean="0"/>
              <a:t>    mengukur kompetensi psikomotorik dan afektif.</a:t>
            </a:r>
          </a:p>
        </p:txBody>
      </p:sp>
    </p:spTree>
    <p:extLst>
      <p:ext uri="{BB962C8B-B14F-4D97-AF65-F5344CB8AC3E}">
        <p14:creationId xmlns:p14="http://schemas.microsoft.com/office/powerpoint/2010/main" val="403070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just"/>
            <a:r>
              <a:rPr lang="id-ID" sz="3200" b="1" dirty="0" smtClean="0">
                <a:solidFill>
                  <a:srgbClr val="229E3A"/>
                </a:solidFill>
              </a:rPr>
              <a:t>2.3. Instrumen Evaluasi Pembelajaran</a:t>
            </a:r>
            <a:endParaRPr lang="id-ID" sz="3200" b="1" dirty="0">
              <a:solidFill>
                <a:srgbClr val="229E3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2.3.1. Instrumen tes</a:t>
            </a:r>
          </a:p>
          <a:p>
            <a:pPr marL="0" indent="0">
              <a:buNone/>
            </a:pPr>
            <a:r>
              <a:rPr lang="id-ID" dirty="0" smtClean="0"/>
              <a:t>2.3.2. Instrumen kuisioner</a:t>
            </a:r>
          </a:p>
          <a:p>
            <a:pPr marL="0" indent="0">
              <a:buNone/>
            </a:pPr>
            <a:r>
              <a:rPr lang="id-ID" dirty="0" smtClean="0"/>
              <a:t>2.3.3. Instrumen lembar pengamatan.</a:t>
            </a:r>
          </a:p>
        </p:txBody>
      </p:sp>
    </p:spTree>
    <p:extLst>
      <p:ext uri="{BB962C8B-B14F-4D97-AF65-F5344CB8AC3E}">
        <p14:creationId xmlns:p14="http://schemas.microsoft.com/office/powerpoint/2010/main" val="149422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just"/>
            <a:r>
              <a:rPr lang="id-ID" sz="3200" b="1" dirty="0" smtClean="0">
                <a:solidFill>
                  <a:srgbClr val="229E3A"/>
                </a:solidFill>
              </a:rPr>
              <a:t>2.3.1. Instrumen Tes</a:t>
            </a:r>
            <a:endParaRPr lang="id-ID" sz="3200" b="1" dirty="0">
              <a:solidFill>
                <a:srgbClr val="229E3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Tes adalah seperangkat soal yang digunakan untuk mengumpulkan bukti belajar kompetensi kognitif peserta didik.</a:t>
            </a:r>
          </a:p>
          <a:p>
            <a:pPr marL="0" indent="0">
              <a:buNone/>
            </a:pPr>
            <a:r>
              <a:rPr lang="id-ID" dirty="0" smtClean="0"/>
              <a:t>Ada dua jenis tes: </a:t>
            </a:r>
          </a:p>
          <a:p>
            <a:pPr marL="514350" indent="-514350">
              <a:buAutoNum type="arabicPeriod"/>
            </a:pPr>
            <a:r>
              <a:rPr lang="id-ID" dirty="0" smtClean="0"/>
              <a:t>Tes menyusun jawaban: (a) tes uraian terbatas dan (b) tes uraian bebas.</a:t>
            </a:r>
          </a:p>
          <a:p>
            <a:pPr marL="514350" indent="-514350">
              <a:buAutoNum type="arabicPeriod"/>
            </a:pPr>
            <a:r>
              <a:rPr lang="id-ID" dirty="0" smtClean="0"/>
              <a:t>Tes memilih jawaban: (a) tes benar-salah, (b) tes menjodohkan, dan (c) tes pilihan ganda.</a:t>
            </a:r>
          </a:p>
        </p:txBody>
      </p:sp>
    </p:spTree>
    <p:extLst>
      <p:ext uri="{BB962C8B-B14F-4D97-AF65-F5344CB8AC3E}">
        <p14:creationId xmlns:p14="http://schemas.microsoft.com/office/powerpoint/2010/main" val="18777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just"/>
            <a:r>
              <a:rPr lang="id-ID" sz="3200" b="1" dirty="0" smtClean="0">
                <a:solidFill>
                  <a:srgbClr val="229E3A"/>
                </a:solidFill>
              </a:rPr>
              <a:t>2.3.2. Instrumen Kuisioner</a:t>
            </a:r>
            <a:endParaRPr lang="id-ID" sz="3200" b="1" dirty="0">
              <a:solidFill>
                <a:srgbClr val="229E3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562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d-ID" sz="2800" dirty="0" smtClean="0"/>
              <a:t>Kuisioner adalah seperangkat </a:t>
            </a:r>
            <a:r>
              <a:rPr lang="id-ID" sz="2800" dirty="0" smtClean="0"/>
              <a:t>pertanyaan/pernyataan untuk mendapatkan jawaban/persetujuan yang diguna-kan </a:t>
            </a:r>
            <a:r>
              <a:rPr lang="id-ID" sz="2800" dirty="0" smtClean="0"/>
              <a:t>untuk mengumpulkan bukti belajar kompetensi afektif peserta didik.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sz="2800" dirty="0" smtClean="0"/>
              <a:t>Ada dua jenis kuisioner: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id-ID" sz="2800" dirty="0" smtClean="0"/>
              <a:t>Kuisioner dengan jawaban terbuka.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id-ID" sz="2800" dirty="0" smtClean="0"/>
              <a:t>Kuisioner dengan jawaban tertutup.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sz="2800" dirty="0" smtClean="0"/>
              <a:t>Kuisioner jawaban tertutup dapat disusun dalam bentuk: </a:t>
            </a:r>
          </a:p>
          <a:p>
            <a:pPr marL="514350" indent="-514350">
              <a:spcBef>
                <a:spcPts val="0"/>
              </a:spcBef>
              <a:buAutoNum type="alphaLcParenBoth"/>
            </a:pPr>
            <a:r>
              <a:rPr lang="id-ID" sz="2800" dirty="0" smtClean="0"/>
              <a:t>Skala lajuan (</a:t>
            </a:r>
            <a:r>
              <a:rPr lang="id-ID" sz="2800" i="1" dirty="0" smtClean="0"/>
              <a:t>rating scale</a:t>
            </a:r>
            <a:r>
              <a:rPr lang="id-ID" sz="2800" dirty="0" smtClean="0"/>
              <a:t>):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sz="2800" dirty="0"/>
              <a:t> </a:t>
            </a:r>
            <a:r>
              <a:rPr lang="id-ID" sz="2800" dirty="0" smtClean="0"/>
              <a:t>      Skala Angka dan skala Deskriptif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sz="2800" dirty="0" smtClean="0"/>
              <a:t>(b) Skala sikap (</a:t>
            </a:r>
            <a:r>
              <a:rPr lang="id-ID" sz="2800" i="1" dirty="0" smtClean="0"/>
              <a:t>attitude scale</a:t>
            </a:r>
            <a:r>
              <a:rPr lang="id-ID" sz="2800" dirty="0" smtClean="0"/>
              <a:t>): Skala Likert, Skala Thurs-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sz="2800" dirty="0"/>
              <a:t> </a:t>
            </a:r>
            <a:r>
              <a:rPr lang="id-ID" sz="2800" dirty="0" smtClean="0"/>
              <a:t>     tone, dan Skala Beda </a:t>
            </a:r>
            <a:r>
              <a:rPr lang="id-ID" sz="2800" dirty="0"/>
              <a:t>S</a:t>
            </a:r>
            <a:r>
              <a:rPr lang="id-ID" sz="2800" dirty="0" smtClean="0"/>
              <a:t>emantik</a:t>
            </a:r>
          </a:p>
        </p:txBody>
      </p:sp>
    </p:spTree>
    <p:extLst>
      <p:ext uri="{BB962C8B-B14F-4D97-AF65-F5344CB8AC3E}">
        <p14:creationId xmlns:p14="http://schemas.microsoft.com/office/powerpoint/2010/main" val="100578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just"/>
            <a:r>
              <a:rPr lang="id-ID" sz="3200" b="1" dirty="0" smtClean="0">
                <a:solidFill>
                  <a:srgbClr val="229E3A"/>
                </a:solidFill>
              </a:rPr>
              <a:t>2.3.3. Instrumen Lembar Pengamatan</a:t>
            </a:r>
            <a:endParaRPr lang="id-ID" sz="3200" b="1" dirty="0">
              <a:solidFill>
                <a:srgbClr val="229E3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562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d-ID" sz="2800" smtClean="0"/>
              <a:t>Lembar Pengamatan adalah lembar yang memuat butir-butir yang diamati </a:t>
            </a:r>
            <a:r>
              <a:rPr lang="id-ID" sz="2800" smtClean="0"/>
              <a:t>dan </a:t>
            </a:r>
            <a:r>
              <a:rPr lang="id-ID" sz="2800" smtClean="0"/>
              <a:t>skala penilaiannya yang </a:t>
            </a:r>
            <a:r>
              <a:rPr lang="id-ID" sz="2800" smtClean="0"/>
              <a:t>diguna-kan </a:t>
            </a:r>
            <a:r>
              <a:rPr lang="id-ID" sz="2800" smtClean="0"/>
              <a:t>untuk mengumpulkan bukti belajar kompetensi psikomotorik.</a:t>
            </a:r>
            <a:endParaRPr lang="id-ID" sz="2800" dirty="0" smtClean="0"/>
          </a:p>
        </p:txBody>
      </p:sp>
    </p:spTree>
    <p:extLst>
      <p:ext uri="{BB962C8B-B14F-4D97-AF65-F5344CB8AC3E}">
        <p14:creationId xmlns:p14="http://schemas.microsoft.com/office/powerpoint/2010/main" val="65453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just"/>
            <a:r>
              <a:rPr lang="id-ID" sz="4800" b="1" dirty="0" smtClean="0">
                <a:solidFill>
                  <a:srgbClr val="00B050"/>
                </a:solidFill>
              </a:rPr>
              <a:t>Tujuan</a:t>
            </a:r>
            <a:endParaRPr lang="id-ID" sz="48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/>
              <a:t>Mampu:</a:t>
            </a:r>
          </a:p>
          <a:p>
            <a:r>
              <a:rPr lang="id-ID" dirty="0" smtClean="0"/>
              <a:t>Menjelaskan konsep dasar evaluasi Pembelajaran (pengertian, tujuan, jenis, prinsip, asumsi, dan paradigma)</a:t>
            </a:r>
          </a:p>
          <a:p>
            <a:r>
              <a:rPr lang="id-ID" dirty="0" smtClean="0"/>
              <a:t>Menjelaskan prosedur, teknik, dan instrumen evaluasi pembelajaran (prosedur, teknik, dan instrumen).</a:t>
            </a:r>
          </a:p>
          <a:p>
            <a:r>
              <a:rPr lang="id-ID" dirty="0" smtClean="0"/>
              <a:t>Membuat Rancangan evaluasi pembelajaran (tujuan, kisi-kisi, instrumen, pedoman penskoran, interpretasi, dan pelaporan)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2805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id-ID" sz="3200" b="1" dirty="0" smtClean="0">
                <a:solidFill>
                  <a:srgbClr val="00B050"/>
                </a:solidFill>
              </a:rPr>
              <a:t>1. KONSEP DASAR EVALUASI PEMBELAJARAN</a:t>
            </a:r>
            <a:endParaRPr lang="id-ID" sz="32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lvl="1" indent="0">
              <a:buNone/>
            </a:pPr>
            <a:endParaRPr lang="id-ID" dirty="0" smtClean="0"/>
          </a:p>
          <a:p>
            <a:pPr marL="457200" lvl="1" indent="0">
              <a:buNone/>
            </a:pPr>
            <a:r>
              <a:rPr lang="id-ID" dirty="0" smtClean="0"/>
              <a:t>1.1. Pengertian </a:t>
            </a:r>
          </a:p>
          <a:p>
            <a:pPr marL="457200" lvl="1" indent="0">
              <a:buNone/>
            </a:pPr>
            <a:r>
              <a:rPr lang="id-ID" dirty="0" smtClean="0"/>
              <a:t>1.2. Tujuan</a:t>
            </a:r>
          </a:p>
          <a:p>
            <a:pPr marL="457200" lvl="1" indent="0">
              <a:buNone/>
            </a:pPr>
            <a:r>
              <a:rPr lang="id-ID" dirty="0" smtClean="0"/>
              <a:t>1.3. Jenis</a:t>
            </a:r>
          </a:p>
          <a:p>
            <a:pPr marL="457200" lvl="1" indent="0">
              <a:buNone/>
            </a:pPr>
            <a:r>
              <a:rPr lang="id-ID" dirty="0" smtClean="0"/>
              <a:t>1.4. Prinsip</a:t>
            </a:r>
          </a:p>
          <a:p>
            <a:pPr marL="457200" lvl="1" indent="0">
              <a:buNone/>
            </a:pPr>
            <a:r>
              <a:rPr lang="id-ID" dirty="0" smtClean="0"/>
              <a:t>1.5. Asumsi</a:t>
            </a:r>
          </a:p>
          <a:p>
            <a:pPr marL="457200" lvl="1" indent="0">
              <a:buNone/>
            </a:pPr>
            <a:r>
              <a:rPr lang="id-ID" dirty="0" smtClean="0"/>
              <a:t>1.6. Paradigma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08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just"/>
            <a:r>
              <a:rPr lang="id-ID" sz="3600" b="1" dirty="0" smtClean="0">
                <a:solidFill>
                  <a:srgbClr val="00B050"/>
                </a:solidFill>
              </a:rPr>
              <a:t>1.1. Pengertian Evaluasi Pembelajaran</a:t>
            </a:r>
            <a:endParaRPr lang="id-ID" sz="3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Pembelajaran adalah proses menggerakkan peserta didik belajar mengembangkan kompetensinya menjadi kompetensi yang diharapkan. </a:t>
            </a:r>
          </a:p>
          <a:p>
            <a:r>
              <a:rPr lang="id-ID" dirty="0" smtClean="0"/>
              <a:t>Kompetensi tersebut menyangkut kompetensi kognitif, afektif, dan psikomotorik.</a:t>
            </a:r>
          </a:p>
          <a:p>
            <a:r>
              <a:rPr lang="id-ID" dirty="0" smtClean="0"/>
              <a:t>Untuk melaksanakan pembelajaran, guru harus membuat keputusan (evaluasi) pembelajaran, baik sebelum (input), selama (proses), maupun pada akhir (hasil) pembelajaran.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2622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just"/>
            <a:r>
              <a:rPr lang="id-ID" sz="3600" b="1" dirty="0" smtClean="0">
                <a:solidFill>
                  <a:srgbClr val="00B050"/>
                </a:solidFill>
              </a:rPr>
              <a:t>1.1. Pengertian Evaluasi Pembelajaran</a:t>
            </a:r>
            <a:endParaRPr lang="id-ID" sz="3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 smtClean="0"/>
              <a:t>Lanjutan....</a:t>
            </a:r>
          </a:p>
          <a:p>
            <a:r>
              <a:rPr lang="id-ID" dirty="0" smtClean="0"/>
              <a:t>Tanpa evaluasi, guru tidak dapat melaksanakan pembelajaran dengan baik.</a:t>
            </a:r>
          </a:p>
          <a:p>
            <a:r>
              <a:rPr lang="id-ID" dirty="0" smtClean="0"/>
              <a:t>Evaluasi pembelajaran adalah proses pengumpulan bukti (testing), pemberian skor (measurement), interpretasi skor (assessment), dan pembuatan keputusan (evaluation) pembelajaran.</a:t>
            </a:r>
          </a:p>
          <a:p>
            <a:r>
              <a:rPr lang="id-ID" dirty="0" smtClean="0"/>
              <a:t>Keputusan pembelajaran menyangkut penentuan dan perbaikan input, proses, dan output pembelajaran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941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just"/>
            <a:r>
              <a:rPr lang="id-ID" sz="3600" b="1" dirty="0" smtClean="0">
                <a:solidFill>
                  <a:srgbClr val="00B050"/>
                </a:solidFill>
              </a:rPr>
              <a:t>1.2. Tujuan Evaluasi Pembelajaran</a:t>
            </a:r>
            <a:endParaRPr lang="id-ID" sz="3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id-ID" dirty="0" smtClean="0"/>
              <a:t>Tujuan formatif: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</a:t>
            </a:r>
            <a:r>
              <a:rPr lang="id-ID" sz="2800" dirty="0" smtClean="0"/>
              <a:t>memperbaiki kualitas (keefektifan) input, proses, </a:t>
            </a:r>
          </a:p>
          <a:p>
            <a:pPr marL="0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   dan output pembelajaran.</a:t>
            </a:r>
          </a:p>
          <a:p>
            <a:pPr marL="0" indent="0">
              <a:buNone/>
            </a:pPr>
            <a:r>
              <a:rPr lang="id-ID" dirty="0" smtClean="0"/>
              <a:t>b.   Tujuan Sumatif: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menentukan kualitas (keefektifan) input,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proses, output pembelajaran.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4642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just"/>
            <a:r>
              <a:rPr lang="id-ID" sz="3600" b="1" dirty="0" smtClean="0">
                <a:solidFill>
                  <a:srgbClr val="229E3A"/>
                </a:solidFill>
              </a:rPr>
              <a:t>1.3. Jenis Evaluasi Pembelajaran</a:t>
            </a:r>
            <a:endParaRPr lang="id-ID" sz="3600" b="1" dirty="0">
              <a:solidFill>
                <a:srgbClr val="229E3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LcPeriod"/>
            </a:pPr>
            <a:r>
              <a:rPr lang="id-ID" dirty="0" smtClean="0"/>
              <a:t>Evaluasi formatif: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</a:t>
            </a:r>
            <a:r>
              <a:rPr lang="id-ID" sz="2800" dirty="0" smtClean="0"/>
              <a:t>Evaluasi yang dirancang untuk memperbaiki kuali-</a:t>
            </a:r>
          </a:p>
          <a:p>
            <a:pPr marL="0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  tas (keefektifan) input, proses, dan output pembe-</a:t>
            </a:r>
          </a:p>
          <a:p>
            <a:pPr marL="0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  lajaran.</a:t>
            </a:r>
          </a:p>
          <a:p>
            <a:pPr marL="0" indent="0">
              <a:buNone/>
            </a:pPr>
            <a:r>
              <a:rPr lang="id-ID" dirty="0" smtClean="0"/>
              <a:t>b.   </a:t>
            </a:r>
            <a:r>
              <a:rPr lang="id-ID" smtClean="0"/>
              <a:t>Evaluasi </a:t>
            </a:r>
            <a:r>
              <a:rPr lang="id-ID" dirty="0" smtClean="0"/>
              <a:t>Sumatif: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Evaluasi yang dirancang untuk menentukan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kualitas (keefektifan) input, proses, output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pembelajaran.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5870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just"/>
            <a:r>
              <a:rPr lang="id-ID" sz="3600" b="1" dirty="0" smtClean="0">
                <a:solidFill>
                  <a:srgbClr val="229E3A"/>
                </a:solidFill>
              </a:rPr>
              <a:t>1.4. Prinsip Evaluasi Pembelajaran</a:t>
            </a:r>
            <a:endParaRPr lang="id-ID" sz="3600" b="1" dirty="0">
              <a:solidFill>
                <a:srgbClr val="229E3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id-ID" dirty="0" smtClean="0"/>
              <a:t>Valid: Tepat</a:t>
            </a:r>
          </a:p>
          <a:p>
            <a:pPr marL="514350" indent="-514350">
              <a:buAutoNum type="alphaLcPeriod"/>
            </a:pPr>
            <a:r>
              <a:rPr lang="id-ID" dirty="0" smtClean="0"/>
              <a:t>Reliabel: Dapat dipercaya</a:t>
            </a:r>
          </a:p>
          <a:p>
            <a:pPr marL="514350" indent="-514350">
              <a:buAutoNum type="alphaLcPeriod"/>
            </a:pPr>
            <a:r>
              <a:rPr lang="id-ID" dirty="0" smtClean="0"/>
              <a:t>Objectiv: berdasakan prosedur dan kriteria</a:t>
            </a:r>
          </a:p>
          <a:p>
            <a:pPr marL="514350" indent="-514350">
              <a:buAutoNum type="alphaLcPeriod"/>
            </a:pPr>
            <a:r>
              <a:rPr lang="id-ID" dirty="0" smtClean="0"/>
              <a:t>Komprehensip: Menyeluruh</a:t>
            </a:r>
          </a:p>
          <a:p>
            <a:pPr marL="514350" indent="-514350">
              <a:buAutoNum type="alphaLcPeriod"/>
            </a:pPr>
            <a:r>
              <a:rPr lang="id-ID" dirty="0" smtClean="0"/>
              <a:t>Berkelanjutan: Terus menerus </a:t>
            </a:r>
          </a:p>
          <a:p>
            <a:pPr marL="514350" indent="-514350">
              <a:buAutoNum type="alphaLcPeriod"/>
            </a:pPr>
            <a:r>
              <a:rPr lang="id-ID" dirty="0" smtClean="0"/>
              <a:t>Sistematis: mengikuti langkah-langkah</a:t>
            </a:r>
          </a:p>
          <a:p>
            <a:pPr marL="514350" indent="-514350">
              <a:buAutoNum type="alphaLcPeriod"/>
            </a:pPr>
            <a:r>
              <a:rPr lang="id-ID" dirty="0" smtClean="0"/>
              <a:t>Akuntabel: dapat dipertanggungjawabkan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2539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just"/>
            <a:r>
              <a:rPr lang="id-ID" sz="3600" b="1" dirty="0" smtClean="0">
                <a:solidFill>
                  <a:srgbClr val="229E3A"/>
                </a:solidFill>
              </a:rPr>
              <a:t>1.5. Asumsi Evaluasi Pembelajaran</a:t>
            </a:r>
            <a:endParaRPr lang="id-ID" sz="3600" b="1" dirty="0">
              <a:solidFill>
                <a:srgbClr val="229E3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lphaLcPeriod"/>
            </a:pPr>
            <a:r>
              <a:rPr lang="id-ID" dirty="0" smtClean="0"/>
              <a:t>Konstruk psikologis &amp; pendidikan itu ada.</a:t>
            </a:r>
          </a:p>
          <a:p>
            <a:pPr marL="514350" indent="-514350">
              <a:buAutoNum type="alphaLcPeriod"/>
            </a:pPr>
            <a:r>
              <a:rPr lang="id-ID" dirty="0" smtClean="0"/>
              <a:t>Konstruk </a:t>
            </a:r>
            <a:r>
              <a:rPr lang="id-ID" dirty="0"/>
              <a:t>psikologis </a:t>
            </a:r>
            <a:r>
              <a:rPr lang="id-ID" dirty="0" smtClean="0"/>
              <a:t>&amp; </a:t>
            </a:r>
            <a:r>
              <a:rPr lang="id-ID" dirty="0"/>
              <a:t>pendidikan </a:t>
            </a:r>
            <a:r>
              <a:rPr lang="id-ID" dirty="0" smtClean="0"/>
              <a:t>dapat diukur.</a:t>
            </a:r>
          </a:p>
          <a:p>
            <a:pPr marL="514350" indent="-514350">
              <a:buAutoNum type="alphaLcPeriod"/>
            </a:pPr>
            <a:r>
              <a:rPr lang="id-ID" dirty="0"/>
              <a:t>P</a:t>
            </a:r>
            <a:r>
              <a:rPr lang="id-ID" dirty="0" smtClean="0"/>
              <a:t>engukuran konstruk tidak sempurna.</a:t>
            </a:r>
          </a:p>
          <a:p>
            <a:pPr marL="514350" indent="-514350">
              <a:buAutoNum type="alphaLcPeriod"/>
            </a:pPr>
            <a:r>
              <a:rPr lang="id-ID" dirty="0" smtClean="0"/>
              <a:t>Ada berbagai cara mengukur konstruk.</a:t>
            </a:r>
          </a:p>
          <a:p>
            <a:pPr marL="514350" indent="-514350">
              <a:buAutoNum type="alphaLcPeriod"/>
            </a:pPr>
            <a:r>
              <a:rPr lang="id-ID" dirty="0" smtClean="0"/>
              <a:t>Semua cara memiliki kelebihan &amp; kekurangan</a:t>
            </a:r>
          </a:p>
          <a:p>
            <a:pPr marL="514350" indent="-514350">
              <a:buAutoNum type="alphaLcPeriod"/>
            </a:pPr>
            <a:r>
              <a:rPr lang="id-ID" dirty="0" smtClean="0"/>
              <a:t>Penilain harus menggunakan berbagai sumber informasi.</a:t>
            </a:r>
          </a:p>
          <a:p>
            <a:pPr marL="514350" indent="-514350">
              <a:buAutoNum type="alphaLcPeriod"/>
            </a:pPr>
            <a:r>
              <a:rPr lang="id-ID" dirty="0" smtClean="0"/>
              <a:t>Cara mengembangkan tes dapat digunakan untuk non tes.</a:t>
            </a:r>
          </a:p>
          <a:p>
            <a:pPr marL="514350" indent="-514350">
              <a:buAutoNum type="alphaLcPeriod"/>
            </a:pPr>
            <a:r>
              <a:rPr lang="id-ID" dirty="0" smtClean="0"/>
              <a:t>Penilaian memberikan informasi membantu pendidik membuat keputusan pendidikan lebih baik.</a:t>
            </a:r>
          </a:p>
          <a:p>
            <a:pPr marL="514350" indent="-514350">
              <a:buAutoNum type="alphaLcPeriod"/>
            </a:pPr>
            <a:r>
              <a:rPr lang="id-ID" dirty="0" smtClean="0"/>
              <a:t>Penilaian dapat dilakukan dengan cara adil.</a:t>
            </a:r>
          </a:p>
          <a:p>
            <a:pPr marL="514350" indent="-514350">
              <a:buAutoNum type="alphaLcPeriod"/>
            </a:pPr>
            <a:r>
              <a:rPr lang="id-ID" dirty="0" smtClean="0"/>
              <a:t>Pengujian dan penilaian menguntungkan lembaga pendidikan dan masyarakat keseluruhan 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5395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808</Words>
  <Application>Microsoft Office PowerPoint</Application>
  <PresentationFormat>On-screen Show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EVALUASI PEMBELAJARAN   </vt:lpstr>
      <vt:lpstr>Tujuan</vt:lpstr>
      <vt:lpstr>1. KONSEP DASAR EVALUASI PEMBELAJARAN</vt:lpstr>
      <vt:lpstr>1.1. Pengertian Evaluasi Pembelajaran</vt:lpstr>
      <vt:lpstr>1.1. Pengertian Evaluasi Pembelajaran</vt:lpstr>
      <vt:lpstr>1.2. Tujuan Evaluasi Pembelajaran</vt:lpstr>
      <vt:lpstr>1.3. Jenis Evaluasi Pembelajaran</vt:lpstr>
      <vt:lpstr>1.4. Prinsip Evaluasi Pembelajaran</vt:lpstr>
      <vt:lpstr>1.5. Asumsi Evaluasi Pembelajaran</vt:lpstr>
      <vt:lpstr>1.6. Paradigma Evaluasi Pembelajaran</vt:lpstr>
      <vt:lpstr>2. Prosedur, Teknik, dan Instrumen Evaluasi       Pembelajaran</vt:lpstr>
      <vt:lpstr>2.1. Prosedur Evaluasi Pembelajaran</vt:lpstr>
      <vt:lpstr>2.2. Teknik Evaluasi Pembelajaran</vt:lpstr>
      <vt:lpstr>2.3. Instrumen Evaluasi Pembelajaran</vt:lpstr>
      <vt:lpstr>2.3.1. Instrumen Tes</vt:lpstr>
      <vt:lpstr>2.3.2. Instrumen Kuisioner</vt:lpstr>
      <vt:lpstr>2.3.3. Instrumen Lembar Pengamatan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PEMBELAJARAN   </dc:title>
  <dc:creator>USER</dc:creator>
  <cp:lastModifiedBy>ismail - [2010]</cp:lastModifiedBy>
  <cp:revision>39</cp:revision>
  <dcterms:created xsi:type="dcterms:W3CDTF">2006-08-16T00:00:00Z</dcterms:created>
  <dcterms:modified xsi:type="dcterms:W3CDTF">2017-11-02T20:31:26Z</dcterms:modified>
</cp:coreProperties>
</file>