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5C69B4-3459-4FE9-817F-47BCCAACA8B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B9CB5AB-CA86-488E-B544-5B5172D1F7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752600"/>
            <a:ext cx="7848600" cy="4267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9600" dirty="0">
                <a:solidFill>
                  <a:srgbClr val="00B050"/>
                </a:solidFill>
                <a:latin typeface="Algerian" panose="04020705040A02060702" pitchFamily="82" charset="0"/>
              </a:rPr>
              <a:t>Bahasa Indonesia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09600" y="228600"/>
            <a:ext cx="5715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Kedudukan Bahasa Indonesia: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914400" y="2743200"/>
            <a:ext cx="2362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Bahasa</a:t>
            </a:r>
          </a:p>
          <a:p>
            <a:pPr algn="ctr"/>
            <a:r>
              <a:rPr lang="en-US" sz="2400"/>
              <a:t>Indonesia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5029200" y="1981200"/>
            <a:ext cx="4114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Bahasa Nasional</a:t>
            </a:r>
          </a:p>
          <a:p>
            <a:pPr algn="ctr"/>
            <a:r>
              <a:rPr lang="en-US"/>
              <a:t>[Sumpah Pemuda]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876800" y="4495800"/>
            <a:ext cx="42672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Bahasa Negara</a:t>
            </a:r>
          </a:p>
          <a:p>
            <a:pPr algn="ctr"/>
            <a:r>
              <a:rPr lang="en-US"/>
              <a:t>[UUD 1945]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3276600" y="26670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276600" y="3581400"/>
            <a:ext cx="1524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4620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err="1">
                <a:solidFill>
                  <a:srgbClr val="00B050"/>
                </a:solidFill>
                <a:latin typeface="Elephant" pitchFamily="18" charset="0"/>
              </a:rPr>
              <a:t>Fungsi</a:t>
            </a:r>
            <a:r>
              <a:rPr lang="en-US" dirty="0">
                <a:solidFill>
                  <a:srgbClr val="00B050"/>
                </a:solidFill>
                <a:latin typeface="Elephant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Elephant" pitchFamily="18" charset="0"/>
              </a:rPr>
              <a:t>Bahasa</a:t>
            </a:r>
            <a:r>
              <a:rPr lang="en-US" dirty="0">
                <a:solidFill>
                  <a:srgbClr val="00B050"/>
                </a:solidFill>
                <a:latin typeface="Elephant" pitchFamily="18" charset="0"/>
              </a:rPr>
              <a:t> Indonesia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Elephant" pitchFamily="18" charset="0"/>
              </a:rPr>
              <a:t>Sbg bhs Nasional: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Elephant" pitchFamily="18" charset="0"/>
              </a:rPr>
              <a:t>Lambang Kebanggaan kebangsaan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z="2800">
              <a:latin typeface="Elephant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Elephant" pitchFamily="18" charset="0"/>
              </a:rPr>
              <a:t>Lambang identitas nasional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z="2800">
              <a:latin typeface="Elephant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Elephant" pitchFamily="18" charset="0"/>
              </a:rPr>
              <a:t>Alat perhubungan antar warga, daerah, suku, budaya, dan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z="2800">
              <a:latin typeface="Elephant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Elephant" pitchFamily="18" charset="0"/>
              </a:rPr>
              <a:t>Alat pemersatu berbagai suku dg latar yg beragam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981200"/>
            <a:ext cx="8915400" cy="2590800"/>
          </a:xfrm>
        </p:spPr>
        <p:txBody>
          <a:bodyPr/>
          <a:lstStyle/>
          <a:p>
            <a:pPr algn="ctr" eaLnBrk="1" hangingPunct="1">
              <a:buFontTx/>
              <a:buChar char="•"/>
            </a:pPr>
            <a:r>
              <a:rPr lang="en-US" dirty="0" err="1">
                <a:solidFill>
                  <a:srgbClr val="C00000"/>
                </a:solidFill>
                <a:latin typeface="Elephant" pitchFamily="18" charset="0"/>
              </a:rPr>
              <a:t>Perkembangan</a:t>
            </a:r>
            <a:r>
              <a:rPr lang="en-US" dirty="0">
                <a:solidFill>
                  <a:srgbClr val="C00000"/>
                </a:solidFill>
                <a:latin typeface="Elephant" pitchFamily="18" charset="0"/>
              </a:rPr>
              <a:t> </a:t>
            </a:r>
            <a:br>
              <a:rPr lang="en-US" dirty="0">
                <a:solidFill>
                  <a:srgbClr val="C00000"/>
                </a:solidFill>
                <a:latin typeface="Elephant" pitchFamily="18" charset="0"/>
              </a:rPr>
            </a:br>
            <a:r>
              <a:rPr lang="en-US" dirty="0" err="1">
                <a:solidFill>
                  <a:srgbClr val="C00000"/>
                </a:solidFill>
                <a:latin typeface="Elephant" pitchFamily="18" charset="0"/>
              </a:rPr>
              <a:t>Bahasa</a:t>
            </a:r>
            <a:r>
              <a:rPr lang="en-US" dirty="0">
                <a:solidFill>
                  <a:srgbClr val="C00000"/>
                </a:solidFill>
                <a:latin typeface="Elephant" pitchFamily="18" charset="0"/>
              </a:rPr>
              <a:t> Indonesia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sz="4000">
                <a:latin typeface="Elephant" pitchFamily="18" charset="0"/>
              </a:rPr>
              <a:t>Sumber Bahasa Indonesia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>
                <a:latin typeface="Elephant" pitchFamily="18" charset="0"/>
              </a:rPr>
              <a:t>Bahasa Melayu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/>
          <p:cNvSpPr>
            <a:spLocks noChangeArrowheads="1"/>
          </p:cNvSpPr>
          <p:nvPr/>
        </p:nvSpPr>
        <p:spPr bwMode="auto">
          <a:xfrm>
            <a:off x="1219200" y="609600"/>
            <a:ext cx="4114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Bahasa Melayu</a:t>
            </a:r>
          </a:p>
        </p:txBody>
      </p:sp>
      <p:sp>
        <p:nvSpPr>
          <p:cNvPr id="5123" name="Oval 5"/>
          <p:cNvSpPr>
            <a:spLocks noChangeArrowheads="1"/>
          </p:cNvSpPr>
          <p:nvPr/>
        </p:nvSpPr>
        <p:spPr bwMode="auto">
          <a:xfrm>
            <a:off x="2895600" y="3657600"/>
            <a:ext cx="57150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Bahasa Indonesia</a:t>
            </a: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3276600" y="1752600"/>
            <a:ext cx="2286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>
                <a:latin typeface="Elephant" pitchFamily="18" charset="0"/>
              </a:rPr>
              <a:t>Bukti Prasasti: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8458200" cy="3657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>
                <a:latin typeface="Elephant" pitchFamily="18" charset="0"/>
              </a:rPr>
              <a:t>Prasasti Kedukan Bukit, Palembang, 683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>
                <a:latin typeface="Elephant" pitchFamily="18" charset="0"/>
              </a:rPr>
              <a:t>Prasasti Talang Tuo, Palembang, 684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>
                <a:latin typeface="Elephant" pitchFamily="18" charset="0"/>
              </a:rPr>
              <a:t>Prasasti Kota Kapur, Bangka Barat, 686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>
                <a:latin typeface="Elephant" pitchFamily="18" charset="0"/>
              </a:rPr>
              <a:t>Prasasti Karang Brahi, 688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>
                <a:latin typeface="Elephant" pitchFamily="18" charset="0"/>
              </a:rPr>
              <a:t>Prasasti Gandasuli, Jateng, 832, dan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>
                <a:latin typeface="Elephant" pitchFamily="18" charset="0"/>
              </a:rPr>
              <a:t>Prasasti Bogor, 942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>
                <a:latin typeface="Elephant" pitchFamily="18" charset="0"/>
              </a:rPr>
              <a:t>Sumpah Pemuda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sz="2400" dirty="0" err="1">
                <a:latin typeface="Elephant" pitchFamily="18" charset="0"/>
              </a:rPr>
              <a:t>Pertama</a:t>
            </a:r>
            <a:r>
              <a:rPr lang="en-US" sz="2400" dirty="0">
                <a:latin typeface="Elephant" pitchFamily="18" charset="0"/>
              </a:rPr>
              <a:t>: </a:t>
            </a:r>
            <a:r>
              <a:rPr lang="en-US" sz="2400" dirty="0" err="1">
                <a:latin typeface="Elephant" pitchFamily="18" charset="0"/>
              </a:rPr>
              <a:t>Kami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putra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dan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putri</a:t>
            </a:r>
            <a:r>
              <a:rPr lang="en-US" sz="2400" dirty="0">
                <a:latin typeface="Elephant" pitchFamily="18" charset="0"/>
              </a:rPr>
              <a:t> Indonesia </a:t>
            </a:r>
            <a:r>
              <a:rPr lang="en-US" sz="2400" dirty="0" err="1">
                <a:latin typeface="Elephant" pitchFamily="18" charset="0"/>
              </a:rPr>
              <a:t>mengaku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bertumpah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darah</a:t>
            </a:r>
            <a:r>
              <a:rPr lang="en-US" sz="2400" dirty="0">
                <a:latin typeface="Elephant" pitchFamily="18" charset="0"/>
              </a:rPr>
              <a:t> yang </a:t>
            </a:r>
            <a:r>
              <a:rPr lang="en-US" sz="2400" dirty="0" err="1">
                <a:latin typeface="Elephant" pitchFamily="18" charset="0"/>
              </a:rPr>
              <a:t>satu</a:t>
            </a:r>
            <a:r>
              <a:rPr lang="en-US" sz="2400" dirty="0">
                <a:latin typeface="Elephant" pitchFamily="18" charset="0"/>
              </a:rPr>
              <a:t>, </a:t>
            </a:r>
            <a:r>
              <a:rPr lang="en-US" sz="2400" dirty="0" err="1">
                <a:latin typeface="Elephant" pitchFamily="18" charset="0"/>
              </a:rPr>
              <a:t>tanah</a:t>
            </a:r>
            <a:r>
              <a:rPr lang="en-US" sz="2400" dirty="0">
                <a:latin typeface="Elephant" pitchFamily="18" charset="0"/>
              </a:rPr>
              <a:t> Indonesia.</a:t>
            </a:r>
          </a:p>
          <a:p>
            <a:pPr algn="ctr" eaLnBrk="1" hangingPunct="1"/>
            <a:endParaRPr lang="en-US" sz="2400" dirty="0">
              <a:latin typeface="Elephant" pitchFamily="18" charset="0"/>
            </a:endParaRPr>
          </a:p>
          <a:p>
            <a:pPr algn="ctr" eaLnBrk="1" hangingPunct="1"/>
            <a:r>
              <a:rPr lang="en-US" sz="2400" dirty="0" err="1">
                <a:latin typeface="Elephant" pitchFamily="18" charset="0"/>
              </a:rPr>
              <a:t>Kedua</a:t>
            </a:r>
            <a:r>
              <a:rPr lang="en-US" sz="2400" dirty="0">
                <a:latin typeface="Elephant" pitchFamily="18" charset="0"/>
              </a:rPr>
              <a:t>: </a:t>
            </a:r>
            <a:r>
              <a:rPr lang="en-US" sz="2400" dirty="0" err="1">
                <a:latin typeface="Elephant" pitchFamily="18" charset="0"/>
              </a:rPr>
              <a:t>Kami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putra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dan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putri</a:t>
            </a:r>
            <a:r>
              <a:rPr lang="en-US" sz="2400" dirty="0">
                <a:latin typeface="Elephant" pitchFamily="18" charset="0"/>
              </a:rPr>
              <a:t> Indonesia </a:t>
            </a:r>
            <a:r>
              <a:rPr lang="en-US" sz="2400" dirty="0" err="1">
                <a:latin typeface="Elephant" pitchFamily="18" charset="0"/>
              </a:rPr>
              <a:t>mengaku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berbangsa</a:t>
            </a:r>
            <a:r>
              <a:rPr lang="en-US" sz="2400" dirty="0">
                <a:latin typeface="Elephant" pitchFamily="18" charset="0"/>
              </a:rPr>
              <a:t> yang </a:t>
            </a:r>
            <a:r>
              <a:rPr lang="en-US" sz="2400" dirty="0" err="1">
                <a:latin typeface="Elephant" pitchFamily="18" charset="0"/>
              </a:rPr>
              <a:t>satu</a:t>
            </a:r>
            <a:r>
              <a:rPr lang="en-US" sz="2400" dirty="0">
                <a:latin typeface="Elephant" pitchFamily="18" charset="0"/>
              </a:rPr>
              <a:t>, </a:t>
            </a:r>
            <a:r>
              <a:rPr lang="en-US" sz="2400" dirty="0" err="1">
                <a:latin typeface="Elephant" pitchFamily="18" charset="0"/>
              </a:rPr>
              <a:t>bangsa</a:t>
            </a:r>
            <a:r>
              <a:rPr lang="en-US" sz="2400" dirty="0">
                <a:latin typeface="Elephant" pitchFamily="18" charset="0"/>
              </a:rPr>
              <a:t> Indonesia</a:t>
            </a:r>
          </a:p>
          <a:p>
            <a:pPr algn="ctr" eaLnBrk="1" hangingPunct="1"/>
            <a:endParaRPr lang="en-US" sz="2400" dirty="0">
              <a:latin typeface="Elephant" pitchFamily="18" charset="0"/>
            </a:endParaRPr>
          </a:p>
          <a:p>
            <a:pPr algn="ctr" eaLnBrk="1" hangingPunct="1"/>
            <a:r>
              <a:rPr lang="en-US" sz="2400" dirty="0" err="1">
                <a:latin typeface="Elephant" pitchFamily="18" charset="0"/>
              </a:rPr>
              <a:t>Ketiga</a:t>
            </a:r>
            <a:r>
              <a:rPr lang="en-US" sz="2400" dirty="0">
                <a:latin typeface="Elephant" pitchFamily="18" charset="0"/>
              </a:rPr>
              <a:t>: </a:t>
            </a:r>
            <a:r>
              <a:rPr lang="en-US" sz="2400" dirty="0" err="1">
                <a:latin typeface="Elephant" pitchFamily="18" charset="0"/>
              </a:rPr>
              <a:t>Kami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putra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dan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putri</a:t>
            </a:r>
            <a:r>
              <a:rPr lang="en-US" sz="2400" dirty="0">
                <a:latin typeface="Elephant" pitchFamily="18" charset="0"/>
              </a:rPr>
              <a:t> Indonesia </a:t>
            </a:r>
            <a:r>
              <a:rPr lang="en-US" sz="2400" dirty="0" err="1">
                <a:latin typeface="Elephant" pitchFamily="18" charset="0"/>
              </a:rPr>
              <a:t>menjunjung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bahasa</a:t>
            </a:r>
            <a:r>
              <a:rPr lang="en-US" sz="2400" dirty="0">
                <a:latin typeface="Elephant" pitchFamily="18" charset="0"/>
              </a:rPr>
              <a:t> </a:t>
            </a:r>
            <a:r>
              <a:rPr lang="en-US" sz="2400" dirty="0" err="1">
                <a:latin typeface="Elephant" pitchFamily="18" charset="0"/>
              </a:rPr>
              <a:t>persatuan</a:t>
            </a:r>
            <a:r>
              <a:rPr lang="en-US" sz="2400" dirty="0">
                <a:latin typeface="Elephant" pitchFamily="18" charset="0"/>
              </a:rPr>
              <a:t>, </a:t>
            </a:r>
            <a:r>
              <a:rPr lang="en-US" sz="2400" dirty="0" err="1">
                <a:latin typeface="Elephant" pitchFamily="18" charset="0"/>
              </a:rPr>
              <a:t>bahasa</a:t>
            </a:r>
            <a:r>
              <a:rPr lang="en-US" sz="2400" dirty="0">
                <a:latin typeface="Elephant" pitchFamily="18" charset="0"/>
              </a:rPr>
              <a:t> Indonesia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sz="3600">
                <a:latin typeface="Elephant" pitchFamily="18" charset="0"/>
              </a:rPr>
              <a:t>Mengapa Bahasa Melayu?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000" dirty="0">
                <a:latin typeface="Elephant" pitchFamily="18" charset="0"/>
              </a:rPr>
              <a:t>Bhs. </a:t>
            </a:r>
            <a:r>
              <a:rPr lang="en-US" sz="2000" dirty="0" err="1">
                <a:latin typeface="Elephant" pitchFamily="18" charset="0"/>
              </a:rPr>
              <a:t>Melayu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merupakan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i="1" dirty="0">
                <a:latin typeface="Elephant" pitchFamily="18" charset="0"/>
              </a:rPr>
              <a:t>lingua franca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di</a:t>
            </a:r>
            <a:r>
              <a:rPr lang="en-US" sz="2000" dirty="0">
                <a:latin typeface="Elephant" pitchFamily="18" charset="0"/>
              </a:rPr>
              <a:t> Indonesia, </a:t>
            </a:r>
            <a:r>
              <a:rPr lang="en-US" sz="2000" dirty="0" err="1">
                <a:latin typeface="Elephant" pitchFamily="18" charset="0"/>
              </a:rPr>
              <a:t>bhs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perhubungan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dan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perdagangan</a:t>
            </a:r>
            <a:endParaRPr lang="en-US" sz="2000" dirty="0">
              <a:latin typeface="Elephant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endParaRPr lang="en-US" sz="2000" dirty="0">
              <a:latin typeface="Elephant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000" dirty="0" err="1">
                <a:latin typeface="Elephant" pitchFamily="18" charset="0"/>
              </a:rPr>
              <a:t>Sistem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bhs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Melayu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sederhana</a:t>
            </a:r>
            <a:r>
              <a:rPr lang="en-US" sz="2000" dirty="0">
                <a:latin typeface="Elephant" pitchFamily="18" charset="0"/>
              </a:rPr>
              <a:t>, </a:t>
            </a:r>
            <a:r>
              <a:rPr lang="en-US" sz="2000" dirty="0" err="1">
                <a:latin typeface="Elephant" pitchFamily="18" charset="0"/>
              </a:rPr>
              <a:t>mudah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dipelajari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krn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tdk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dikenal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tingkatan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bhs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spt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bhs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Jawa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atau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perbedaan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kasar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dan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halus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spt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bhs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Sunda</a:t>
            </a:r>
            <a:endParaRPr lang="en-US" sz="2000" dirty="0">
              <a:latin typeface="Elephant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endParaRPr lang="en-US" sz="2000" dirty="0">
              <a:latin typeface="Elephant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000" dirty="0" err="1">
                <a:latin typeface="Elephant" pitchFamily="18" charset="0"/>
              </a:rPr>
              <a:t>Suku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Jawa</a:t>
            </a:r>
            <a:r>
              <a:rPr lang="en-US" sz="2000" dirty="0">
                <a:latin typeface="Elephant" pitchFamily="18" charset="0"/>
              </a:rPr>
              <a:t>, </a:t>
            </a:r>
            <a:r>
              <a:rPr lang="en-US" sz="2000" dirty="0" err="1">
                <a:latin typeface="Elephant" pitchFamily="18" charset="0"/>
              </a:rPr>
              <a:t>Sunda</a:t>
            </a:r>
            <a:r>
              <a:rPr lang="en-US" sz="2000" dirty="0">
                <a:latin typeface="Elephant" pitchFamily="18" charset="0"/>
              </a:rPr>
              <a:t>, </a:t>
            </a:r>
            <a:r>
              <a:rPr lang="en-US" sz="2000" dirty="0" err="1">
                <a:latin typeface="Elephant" pitchFamily="18" charset="0"/>
              </a:rPr>
              <a:t>dll</a:t>
            </a:r>
            <a:r>
              <a:rPr lang="en-US" sz="2000" dirty="0">
                <a:latin typeface="Elephant" pitchFamily="18" charset="0"/>
              </a:rPr>
              <a:t> dg </a:t>
            </a:r>
            <a:r>
              <a:rPr lang="en-US" sz="2000" dirty="0" err="1">
                <a:latin typeface="Elephant" pitchFamily="18" charset="0"/>
              </a:rPr>
              <a:t>sukarela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menerima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bhs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Melayu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menj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bhs</a:t>
            </a:r>
            <a:r>
              <a:rPr lang="en-US" sz="2000" dirty="0">
                <a:latin typeface="Elephant" pitchFamily="18" charset="0"/>
              </a:rPr>
              <a:t> Indonesia </a:t>
            </a:r>
            <a:r>
              <a:rPr lang="en-US" sz="2000" dirty="0" err="1">
                <a:latin typeface="Elephant" pitchFamily="18" charset="0"/>
              </a:rPr>
              <a:t>sbg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bhs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nasional</a:t>
            </a:r>
            <a:endParaRPr lang="en-US" sz="2000" dirty="0">
              <a:latin typeface="Elephant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endParaRPr lang="en-US" sz="2000" dirty="0">
              <a:latin typeface="Elephant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000" dirty="0">
                <a:latin typeface="Elephant" pitchFamily="18" charset="0"/>
              </a:rPr>
              <a:t>Bhs </a:t>
            </a:r>
            <a:r>
              <a:rPr lang="en-US" sz="2000" dirty="0" err="1">
                <a:latin typeface="Elephant" pitchFamily="18" charset="0"/>
              </a:rPr>
              <a:t>Melayu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mempunyai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kesanggupan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utk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dipakai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sbg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bhs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kebudayaan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dlm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arti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yg</a:t>
            </a:r>
            <a:r>
              <a:rPr lang="en-US" sz="2000" dirty="0">
                <a:latin typeface="Elephant" pitchFamily="18" charset="0"/>
              </a:rPr>
              <a:t> </a:t>
            </a:r>
            <a:r>
              <a:rPr lang="en-US" sz="2000" dirty="0" err="1">
                <a:latin typeface="Elephant" pitchFamily="18" charset="0"/>
              </a:rPr>
              <a:t>luas</a:t>
            </a:r>
            <a:r>
              <a:rPr lang="en-US" sz="2000" dirty="0">
                <a:latin typeface="Elephant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2822575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0000"/>
                </a:solidFill>
                <a:latin typeface="Elephant" pitchFamily="18" charset="0"/>
              </a:rPr>
              <a:t>Kedudukan</a:t>
            </a:r>
            <a:r>
              <a:rPr lang="en-US" dirty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Elephant" pitchFamily="18" charset="0"/>
              </a:rPr>
              <a:t>dan</a:t>
            </a:r>
            <a:r>
              <a:rPr lang="en-US" dirty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Elephant" pitchFamily="18" charset="0"/>
              </a:rPr>
              <a:t>fungsi</a:t>
            </a:r>
            <a:r>
              <a:rPr lang="en-US" dirty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Elephant" pitchFamily="18" charset="0"/>
              </a:rPr>
              <a:t>Bahasa</a:t>
            </a:r>
            <a:r>
              <a:rPr lang="en-US" dirty="0">
                <a:solidFill>
                  <a:srgbClr val="FF0000"/>
                </a:solidFill>
                <a:latin typeface="Elephant" pitchFamily="18" charset="0"/>
              </a:rPr>
              <a:t> Indonesia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0"/>
            <a:ext cx="7772400" cy="1462088"/>
          </a:xfrm>
        </p:spPr>
        <p:txBody>
          <a:bodyPr>
            <a:normAutofit fontScale="90000"/>
          </a:bodyPr>
          <a:lstStyle/>
          <a:p>
            <a:pPr algn="ctr" eaLnBrk="1" hangingPunct="1">
              <a:buFontTx/>
              <a:buChar char="•"/>
            </a:pPr>
            <a:r>
              <a:rPr lang="en-US" dirty="0" err="1">
                <a:solidFill>
                  <a:srgbClr val="00B050"/>
                </a:solidFill>
                <a:latin typeface="Elephant" pitchFamily="18" charset="0"/>
              </a:rPr>
              <a:t>Kedudukan</a:t>
            </a:r>
            <a:r>
              <a:rPr lang="en-US" dirty="0">
                <a:solidFill>
                  <a:srgbClr val="00B050"/>
                </a:solidFill>
                <a:latin typeface="Elephant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Elephant" pitchFamily="18" charset="0"/>
              </a:rPr>
              <a:t>Bahasa</a:t>
            </a:r>
            <a:r>
              <a:rPr lang="en-US" dirty="0">
                <a:solidFill>
                  <a:srgbClr val="00B050"/>
                </a:solidFill>
                <a:latin typeface="Elephant" pitchFamily="18" charset="0"/>
              </a:rPr>
              <a:t> Indonesia</a:t>
            </a: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232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Algerian</vt:lpstr>
      <vt:lpstr>Arial</vt:lpstr>
      <vt:lpstr>Corbel</vt:lpstr>
      <vt:lpstr>Elephant</vt:lpstr>
      <vt:lpstr>Wingdings</vt:lpstr>
      <vt:lpstr>Wingdings 2</vt:lpstr>
      <vt:lpstr>Wingdings 3</vt:lpstr>
      <vt:lpstr>Module</vt:lpstr>
      <vt:lpstr>Bahasa Indonesia</vt:lpstr>
      <vt:lpstr>Perkembangan  Bahasa Indonesia</vt:lpstr>
      <vt:lpstr>Sumber Bahasa Indonesia</vt:lpstr>
      <vt:lpstr>PowerPoint Presentation</vt:lpstr>
      <vt:lpstr>Bukti Prasasti:</vt:lpstr>
      <vt:lpstr>Sumpah Pemuda</vt:lpstr>
      <vt:lpstr>Mengapa Bahasa Melayu?</vt:lpstr>
      <vt:lpstr>Kedudukan dan fungsi Bahasa Indonesia</vt:lpstr>
      <vt:lpstr>Kedudukan Bahasa Indonesia</vt:lpstr>
      <vt:lpstr>PowerPoint Presentation</vt:lpstr>
      <vt:lpstr>Fungsi Bahasa Indonesia</vt:lpstr>
      <vt:lpstr>Sbg bhs Nasional:</vt:lpstr>
    </vt:vector>
  </TitlesOfParts>
  <Company>by 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B I</dc:title>
  <dc:creator>ACER</dc:creator>
  <cp:lastModifiedBy>Albertus Prasojo</cp:lastModifiedBy>
  <cp:revision>2</cp:revision>
  <dcterms:created xsi:type="dcterms:W3CDTF">2020-09-26T14:00:07Z</dcterms:created>
  <dcterms:modified xsi:type="dcterms:W3CDTF">2021-03-04T13:12:11Z</dcterms:modified>
</cp:coreProperties>
</file>