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400" r:id="rId2"/>
    <p:sldId id="401" r:id="rId3"/>
    <p:sldId id="402" r:id="rId4"/>
    <p:sldId id="403" r:id="rId5"/>
    <p:sldId id="404" r:id="rId6"/>
    <p:sldId id="405" r:id="rId7"/>
    <p:sldId id="333" r:id="rId8"/>
  </p:sldIdLst>
  <p:sldSz cx="9144000" cy="6858000" type="screen4x3"/>
  <p:notesSz cx="6667500" cy="99044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138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52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6707" y="0"/>
            <a:ext cx="2889250" cy="4952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292A4-3E92-430E-86D2-8E7443F95ECC}" type="datetimeFigureOut">
              <a:rPr lang="id-ID" smtClean="0"/>
              <a:pPr/>
              <a:t>06/03/2023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7473"/>
            <a:ext cx="2889250" cy="4952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6707" y="9407473"/>
            <a:ext cx="2889250" cy="4952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792CC-62EF-4B6A-ACAC-E1B8AE094F7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518043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52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6707" y="0"/>
            <a:ext cx="2889250" cy="4952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A2A365-5C25-45E3-B95C-0DA69540073D}" type="datetimeFigureOut">
              <a:rPr lang="id-ID" smtClean="0"/>
              <a:pPr/>
              <a:t>06/03/2023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04596"/>
            <a:ext cx="5334000" cy="4456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7473"/>
            <a:ext cx="2889250" cy="4952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6707" y="9407473"/>
            <a:ext cx="2889250" cy="4952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76AAA-B70B-4BCE-841E-8F60D45FB5A8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08990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76AAA-B70B-4BCE-841E-8F60D45FB5A8}" type="slidenum">
              <a:rPr lang="id-ID" smtClean="0"/>
              <a:pPr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70694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76AAA-B70B-4BCE-841E-8F60D45FB5A8}" type="slidenum">
              <a:rPr lang="id-ID" smtClean="0"/>
              <a:pPr/>
              <a:t>7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918EB-6128-43AC-9167-381B4EBE7E04}" type="datetime1">
              <a:rPr lang="id-ID" smtClean="0"/>
              <a:pPr/>
              <a:t>06/03/2023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r>
              <a:rPr lang="id-ID"/>
              <a:t>kurikulum-pasca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6B513F19-56B0-432F-A9C2-9507C96E5921}" type="slidenum">
              <a:rPr lang="id-ID" smtClean="0"/>
              <a:pPr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2129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A1623-6FC8-40B9-B6C9-ED08DFD2A62C}" type="datetime1">
              <a:rPr lang="id-ID" smtClean="0"/>
              <a:pPr/>
              <a:t>06/03/2023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kurikulum-pasca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3F19-56B0-432F-A9C2-9507C96E592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98121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E238-91A1-4349-836F-9D2E56B5C289}" type="datetime1">
              <a:rPr lang="id-ID" smtClean="0"/>
              <a:pPr/>
              <a:t>06/03/2023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kurikulum-pasca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3F19-56B0-432F-A9C2-9507C96E5921}" type="slidenum">
              <a:rPr lang="id-ID" smtClean="0"/>
              <a:pPr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297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0096B-137F-4407-90AD-DFAA4672FAC6}" type="datetime1">
              <a:rPr lang="id-ID" smtClean="0"/>
              <a:pPr/>
              <a:t>06/03/2023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kurikulum-pasca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3F19-56B0-432F-A9C2-9507C96E5921}" type="slidenum">
              <a:rPr lang="id-ID" smtClean="0"/>
              <a:pPr/>
              <a:t>‹#›</a:t>
            </a:fld>
            <a:endParaRPr lang="id-ID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6312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5E6BE-8769-4A47-BC5E-9EE0C11363E7}" type="datetime1">
              <a:rPr lang="id-ID" smtClean="0"/>
              <a:pPr/>
              <a:t>06/03/2023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kurikulum-pasca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3F19-56B0-432F-A9C2-9507C96E5921}" type="slidenum">
              <a:rPr lang="id-ID" smtClean="0"/>
              <a:pPr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293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B886-BA7A-4423-A646-25A40B1BA60B}" type="datetime1">
              <a:rPr lang="id-ID" smtClean="0"/>
              <a:pPr/>
              <a:t>06/03/2023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kurikulum-pasca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3F19-56B0-432F-A9C2-9507C96E5921}" type="slidenum">
              <a:rPr lang="id-ID" smtClean="0"/>
              <a:pPr/>
              <a:t>‹#›</a:t>
            </a:fld>
            <a:endParaRPr lang="id-ID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481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9F2C-5998-45DE-BC70-62C5B804324A}" type="datetime1">
              <a:rPr lang="id-ID" smtClean="0"/>
              <a:pPr/>
              <a:t>06/03/2023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kurikulum-pasca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3F19-56B0-432F-A9C2-9507C96E592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6862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0E86-A745-4BA7-BE52-FEB42EE58A7A}" type="datetime1">
              <a:rPr lang="id-ID" smtClean="0"/>
              <a:pPr/>
              <a:t>06/03/2023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kurikulum-pasca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3F19-56B0-432F-A9C2-9507C96E592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76302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62B9-A094-420E-BE20-FFA6BFB28289}" type="datetime1">
              <a:rPr lang="id-ID" smtClean="0"/>
              <a:pPr/>
              <a:t>06/03/2023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kurikulum-pasca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3F19-56B0-432F-A9C2-9507C96E592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12016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BD6B9-0697-4F24-9AE7-71C6511BA57F}" type="datetime1">
              <a:rPr lang="id-ID" smtClean="0"/>
              <a:pPr/>
              <a:t>06/03/2023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kurikulum-pasca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3F19-56B0-432F-A9C2-9507C96E5921}" type="slidenum">
              <a:rPr lang="id-ID" smtClean="0"/>
              <a:pPr/>
              <a:t>‹#›</a:t>
            </a:fld>
            <a:endParaRPr lang="id-ID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203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71101C6B-F66C-488A-9018-AC50C502A3C9}" type="datetime1">
              <a:rPr lang="id-ID" smtClean="0"/>
              <a:pPr/>
              <a:t>06/03/2023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r>
              <a:rPr lang="id-ID"/>
              <a:t>kurikulum-pasca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3F19-56B0-432F-A9C2-9507C96E5921}" type="slidenum">
              <a:rPr lang="id-ID" smtClean="0"/>
              <a:pPr/>
              <a:t>‹#›</a:t>
            </a:fld>
            <a:endParaRPr lang="id-ID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106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9A419-7AA3-40E9-A57D-FDD1C78939B9}" type="datetime1">
              <a:rPr lang="id-ID" smtClean="0"/>
              <a:pPr/>
              <a:t>06/03/2023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d-ID"/>
              <a:t>kurikulum-pasca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B513F19-56B0-432F-A9C2-9507C96E592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19780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1D3CF-0051-4762-8073-B4CBB8ABD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90800"/>
            <a:ext cx="8229600" cy="2209800"/>
          </a:xfrm>
        </p:spPr>
        <p:txBody>
          <a:bodyPr/>
          <a:lstStyle/>
          <a:p>
            <a:r>
              <a:rPr lang="en-US" dirty="0"/>
              <a:t>LANDASAN PSIKOLOGI</a:t>
            </a:r>
            <a:br>
              <a:rPr lang="en-US"/>
            </a:br>
            <a:r>
              <a:rPr lang="en-US"/>
              <a:t>BEHAVIORISTIK</a:t>
            </a:r>
            <a:endParaRPr lang="en-ID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6AFC55-BA0C-4768-8D9E-71D7B676D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kurikulum-pasca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F112C6-0170-48EA-ADA8-4F0B851FF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3F19-56B0-432F-A9C2-9507C96E5921}" type="slidenum">
              <a:rPr lang="id-ID" smtClean="0"/>
              <a:pPr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5240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68B11-0BA3-496C-8448-A7436F580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PSIKOLOGI BEHAVIORISTIK</a:t>
            </a:r>
            <a:endParaRPr lang="en-ID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E25DCF-463D-4F0F-894E-D1DCB3F6C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kurikulum-pasca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838426-34B4-4493-BE7F-9647661B2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3F19-56B0-432F-A9C2-9507C96E5921}" type="slidenum">
              <a:rPr lang="id-ID" smtClean="0"/>
              <a:pPr/>
              <a:t>2</a:t>
            </a:fld>
            <a:endParaRPr lang="id-ID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0367E01-3851-4F19-BFE1-A4958960BC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272340"/>
              </p:ext>
            </p:extLst>
          </p:nvPr>
        </p:nvGraphicFramePr>
        <p:xfrm>
          <a:off x="476250" y="1417638"/>
          <a:ext cx="8229601" cy="51904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2550">
                  <a:extLst>
                    <a:ext uri="{9D8B030D-6E8A-4147-A177-3AD203B41FA5}">
                      <a16:colId xmlns:a16="http://schemas.microsoft.com/office/drawing/2014/main" val="55944928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708244311"/>
                    </a:ext>
                  </a:extLst>
                </a:gridCol>
                <a:gridCol w="5505451">
                  <a:extLst>
                    <a:ext uri="{9D8B030D-6E8A-4147-A177-3AD203B41FA5}">
                      <a16:colId xmlns:a16="http://schemas.microsoft.com/office/drawing/2014/main" val="1488978132"/>
                    </a:ext>
                  </a:extLst>
                </a:gridCol>
              </a:tblGrid>
              <a:tr h="2591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Tokoh</a:t>
                      </a:r>
                      <a:endParaRPr lang="en-ID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52" marR="56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Teori </a:t>
                      </a:r>
                      <a:endParaRPr lang="en-ID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52" marR="563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Penjelasan</a:t>
                      </a:r>
                      <a:endParaRPr lang="en-ID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52" marR="56352" marT="0" marB="0" anchor="ctr"/>
                </a:tc>
                <a:extLst>
                  <a:ext uri="{0D108BD9-81ED-4DB2-BD59-A6C34878D82A}">
                    <a16:rowId xmlns:a16="http://schemas.microsoft.com/office/drawing/2014/main" val="3625543398"/>
                  </a:ext>
                </a:extLst>
              </a:tr>
              <a:tr h="107269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Thorndike</a:t>
                      </a:r>
                      <a:endParaRPr lang="en-ID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52" marR="563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law of effect </a:t>
                      </a:r>
                      <a:endParaRPr lang="en-ID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52" marR="5635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Belajar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adalah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peristiwa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terbentuknya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asosiasi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antar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timulus</a:t>
                      </a:r>
                      <a:r>
                        <a:rPr lang="en-US" sz="1600" dirty="0">
                          <a:effectLst/>
                        </a:rPr>
                        <a:t> dan </a:t>
                      </a:r>
                      <a:r>
                        <a:rPr lang="en-US" sz="1600" dirty="0" err="1">
                          <a:effectLst/>
                        </a:rPr>
                        <a:t>respon</a:t>
                      </a:r>
                      <a:r>
                        <a:rPr lang="en-US" sz="1600" dirty="0">
                          <a:effectLst/>
                        </a:rPr>
                        <a:t>. </a:t>
                      </a:r>
                      <a:endParaRPr lang="en-ID" sz="16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Hubungan</a:t>
                      </a:r>
                      <a:r>
                        <a:rPr lang="en-US" sz="1600" dirty="0">
                          <a:effectLst/>
                        </a:rPr>
                        <a:t> stimulus dan </a:t>
                      </a:r>
                      <a:r>
                        <a:rPr lang="en-US" sz="1600" dirty="0" err="1">
                          <a:effectLst/>
                        </a:rPr>
                        <a:t>respon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cenderung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diperkuat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bila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hasilnya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menyenangkan</a:t>
                      </a:r>
                      <a:r>
                        <a:rPr lang="en-US" sz="1600" dirty="0">
                          <a:effectLst/>
                        </a:rPr>
                        <a:t>   dan </a:t>
                      </a:r>
                      <a:r>
                        <a:rPr lang="en-US" sz="1600" dirty="0" err="1">
                          <a:effectLst/>
                        </a:rPr>
                        <a:t>diperlemah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bila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hasilnya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mengecewakan</a:t>
                      </a:r>
                      <a:r>
                        <a:rPr lang="en-US" sz="1600" dirty="0">
                          <a:effectLst/>
                        </a:rPr>
                        <a:t> . </a:t>
                      </a:r>
                      <a:endParaRPr lang="en-ID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52" marR="56352" marT="0" marB="0"/>
                </a:tc>
                <a:extLst>
                  <a:ext uri="{0D108BD9-81ED-4DB2-BD59-A6C34878D82A}">
                    <a16:rowId xmlns:a16="http://schemas.microsoft.com/office/drawing/2014/main" val="3859508111"/>
                  </a:ext>
                </a:extLst>
              </a:tr>
              <a:tr h="80150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Pavlov, Watson</a:t>
                      </a:r>
                      <a:endParaRPr lang="en-ID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52" marR="563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iclassical</a:t>
                      </a:r>
                      <a:r>
                        <a:rPr lang="en-US" sz="1600" dirty="0">
                          <a:effectLst/>
                        </a:rPr>
                        <a:t> conditioning</a:t>
                      </a:r>
                      <a:endParaRPr lang="en-ID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52" marR="563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Stimulus </a:t>
                      </a:r>
                      <a:r>
                        <a:rPr lang="en-US" sz="1600" dirty="0" err="1">
                          <a:effectLst/>
                        </a:rPr>
                        <a:t>netral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dipasangkan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dengan</a:t>
                      </a:r>
                      <a:r>
                        <a:rPr lang="en-US" sz="1600" dirty="0">
                          <a:effectLst/>
                        </a:rPr>
                        <a:t> stimulus yang </a:t>
                      </a:r>
                      <a:r>
                        <a:rPr lang="en-US" sz="1600" dirty="0" err="1">
                          <a:effectLst/>
                        </a:rPr>
                        <a:t>terkondisi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secara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berulang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ulang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sehingga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memunculkan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reaksi</a:t>
                      </a:r>
                      <a:r>
                        <a:rPr lang="en-US" sz="1600" dirty="0">
                          <a:effectLst/>
                        </a:rPr>
                        <a:t>/</a:t>
                      </a:r>
                      <a:r>
                        <a:rPr lang="en-US" sz="1600" dirty="0" err="1">
                          <a:effectLst/>
                        </a:rPr>
                        <a:t>perilaku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tertentu</a:t>
                      </a:r>
                      <a:r>
                        <a:rPr lang="en-US" sz="1600" dirty="0">
                          <a:effectLst/>
                        </a:rPr>
                        <a:t>.</a:t>
                      </a:r>
                    </a:p>
                  </a:txBody>
                  <a:tcPr marL="56352" marR="56352" marT="0" marB="0"/>
                </a:tc>
                <a:extLst>
                  <a:ext uri="{0D108BD9-81ED-4DB2-BD59-A6C34878D82A}">
                    <a16:rowId xmlns:a16="http://schemas.microsoft.com/office/drawing/2014/main" val="3886834317"/>
                  </a:ext>
                </a:extLst>
              </a:tr>
              <a:tr h="9116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Skinner</a:t>
                      </a:r>
                      <a:endParaRPr lang="en-ID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52" marR="563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operant conditioning</a:t>
                      </a:r>
                      <a:endParaRPr lang="en-ID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52" marR="563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Hubungan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antara</a:t>
                      </a:r>
                      <a:r>
                        <a:rPr lang="en-US" sz="1600" dirty="0">
                          <a:effectLst/>
                        </a:rPr>
                        <a:t> stimulus dan </a:t>
                      </a:r>
                      <a:r>
                        <a:rPr lang="en-US" sz="1600" dirty="0" err="1">
                          <a:effectLst/>
                        </a:rPr>
                        <a:t>respon</a:t>
                      </a:r>
                      <a:r>
                        <a:rPr lang="en-US" sz="1600" dirty="0">
                          <a:effectLst/>
                        </a:rPr>
                        <a:t> yang </a:t>
                      </a:r>
                      <a:r>
                        <a:rPr lang="en-US" sz="1600" dirty="0" err="1">
                          <a:effectLst/>
                        </a:rPr>
                        <a:t>terjadi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melalui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interaksi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dengan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lingkungan</a:t>
                      </a:r>
                      <a:r>
                        <a:rPr lang="en-US" sz="1600" dirty="0">
                          <a:effectLst/>
                        </a:rPr>
                        <a:t> yang </a:t>
                      </a:r>
                      <a:r>
                        <a:rPr lang="en-US" sz="1600" dirty="0" err="1">
                          <a:effectLst/>
                        </a:rPr>
                        <a:t>kemudian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menimbulkan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tingkah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lakuakan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meminimalkan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terjadinya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kesalahan</a:t>
                      </a:r>
                      <a:endParaRPr lang="en-ID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52" marR="56352" marT="0" marB="0"/>
                </a:tc>
                <a:extLst>
                  <a:ext uri="{0D108BD9-81ED-4DB2-BD59-A6C34878D82A}">
                    <a16:rowId xmlns:a16="http://schemas.microsoft.com/office/drawing/2014/main" val="3675346242"/>
                  </a:ext>
                </a:extLst>
              </a:tr>
              <a:tr h="80150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Bandura</a:t>
                      </a:r>
                      <a:endParaRPr lang="en-ID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52" marR="563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observational learning)</a:t>
                      </a:r>
                      <a:endParaRPr lang="en-ID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52" marR="563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Individu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belajar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melalui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pengamatan</a:t>
                      </a:r>
                      <a:r>
                        <a:rPr lang="en-US" sz="1600" dirty="0">
                          <a:effectLst/>
                        </a:rPr>
                        <a:t> dan </a:t>
                      </a:r>
                      <a:r>
                        <a:rPr lang="en-US" sz="1600" dirty="0" err="1">
                          <a:effectLst/>
                        </a:rPr>
                        <a:t>pemodelan.Pembelajaran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akan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lengkap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jika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mengajarkan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lingkungan</a:t>
                      </a:r>
                      <a:r>
                        <a:rPr lang="en-US" sz="1600" dirty="0">
                          <a:effectLst/>
                        </a:rPr>
                        <a:t> dan </a:t>
                      </a:r>
                      <a:r>
                        <a:rPr lang="en-US" sz="1600" dirty="0" err="1">
                          <a:effectLst/>
                        </a:rPr>
                        <a:t>perilaku</a:t>
                      </a:r>
                      <a:r>
                        <a:rPr lang="en-US" sz="1600" dirty="0">
                          <a:effectLst/>
                        </a:rPr>
                        <a:t> pada </a:t>
                      </a:r>
                      <a:r>
                        <a:rPr lang="en-US" sz="1600" dirty="0" err="1">
                          <a:effectLst/>
                        </a:rPr>
                        <a:t>peserta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didik</a:t>
                      </a:r>
                      <a:r>
                        <a:rPr lang="en-US" sz="1600" dirty="0">
                          <a:effectLst/>
                        </a:rPr>
                        <a:t>.</a:t>
                      </a:r>
                      <a:endParaRPr lang="en-ID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52" marR="56352" marT="0" marB="0"/>
                </a:tc>
                <a:extLst>
                  <a:ext uri="{0D108BD9-81ED-4DB2-BD59-A6C34878D82A}">
                    <a16:rowId xmlns:a16="http://schemas.microsoft.com/office/drawing/2014/main" val="272841314"/>
                  </a:ext>
                </a:extLst>
              </a:tr>
              <a:tr h="13438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Gagne</a:t>
                      </a:r>
                      <a:endParaRPr lang="en-ID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52" marR="563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Pembelajaran hirarki</a:t>
                      </a:r>
                      <a:endParaRPr lang="en-ID" sz="16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(hierarchical learning)</a:t>
                      </a:r>
                      <a:endParaRPr lang="en-ID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52" marR="5635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. </a:t>
                      </a:r>
                      <a:r>
                        <a:rPr lang="en-US" sz="1600" dirty="0" err="1">
                          <a:effectLst/>
                        </a:rPr>
                        <a:t>Terdapat</a:t>
                      </a:r>
                      <a:r>
                        <a:rPr lang="en-US" sz="1600" dirty="0">
                          <a:effectLst/>
                        </a:rPr>
                        <a:t> 8 </a:t>
                      </a:r>
                      <a:r>
                        <a:rPr lang="en-US" sz="1600" dirty="0" err="1">
                          <a:effectLst/>
                        </a:rPr>
                        <a:t>tipe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belajar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mulai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dari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tingkatan</a:t>
                      </a:r>
                      <a:r>
                        <a:rPr lang="en-US" sz="1600" dirty="0">
                          <a:effectLst/>
                        </a:rPr>
                        <a:t> yang </a:t>
                      </a:r>
                      <a:r>
                        <a:rPr lang="en-US" sz="1600" dirty="0" err="1">
                          <a:effectLst/>
                        </a:rPr>
                        <a:t>sederhana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hingga</a:t>
                      </a:r>
                      <a:r>
                        <a:rPr lang="en-US" sz="1600" dirty="0">
                          <a:effectLst/>
                        </a:rPr>
                        <a:t> yang </a:t>
                      </a:r>
                      <a:r>
                        <a:rPr lang="en-US" sz="1600" dirty="0" err="1">
                          <a:effectLst/>
                        </a:rPr>
                        <a:t>kompleks</a:t>
                      </a:r>
                      <a:r>
                        <a:rPr lang="en-US" sz="1600" dirty="0">
                          <a:effectLst/>
                        </a:rPr>
                        <a:t>. (1) signal learning, (2) stimulus-response learning, (3) chaining learning, (4) verbal association learning, (5) discrimination learning, (6) concept learning, (7) rule learning, dan (8) problem solving.</a:t>
                      </a:r>
                      <a:endParaRPr lang="en-ID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52" marR="56352" marT="0" marB="0"/>
                </a:tc>
                <a:extLst>
                  <a:ext uri="{0D108BD9-81ED-4DB2-BD59-A6C34878D82A}">
                    <a16:rowId xmlns:a16="http://schemas.microsoft.com/office/drawing/2014/main" val="2058910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7720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9FE36-B80A-4A21-BF3D-EB8F75B83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APLIKASI DI PEMBELAJARAN(1)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F92E93-7B35-4541-8232-C6B29F97B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kurikulum-pasca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812AFC-991A-4644-A1B2-FE6281D67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3F19-56B0-432F-A9C2-9507C96E5921}" type="slidenum">
              <a:rPr lang="id-ID" smtClean="0"/>
              <a:pPr/>
              <a:t>3</a:t>
            </a:fld>
            <a:endParaRPr lang="id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E7FDF0-AA02-4F9B-AE7E-D6BD3C5EB7A2}"/>
              </a:ext>
            </a:extLst>
          </p:cNvPr>
          <p:cNvPicPr/>
          <p:nvPr/>
        </p:nvPicPr>
        <p:blipFill rotWithShape="1">
          <a:blip r:embed="rId2"/>
          <a:srcRect l="30079" t="12081" r="50478" b="50001"/>
          <a:stretch/>
        </p:blipFill>
        <p:spPr bwMode="auto">
          <a:xfrm>
            <a:off x="1443491" y="2019766"/>
            <a:ext cx="6100309" cy="40337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11172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2BA99-DF59-4CA8-80D9-9CD5F43D2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APLIKASI DI PEMBELAJARAN (2)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B3499E-BA08-4773-834B-7138CD195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kurikulum-pasca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42DB4B-F86C-49D9-8E5C-7843E9D50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3F19-56B0-432F-A9C2-9507C96E5921}" type="slidenum">
              <a:rPr lang="id-ID" smtClean="0"/>
              <a:pPr/>
              <a:t>4</a:t>
            </a:fld>
            <a:endParaRPr lang="id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AD73CE-60DD-4DA7-97F2-3FD1989BB6EF}"/>
              </a:ext>
            </a:extLst>
          </p:cNvPr>
          <p:cNvPicPr/>
          <p:nvPr/>
        </p:nvPicPr>
        <p:blipFill rotWithShape="1">
          <a:blip r:embed="rId2"/>
          <a:srcRect l="49522" t="12081" r="26879" b="50001"/>
          <a:stretch/>
        </p:blipFill>
        <p:spPr bwMode="auto">
          <a:xfrm>
            <a:off x="1443490" y="2019766"/>
            <a:ext cx="6571343" cy="40337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10066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31915-2D7D-4A75-B29B-156B4C736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APLIKASI DI PEMBELAJARAN (3)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4A5567-B364-46F5-A3F0-60A69BFB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kurikulum-pasca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C16511-42DF-4E22-A9D9-64981F296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3F19-56B0-432F-A9C2-9507C96E5921}" type="slidenum">
              <a:rPr lang="id-ID" smtClean="0"/>
              <a:pPr/>
              <a:t>5</a:t>
            </a:fld>
            <a:endParaRPr lang="id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61E950-BEE8-4C3E-8E36-D89D74801F6D}"/>
              </a:ext>
            </a:extLst>
          </p:cNvPr>
          <p:cNvPicPr/>
          <p:nvPr/>
        </p:nvPicPr>
        <p:blipFill rotWithShape="1">
          <a:blip r:embed="rId2"/>
          <a:srcRect l="29913" t="27783" r="49646" b="30542"/>
          <a:stretch/>
        </p:blipFill>
        <p:spPr bwMode="auto">
          <a:xfrm>
            <a:off x="1443491" y="2019767"/>
            <a:ext cx="6176509" cy="38476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81952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97133-E890-4100-A6AF-7865A26F5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APLIKASI DI PEMBELAJARAN (4)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96F6CD-8FF7-4958-B521-27E08D2ED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kurikulum-pasca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2C4C9-86BA-4136-A362-E81C81868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3F19-56B0-432F-A9C2-9507C96E5921}" type="slidenum">
              <a:rPr lang="id-ID" smtClean="0"/>
              <a:pPr/>
              <a:t>6</a:t>
            </a:fld>
            <a:endParaRPr lang="id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EC1962-B3AE-482E-B0FD-ACD0AF38C89B}"/>
              </a:ext>
            </a:extLst>
          </p:cNvPr>
          <p:cNvPicPr/>
          <p:nvPr/>
        </p:nvPicPr>
        <p:blipFill rotWithShape="1">
          <a:blip r:embed="rId2"/>
          <a:srcRect l="49855" t="27783" r="28374" b="41478"/>
          <a:stretch/>
        </p:blipFill>
        <p:spPr bwMode="auto">
          <a:xfrm>
            <a:off x="1443491" y="2019766"/>
            <a:ext cx="6571343" cy="40337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24215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68940"/>
          </a:xfrm>
        </p:spPr>
        <p:txBody>
          <a:bodyPr>
            <a:normAutofit/>
          </a:bodyPr>
          <a:lstStyle/>
          <a:p>
            <a:r>
              <a:rPr lang="id-ID" sz="7200" dirty="0"/>
              <a:t>TERIMAKASIH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kurikulum-pasca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13F19-56B0-432F-A9C2-9507C96E5921}" type="slidenum">
              <a:rPr lang="id-ID" smtClean="0"/>
              <a:pPr/>
              <a:t>7</a:t>
            </a:fld>
            <a:endParaRPr lang="id-ID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1689</TotalTime>
  <Words>218</Words>
  <Application>Microsoft Office PowerPoint</Application>
  <PresentationFormat>On-screen Show (4:3)</PresentationFormat>
  <Paragraphs>43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Gill Sans MT</vt:lpstr>
      <vt:lpstr>Gallery</vt:lpstr>
      <vt:lpstr>LANDASAN PSIKOLOGI BEHAVIORISTIK</vt:lpstr>
      <vt:lpstr>PSIKOLOGI BEHAVIORISTIK</vt:lpstr>
      <vt:lpstr>APLIKASI DI PEMBELAJARAN(1)</vt:lpstr>
      <vt:lpstr>APLIKASI DI PEMBELAJARAN (2)</vt:lpstr>
      <vt:lpstr>APLIKASI DI PEMBELAJARAN (3)</vt:lpstr>
      <vt:lpstr>APLIKASI DI PEMBELAJARAN (4)</vt:lpstr>
      <vt:lpstr>TERIMAKASIH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KURIKULUM</dc:title>
  <dc:creator>SUNARDI</dc:creator>
  <cp:lastModifiedBy>Sunardi</cp:lastModifiedBy>
  <cp:revision>153</cp:revision>
  <dcterms:created xsi:type="dcterms:W3CDTF">2009-04-28T08:16:00Z</dcterms:created>
  <dcterms:modified xsi:type="dcterms:W3CDTF">2023-03-06T03:49:57Z</dcterms:modified>
</cp:coreProperties>
</file>