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7" r:id="rId4"/>
    <p:sldId id="280" r:id="rId5"/>
    <p:sldId id="281" r:id="rId6"/>
    <p:sldId id="271" r:id="rId7"/>
    <p:sldId id="272" r:id="rId8"/>
    <p:sldId id="273" r:id="rId9"/>
    <p:sldId id="282" r:id="rId10"/>
    <p:sldId id="284" r:id="rId11"/>
    <p:sldId id="260" r:id="rId12"/>
    <p:sldId id="265" r:id="rId13"/>
    <p:sldId id="263" r:id="rId14"/>
    <p:sldId id="274" r:id="rId15"/>
    <p:sldId id="275" r:id="rId16"/>
    <p:sldId id="276" r:id="rId17"/>
    <p:sldId id="277" r:id="rId18"/>
    <p:sldId id="285" r:id="rId19"/>
    <p:sldId id="286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10BD9A-9AAF-4224-9058-7149975A6EB9}" type="datetimeFigureOut">
              <a:rPr lang="id-ID" smtClean="0"/>
              <a:t>09/09/2020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0FB9BF-3053-4CA7-B617-52317076438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6000" dirty="0" smtClean="0">
                <a:latin typeface="Algerian" pitchFamily="82" charset="0"/>
              </a:rPr>
              <a:t>BAB III</a:t>
            </a:r>
            <a:endParaRPr lang="id-ID" sz="6000" dirty="0">
              <a:latin typeface="Algerian" pitchFamily="8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44008" y="4941168"/>
            <a:ext cx="3232448" cy="960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83831" y="249289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>
                <a:latin typeface="Arial Rounded MT Bold" pitchFamily="34" charset="0"/>
              </a:rPr>
              <a:t>PEWARISAN SIFAT</a:t>
            </a:r>
          </a:p>
          <a:p>
            <a:r>
              <a:rPr lang="en-US" dirty="0" smtClean="0">
                <a:latin typeface="Arial Rounded MT Bold" pitchFamily="34" charset="0"/>
              </a:rPr>
              <a:t>PADA </a:t>
            </a:r>
            <a:r>
              <a:rPr lang="en-US" dirty="0" smtClean="0">
                <a:latin typeface="Arial Rounded MT Bold" pitchFamily="34" charset="0"/>
              </a:rPr>
              <a:t>MAHLUK HIDUP</a:t>
            </a:r>
            <a:r>
              <a:rPr lang="id-ID" dirty="0" smtClean="0">
                <a:latin typeface="Arial Rounded MT Bold" pitchFamily="34" charset="0"/>
              </a:rPr>
              <a:t> </a:t>
            </a:r>
            <a:endParaRPr lang="id-ID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03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340768"/>
            <a:ext cx="8151414" cy="18002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200" b="1" dirty="0" smtClean="0">
                <a:solidFill>
                  <a:sysClr val="windowText" lastClr="000000"/>
                </a:solidFill>
              </a:rPr>
              <a:t>1. Persilangan Monohibrid Dominan </a:t>
            </a:r>
            <a:r>
              <a:rPr lang="en-US" altLang="id-ID" sz="3200" b="1" dirty="0" smtClean="0">
                <a:solidFill>
                  <a:sysClr val="windowText" lastClr="000000"/>
                </a:solidFill>
              </a:rPr>
              <a:t>(Hukum </a:t>
            </a:r>
            <a:r>
              <a:rPr lang="en-US" altLang="id-ID" sz="3200" b="1" dirty="0" smtClean="0">
                <a:solidFill>
                  <a:sysClr val="windowText" lastClr="000000"/>
                </a:solidFill>
                <a:sym typeface="+mn-ea"/>
              </a:rPr>
              <a:t>I </a:t>
            </a:r>
            <a:r>
              <a:rPr lang="en-US" altLang="id-ID" sz="3200" b="1" dirty="0" smtClean="0">
                <a:solidFill>
                  <a:sysClr val="windowText" lastClr="000000"/>
                </a:solidFill>
              </a:rPr>
              <a:t>Mendel)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1" y="3429000"/>
            <a:ext cx="8151415" cy="2376264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persilangan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sifat</a:t>
            </a:r>
            <a:r>
              <a:rPr lang="en-US" sz="3600" dirty="0" smtClean="0"/>
              <a:t> </a:t>
            </a:r>
            <a:r>
              <a:rPr lang="en-US" sz="3600" dirty="0" err="1" smtClean="0"/>
              <a:t>beda</a:t>
            </a:r>
            <a:r>
              <a:rPr lang="en-US" sz="3600" dirty="0" smtClean="0"/>
              <a:t>,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 smtClean="0"/>
              <a:t>sifat</a:t>
            </a:r>
            <a:r>
              <a:rPr lang="en-US" sz="3600" dirty="0" smtClean="0"/>
              <a:t> </a:t>
            </a:r>
            <a:r>
              <a:rPr lang="en-US" sz="3600" dirty="0" err="1" smtClean="0"/>
              <a:t>resesif</a:t>
            </a:r>
            <a:r>
              <a:rPr lang="en-US" sz="3600" dirty="0" smtClean="0"/>
              <a:t> </a:t>
            </a:r>
            <a:r>
              <a:rPr lang="en-US" sz="3600" dirty="0" err="1" smtClean="0"/>
              <a:t>terkalahkan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tertutupi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sifat</a:t>
            </a:r>
            <a:r>
              <a:rPr lang="en-US" sz="3600" dirty="0" smtClean="0"/>
              <a:t> </a:t>
            </a:r>
            <a:r>
              <a:rPr lang="en-US" sz="3600" dirty="0" err="1" smtClean="0"/>
              <a:t>dominan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5286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548679"/>
            <a:ext cx="8229600" cy="72449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en-US" sz="3200" b="1" dirty="0" smtClean="0">
                <a:solidFill>
                  <a:schemeClr val="accent1">
                    <a:satMod val="150000"/>
                  </a:schemeClr>
                </a:solidFill>
                <a:latin typeface="Algerian" pitchFamily="82" charset="0"/>
              </a:rPr>
              <a:t>PERSILANGAN MONOHIBRIDA</a:t>
            </a:r>
            <a:endParaRPr lang="en-US" sz="3200" b="1" dirty="0">
              <a:solidFill>
                <a:schemeClr val="accent1">
                  <a:satMod val="1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9552" y="1325563"/>
            <a:ext cx="8147248" cy="5257800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pPr>
              <a:buFontTx/>
              <a:buNone/>
            </a:pPr>
            <a:r>
              <a:rPr lang="en-US" sz="3200" dirty="0" smtClean="0"/>
              <a:t>1.</a:t>
            </a:r>
            <a:r>
              <a:rPr lang="id-ID" sz="3200" dirty="0" smtClean="0"/>
              <a:t>Bunga mawar </a:t>
            </a:r>
            <a:r>
              <a:rPr lang="id-ID" sz="3200" dirty="0" smtClean="0">
                <a:solidFill>
                  <a:srgbClr val="FF0000"/>
                </a:solidFill>
              </a:rPr>
              <a:t>merah</a:t>
            </a:r>
            <a:r>
              <a:rPr lang="id-ID" sz="3200" dirty="0" smtClean="0"/>
              <a:t> </a:t>
            </a:r>
            <a:r>
              <a:rPr lang="en-US" sz="3200" dirty="0" err="1" smtClean="0"/>
              <a:t>disilangkan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id-ID" sz="3200" dirty="0" smtClean="0"/>
              <a:t>bunga mawar </a:t>
            </a:r>
            <a:r>
              <a:rPr lang="id-ID" sz="3200" dirty="0" smtClean="0">
                <a:solidFill>
                  <a:srgbClr val="FF0000"/>
                </a:solidFill>
              </a:rPr>
              <a:t>putih</a:t>
            </a:r>
            <a:r>
              <a:rPr lang="en-US" sz="3200" dirty="0" smtClean="0"/>
              <a:t>.</a:t>
            </a:r>
          </a:p>
          <a:p>
            <a:pPr>
              <a:buFontTx/>
              <a:buNone/>
            </a:pPr>
            <a:r>
              <a:rPr lang="en-US" sz="3200" dirty="0" smtClean="0"/>
              <a:t>2. </a:t>
            </a:r>
            <a:r>
              <a:rPr lang="en-US" sz="3200" dirty="0" err="1" smtClean="0"/>
              <a:t>Kucing</a:t>
            </a:r>
            <a:r>
              <a:rPr lang="en-US" sz="3200" dirty="0" smtClean="0"/>
              <a:t> </a:t>
            </a:r>
            <a:r>
              <a:rPr lang="en-US" sz="3200" dirty="0" err="1" smtClean="0"/>
              <a:t>berbulu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putih</a:t>
            </a:r>
            <a:r>
              <a:rPr lang="en-US" sz="3200" dirty="0" smtClean="0"/>
              <a:t> </a:t>
            </a:r>
            <a:r>
              <a:rPr lang="en-US" sz="3200" dirty="0" err="1" smtClean="0"/>
              <a:t>dikawinkan</a:t>
            </a:r>
            <a:r>
              <a:rPr lang="en-US" sz="3200" dirty="0" smtClean="0"/>
              <a:t> 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kucing</a:t>
            </a:r>
            <a:r>
              <a:rPr lang="en-US" sz="3200" dirty="0" smtClean="0"/>
              <a:t> </a:t>
            </a:r>
            <a:r>
              <a:rPr lang="en-US" sz="3200" dirty="0" err="1" smtClean="0"/>
              <a:t>berbulu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hitam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sz="3200" dirty="0" smtClean="0"/>
              <a:t>3. </a:t>
            </a:r>
            <a:r>
              <a:rPr lang="en-US" sz="3200" i="1" dirty="0" err="1" smtClean="0"/>
              <a:t>Wanita</a:t>
            </a:r>
            <a:r>
              <a:rPr lang="en-US" sz="3200" i="1" dirty="0" smtClean="0"/>
              <a:t>  </a:t>
            </a:r>
            <a:r>
              <a:rPr lang="en-US" sz="3200" i="1" dirty="0" err="1" smtClean="0"/>
              <a:t>berambut</a:t>
            </a:r>
            <a:r>
              <a:rPr lang="en-US" sz="3200" i="1" dirty="0" smtClean="0"/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kriting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kawin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laki-laki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berambut</a:t>
            </a:r>
            <a:r>
              <a:rPr lang="en-US" sz="3200" i="1" dirty="0" smtClean="0"/>
              <a:t> </a:t>
            </a:r>
            <a:r>
              <a:rPr lang="en-US" sz="3200" i="1" dirty="0" err="1" smtClean="0">
                <a:solidFill>
                  <a:srgbClr val="FF0000"/>
                </a:solidFill>
              </a:rPr>
              <a:t>lurus</a:t>
            </a:r>
            <a:r>
              <a:rPr lang="en-US" sz="32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31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64704"/>
            <a:ext cx="8229600" cy="14774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Tanaman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berbatang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tinggi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dominan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(TT) di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silangkan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tanaman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berbatang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rendah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tt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),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bagaimanakah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perbandingan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keturunanya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sampai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taneo BT" pitchFamily="66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  <a:t> F-2?</a:t>
            </a:r>
            <a:br>
              <a:rPr lang="en-US" sz="2800" dirty="0" smtClean="0">
                <a:solidFill>
                  <a:schemeClr val="tx1"/>
                </a:solidFill>
                <a:latin typeface="Cataneo BT" pitchFamily="66" charset="0"/>
              </a:rPr>
            </a:br>
            <a:endParaRPr lang="en-US" sz="2800" dirty="0" smtClean="0">
              <a:solidFill>
                <a:schemeClr val="tx1"/>
              </a:solidFill>
              <a:latin typeface="Cataneo BT" pitchFamily="66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420888"/>
            <a:ext cx="8363272" cy="41044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8150" indent="-319088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"/>
            </a:pPr>
            <a:r>
              <a:rPr lang="en-US" sz="2000" dirty="0" err="1" smtClean="0"/>
              <a:t>J</a:t>
            </a:r>
            <a:r>
              <a:rPr lang="en-US" sz="2000" b="1" dirty="0" err="1" smtClean="0"/>
              <a:t>awab</a:t>
            </a:r>
            <a:r>
              <a:rPr lang="en-US" sz="2000" b="1" dirty="0" smtClean="0"/>
              <a:t> :</a:t>
            </a:r>
            <a:br>
              <a:rPr lang="en-US" sz="2000" b="1" dirty="0" smtClean="0"/>
            </a:br>
            <a:r>
              <a:rPr lang="en-US" sz="2000" b="1" dirty="0" smtClean="0"/>
              <a:t>Parental (P) 	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		x		</a:t>
            </a:r>
            <a:r>
              <a:rPr lang="en-US" sz="2000" b="1" dirty="0" err="1" smtClean="0"/>
              <a:t>rendah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	   	   TT				   </a:t>
            </a:r>
            <a:r>
              <a:rPr lang="en-US" sz="2000" b="1" dirty="0" err="1" smtClean="0"/>
              <a:t>tt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pPr marL="438150" indent="-319088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"/>
            </a:pPr>
            <a:r>
              <a:rPr lang="en-US" sz="2000" b="1" dirty="0" err="1" smtClean="0"/>
              <a:t>Gamet</a:t>
            </a:r>
            <a:r>
              <a:rPr lang="en-US" sz="2000" b="1" dirty="0" smtClean="0"/>
              <a:t>		    T		x		   t</a:t>
            </a:r>
            <a:br>
              <a:rPr lang="en-US" sz="2000" b="1" dirty="0" smtClean="0"/>
            </a:br>
            <a:endParaRPr lang="en-US" sz="2000" b="1" dirty="0" smtClean="0"/>
          </a:p>
          <a:p>
            <a:pPr marL="438150" indent="-319088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"/>
            </a:pPr>
            <a:r>
              <a:rPr lang="en-US" sz="2000" b="1" dirty="0" err="1" smtClean="0"/>
              <a:t>Keturunan</a:t>
            </a:r>
            <a:r>
              <a:rPr lang="en-US" sz="2000" b="1" dirty="0" smtClean="0"/>
              <a:t> 1 (F1)		</a:t>
            </a:r>
            <a:r>
              <a:rPr lang="en-US" sz="2000" b="1" dirty="0" err="1" smtClean="0"/>
              <a:t>Tt</a:t>
            </a:r>
            <a:r>
              <a:rPr lang="en-US" sz="2000" b="1" dirty="0" smtClean="0"/>
              <a:t>  </a:t>
            </a:r>
            <a:br>
              <a:rPr lang="en-US" sz="2000" b="1" dirty="0" smtClean="0"/>
            </a:br>
            <a:r>
              <a:rPr lang="en-US" sz="2000" b="1" dirty="0" smtClean="0"/>
              <a:t>			         	     (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 )</a:t>
            </a:r>
            <a:br>
              <a:rPr lang="en-US" sz="2000" b="1" dirty="0" smtClean="0"/>
            </a:br>
            <a:endParaRPr lang="en-US" sz="2000" b="1" dirty="0" smtClean="0"/>
          </a:p>
          <a:p>
            <a:pPr marL="438150" indent="-319088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"/>
            </a:pPr>
            <a:r>
              <a:rPr lang="en-US" sz="2000" b="1" dirty="0" smtClean="0"/>
              <a:t> P2		     	</a:t>
            </a:r>
            <a:r>
              <a:rPr lang="en-US" sz="2000" b="1" dirty="0" err="1" smtClean="0"/>
              <a:t>Tt</a:t>
            </a:r>
            <a:r>
              <a:rPr lang="en-US" sz="2000" b="1" dirty="0" smtClean="0"/>
              <a:t>		x		 </a:t>
            </a:r>
            <a:r>
              <a:rPr lang="en-US" sz="2000" b="1" dirty="0" err="1" smtClean="0"/>
              <a:t>Tt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 smtClean="0"/>
          </a:p>
          <a:p>
            <a:pPr marL="438150" indent="-319088">
              <a:lnSpc>
                <a:spcPct val="90000"/>
              </a:lnSpc>
              <a:spcBef>
                <a:spcPct val="0"/>
              </a:spcBef>
              <a:buFont typeface="Wingdings 2" pitchFamily="18" charset="2"/>
              <a:buChar char=""/>
            </a:pPr>
            <a:r>
              <a:rPr lang="en-US" sz="2000" b="1" dirty="0" err="1" smtClean="0"/>
              <a:t>gamet</a:t>
            </a:r>
            <a:r>
              <a:rPr lang="en-US" sz="2000" b="1" dirty="0" smtClean="0"/>
              <a:t> 	        </a:t>
            </a:r>
            <a:r>
              <a:rPr lang="id-ID" sz="2000" b="1" dirty="0" smtClean="0"/>
              <a:t> </a:t>
            </a:r>
            <a:r>
              <a:rPr lang="en-US" sz="2000" b="1" dirty="0" smtClean="0"/>
              <a:t>   </a:t>
            </a:r>
            <a:r>
              <a:rPr lang="id-ID" sz="2000" b="1" dirty="0" smtClean="0"/>
              <a:t>  </a:t>
            </a:r>
            <a:r>
              <a:rPr lang="en-US" sz="2000" b="1" dirty="0" smtClean="0"/>
              <a:t>T				  T</a:t>
            </a:r>
            <a:br>
              <a:rPr lang="en-US" sz="2000" b="1" dirty="0" smtClean="0"/>
            </a:br>
            <a:r>
              <a:rPr lang="en-US" sz="2000" b="1" dirty="0" smtClean="0"/>
              <a:t>		       </a:t>
            </a:r>
            <a:r>
              <a:rPr lang="id-ID" sz="2000" b="1" dirty="0" smtClean="0"/>
              <a:t> </a:t>
            </a:r>
            <a:r>
              <a:rPr lang="en-US" sz="2000" b="1" dirty="0" smtClean="0"/>
              <a:t>   </a:t>
            </a:r>
            <a:r>
              <a:rPr lang="id-ID" sz="2000" b="1" dirty="0" smtClean="0"/>
              <a:t>  </a:t>
            </a:r>
            <a:r>
              <a:rPr lang="en-US" sz="2000" b="1" dirty="0" smtClean="0"/>
              <a:t> t				   t</a:t>
            </a:r>
            <a:br>
              <a:rPr lang="en-US" sz="2000" b="1" dirty="0" smtClean="0"/>
            </a:br>
            <a:r>
              <a:rPr lang="en-US" sz="2000" b="1" dirty="0" smtClean="0"/>
              <a:t>F2 =   ……..?		</a:t>
            </a:r>
          </a:p>
        </p:txBody>
      </p:sp>
      <p:sp>
        <p:nvSpPr>
          <p:cNvPr id="4" name="Rectangle 3">
            <a:hlinkClick r:id="" action="ppaction://noaction"/>
          </p:cNvPr>
          <p:cNvSpPr/>
          <p:nvPr/>
        </p:nvSpPr>
        <p:spPr>
          <a:xfrm>
            <a:off x="457200" y="188640"/>
            <a:ext cx="4317365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>
                <a:solidFill>
                  <a:sysClr val="windowText" lastClr="000000"/>
                </a:solidFill>
              </a:rPr>
              <a:t>CONTOH SOAL</a:t>
            </a:r>
            <a:endParaRPr lang="id-ID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9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9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500"/>
                            </p:stCondLst>
                            <p:childTnLst>
                              <p:par>
                                <p:cTn id="31" presetID="56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8700"/>
                            </p:stCondLst>
                            <p:childTnLst>
                              <p:par>
                                <p:cTn id="38" presetID="56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5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371600" y="1866900"/>
            <a:ext cx="6515100" cy="3981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800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1371600" y="3200400"/>
            <a:ext cx="65151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4" name="Line 10"/>
          <p:cNvSpPr>
            <a:spLocks noChangeShapeType="1"/>
          </p:cNvSpPr>
          <p:nvPr/>
        </p:nvSpPr>
        <p:spPr bwMode="auto">
          <a:xfrm>
            <a:off x="1390650" y="4591050"/>
            <a:ext cx="65151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V="1">
            <a:off x="2552700" y="2019300"/>
            <a:ext cx="45720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rot="85926">
            <a:off x="1827213" y="2782888"/>
            <a:ext cx="1587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7" name="WordArt 31"/>
          <p:cNvSpPr>
            <a:spLocks noChangeArrowheads="1" noChangeShapeType="1" noTextEdit="1"/>
          </p:cNvSpPr>
          <p:nvPr/>
        </p:nvSpPr>
        <p:spPr bwMode="auto">
          <a:xfrm>
            <a:off x="1946275" y="3584575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</a:t>
            </a:r>
          </a:p>
        </p:txBody>
      </p:sp>
      <p:sp>
        <p:nvSpPr>
          <p:cNvPr id="28" name="WordArt 34"/>
          <p:cNvSpPr>
            <a:spLocks noChangeArrowheads="1" noChangeShapeType="1" noTextEdit="1"/>
          </p:cNvSpPr>
          <p:nvPr/>
        </p:nvSpPr>
        <p:spPr bwMode="auto">
          <a:xfrm>
            <a:off x="3913188" y="5003800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</a:t>
            </a:r>
          </a:p>
        </p:txBody>
      </p:sp>
      <p:sp>
        <p:nvSpPr>
          <p:cNvPr id="29" name="WordArt 35"/>
          <p:cNvSpPr>
            <a:spLocks noChangeArrowheads="1" noChangeShapeType="1" noTextEdit="1"/>
          </p:cNvSpPr>
          <p:nvPr/>
        </p:nvSpPr>
        <p:spPr bwMode="auto">
          <a:xfrm>
            <a:off x="6156325" y="3522663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</a:t>
            </a:r>
          </a:p>
        </p:txBody>
      </p:sp>
      <p:sp>
        <p:nvSpPr>
          <p:cNvPr id="30" name="WordArt 36"/>
          <p:cNvSpPr>
            <a:spLocks noChangeArrowheads="1" noChangeShapeType="1" noTextEdit="1"/>
          </p:cNvSpPr>
          <p:nvPr/>
        </p:nvSpPr>
        <p:spPr bwMode="auto">
          <a:xfrm>
            <a:off x="6340475" y="4894263"/>
            <a:ext cx="200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t</a:t>
            </a:r>
          </a:p>
        </p:txBody>
      </p:sp>
      <p:sp>
        <p:nvSpPr>
          <p:cNvPr id="31" name="WordArt 37"/>
          <p:cNvSpPr>
            <a:spLocks noChangeArrowheads="1" noChangeShapeType="1" noTextEdit="1"/>
          </p:cNvSpPr>
          <p:nvPr/>
        </p:nvSpPr>
        <p:spPr bwMode="auto">
          <a:xfrm>
            <a:off x="4494213" y="4995863"/>
            <a:ext cx="200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t</a:t>
            </a:r>
          </a:p>
        </p:txBody>
      </p:sp>
      <p:sp>
        <p:nvSpPr>
          <p:cNvPr id="32" name="WordArt 38"/>
          <p:cNvSpPr>
            <a:spLocks noChangeArrowheads="1" noChangeShapeType="1" noTextEdit="1"/>
          </p:cNvSpPr>
          <p:nvPr/>
        </p:nvSpPr>
        <p:spPr bwMode="auto">
          <a:xfrm>
            <a:off x="6657975" y="3527425"/>
            <a:ext cx="200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t</a:t>
            </a:r>
          </a:p>
        </p:txBody>
      </p:sp>
      <p:sp>
        <p:nvSpPr>
          <p:cNvPr id="33" name="WordArt 39"/>
          <p:cNvSpPr>
            <a:spLocks noChangeArrowheads="1" noChangeShapeType="1" noTextEdit="1"/>
          </p:cNvSpPr>
          <p:nvPr/>
        </p:nvSpPr>
        <p:spPr bwMode="auto">
          <a:xfrm>
            <a:off x="1989138" y="4791075"/>
            <a:ext cx="200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t</a:t>
            </a:r>
          </a:p>
        </p:txBody>
      </p:sp>
      <p:sp>
        <p:nvSpPr>
          <p:cNvPr id="34" name="WordArt 41"/>
          <p:cNvSpPr>
            <a:spLocks noChangeArrowheads="1" noChangeShapeType="1" noTextEdit="1"/>
          </p:cNvSpPr>
          <p:nvPr/>
        </p:nvSpPr>
        <p:spPr bwMode="auto">
          <a:xfrm>
            <a:off x="6810375" y="4868863"/>
            <a:ext cx="200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t</a:t>
            </a: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493712" y="25558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F-2 adalah ………..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" name="Line 7"/>
          <p:cNvSpPr>
            <a:spLocks noChangeShapeType="1"/>
          </p:cNvSpPr>
          <p:nvPr/>
        </p:nvSpPr>
        <p:spPr bwMode="auto">
          <a:xfrm>
            <a:off x="3236912" y="1912937"/>
            <a:ext cx="0" cy="4000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>
            <a:off x="5751512" y="1912937"/>
            <a:ext cx="0" cy="4000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8" name="Oval 11"/>
          <p:cNvSpPr>
            <a:spLocks noChangeArrowheads="1"/>
          </p:cNvSpPr>
          <p:nvPr/>
        </p:nvSpPr>
        <p:spPr bwMode="auto">
          <a:xfrm>
            <a:off x="2341562" y="2084387"/>
            <a:ext cx="228600" cy="304800"/>
          </a:xfrm>
          <a:prstGeom prst="ellipse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d-ID" sz="1800"/>
          </a:p>
        </p:txBody>
      </p:sp>
      <p:sp>
        <p:nvSpPr>
          <p:cNvPr id="39" name="Oval 12"/>
          <p:cNvSpPr>
            <a:spLocks noChangeArrowheads="1"/>
          </p:cNvSpPr>
          <p:nvPr/>
        </p:nvSpPr>
        <p:spPr bwMode="auto">
          <a:xfrm>
            <a:off x="1731962" y="2503487"/>
            <a:ext cx="228600" cy="304800"/>
          </a:xfrm>
          <a:prstGeom prst="ellipse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d-ID" sz="1800"/>
          </a:p>
        </p:txBody>
      </p:sp>
      <p:sp>
        <p:nvSpPr>
          <p:cNvPr id="40" name="Line 16"/>
          <p:cNvSpPr>
            <a:spLocks noChangeShapeType="1"/>
          </p:cNvSpPr>
          <p:nvPr/>
        </p:nvSpPr>
        <p:spPr bwMode="auto">
          <a:xfrm>
            <a:off x="1446212" y="1970087"/>
            <a:ext cx="17907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1" name="WordArt 30"/>
          <p:cNvSpPr>
            <a:spLocks noChangeArrowheads="1" noChangeShapeType="1" noTextEdit="1"/>
          </p:cNvSpPr>
          <p:nvPr/>
        </p:nvSpPr>
        <p:spPr bwMode="auto">
          <a:xfrm>
            <a:off x="4297362" y="2192337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</a:t>
            </a:r>
          </a:p>
        </p:txBody>
      </p:sp>
      <p:sp>
        <p:nvSpPr>
          <p:cNvPr id="42" name="WordArt 32"/>
          <p:cNvSpPr>
            <a:spLocks noChangeArrowheads="1" noChangeShapeType="1" noTextEdit="1"/>
          </p:cNvSpPr>
          <p:nvPr/>
        </p:nvSpPr>
        <p:spPr bwMode="auto">
          <a:xfrm>
            <a:off x="4114800" y="3565525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</a:t>
            </a:r>
          </a:p>
        </p:txBody>
      </p:sp>
      <p:sp>
        <p:nvSpPr>
          <p:cNvPr id="43" name="WordArt 33"/>
          <p:cNvSpPr>
            <a:spLocks noChangeArrowheads="1" noChangeShapeType="1" noTextEdit="1"/>
          </p:cNvSpPr>
          <p:nvPr/>
        </p:nvSpPr>
        <p:spPr bwMode="auto">
          <a:xfrm>
            <a:off x="4594225" y="3584575"/>
            <a:ext cx="333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</a:t>
            </a:r>
          </a:p>
        </p:txBody>
      </p:sp>
      <p:sp>
        <p:nvSpPr>
          <p:cNvPr id="44" name="WordArt 40"/>
          <p:cNvSpPr>
            <a:spLocks noChangeArrowheads="1" noChangeShapeType="1" noTextEdit="1"/>
          </p:cNvSpPr>
          <p:nvPr/>
        </p:nvSpPr>
        <p:spPr bwMode="auto">
          <a:xfrm>
            <a:off x="6489700" y="2225675"/>
            <a:ext cx="200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id-ID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37737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95536" y="620688"/>
            <a:ext cx="8352928" cy="208823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buFontTx/>
              <a:buChar char="•"/>
              <a:defRPr/>
            </a:pPr>
            <a:r>
              <a:rPr lang="en-US" dirty="0" err="1" smtClean="0">
                <a:solidFill>
                  <a:schemeClr val="tx1"/>
                </a:solidFill>
              </a:rPr>
              <a:t>Perbandingan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genotifnya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id-ID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			TT	 :	</a:t>
            </a:r>
            <a:r>
              <a:rPr lang="en-US" dirty="0" err="1" smtClean="0">
                <a:solidFill>
                  <a:schemeClr val="tx1"/>
                </a:solidFill>
              </a:rPr>
              <a:t>Tt</a:t>
            </a:r>
            <a:r>
              <a:rPr lang="en-US" dirty="0" smtClean="0">
                <a:solidFill>
                  <a:schemeClr val="tx1"/>
                </a:solidFill>
              </a:rPr>
              <a:t>	 : 	</a:t>
            </a:r>
            <a:r>
              <a:rPr lang="en-US" dirty="0" err="1" smtClean="0">
                <a:solidFill>
                  <a:schemeClr val="tx1"/>
                </a:solidFill>
              </a:rPr>
              <a:t>tt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id-ID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 1	 :	 2	 :	1</a:t>
            </a:r>
            <a:endParaRPr lang="id-ID" dirty="0" smtClean="0">
              <a:solidFill>
                <a:schemeClr val="tx1"/>
              </a:solidFill>
            </a:endParaRPr>
          </a:p>
          <a:p>
            <a:pPr lvl="6">
              <a:defRPr/>
            </a:pPr>
            <a:r>
              <a:rPr lang="id-ID" sz="3100" dirty="0" smtClean="0">
                <a:solidFill>
                  <a:schemeClr val="tx1"/>
                </a:solidFill>
              </a:rPr>
              <a:t>25%	  :        50%  :      25%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2708920"/>
            <a:ext cx="8352928" cy="3482330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id-ID" sz="3600" dirty="0" smtClean="0"/>
              <a:t>.</a:t>
            </a:r>
            <a:r>
              <a:rPr lang="en-US" sz="3200" dirty="0" err="1" smtClean="0"/>
              <a:t>Perbandingan</a:t>
            </a:r>
            <a:r>
              <a:rPr lang="en-US" sz="3200" dirty="0" smtClean="0"/>
              <a:t>  </a:t>
            </a:r>
            <a:r>
              <a:rPr lang="en-US" sz="3200" dirty="0" err="1" smtClean="0"/>
              <a:t>Fenotif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endParaRPr lang="en-US" sz="3200" dirty="0" smtClean="0"/>
          </a:p>
          <a:p>
            <a:pPr>
              <a:buFontTx/>
              <a:buNone/>
            </a:pPr>
            <a:r>
              <a:rPr lang="en-US" sz="3200" dirty="0" smtClean="0"/>
              <a:t>		</a:t>
            </a:r>
            <a:r>
              <a:rPr lang="en-US" sz="3200" dirty="0" err="1" smtClean="0"/>
              <a:t>Tinggi</a:t>
            </a:r>
            <a:r>
              <a:rPr lang="en-US" sz="3200" dirty="0" smtClean="0"/>
              <a:t>	:	</a:t>
            </a:r>
            <a:r>
              <a:rPr lang="en-US" sz="3200" dirty="0" err="1" smtClean="0"/>
              <a:t>tinggi</a:t>
            </a:r>
            <a:r>
              <a:rPr lang="en-US" sz="3200" dirty="0" smtClean="0"/>
              <a:t>	:	</a:t>
            </a:r>
            <a:r>
              <a:rPr lang="en-US" sz="3200" dirty="0" err="1" smtClean="0"/>
              <a:t>rendah</a:t>
            </a:r>
            <a:endParaRPr lang="en-US" sz="3200" dirty="0" smtClean="0"/>
          </a:p>
          <a:p>
            <a:pPr>
              <a:buFontTx/>
              <a:buNone/>
            </a:pPr>
            <a:r>
              <a:rPr lang="en-US" sz="3200" dirty="0" smtClean="0"/>
              <a:t> 	    	   1		:	   2		: 	    1</a:t>
            </a:r>
          </a:p>
          <a:p>
            <a:pPr>
              <a:buFontTx/>
              <a:buNone/>
            </a:pPr>
            <a:r>
              <a:rPr lang="en-US" sz="3200" dirty="0" smtClean="0"/>
              <a:t>              </a:t>
            </a:r>
          </a:p>
          <a:p>
            <a:pPr>
              <a:buFontTx/>
              <a:buNone/>
            </a:pPr>
            <a:r>
              <a:rPr lang="en-US" sz="3200" dirty="0" smtClean="0"/>
              <a:t>   		        3			:	    1</a:t>
            </a:r>
            <a:endParaRPr lang="id-ID" sz="3200" dirty="0" smtClean="0"/>
          </a:p>
          <a:p>
            <a:pPr>
              <a:buFontTx/>
              <a:buNone/>
            </a:pPr>
            <a:r>
              <a:rPr lang="id-ID" sz="3200" dirty="0"/>
              <a:t>	</a:t>
            </a:r>
            <a:r>
              <a:rPr lang="id-ID" sz="3200" dirty="0" smtClean="0"/>
              <a:t>			75%                  :          25%</a:t>
            </a:r>
            <a:endParaRPr lang="en-US" sz="3200" dirty="0" smtClean="0"/>
          </a:p>
        </p:txBody>
      </p:sp>
      <p:sp>
        <p:nvSpPr>
          <p:cNvPr id="5" name="AutoShape 9"/>
          <p:cNvSpPr>
            <a:spLocks/>
          </p:cNvSpPr>
          <p:nvPr/>
        </p:nvSpPr>
        <p:spPr bwMode="auto">
          <a:xfrm rot="16196283">
            <a:off x="2798763" y="3678238"/>
            <a:ext cx="239712" cy="2576512"/>
          </a:xfrm>
          <a:prstGeom prst="leftBrace">
            <a:avLst>
              <a:gd name="adj1" fmla="val 89570"/>
              <a:gd name="adj2" fmla="val 50000"/>
            </a:avLst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id-ID" sz="1800"/>
          </a:p>
        </p:txBody>
      </p:sp>
    </p:spTree>
    <p:extLst>
      <p:ext uri="{BB962C8B-B14F-4D97-AF65-F5344CB8AC3E}">
        <p14:creationId xmlns:p14="http://schemas.microsoft.com/office/powerpoint/2010/main" val="17865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7791374" cy="12241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200" b="1" dirty="0">
                <a:solidFill>
                  <a:sysClr val="windowText" lastClr="000000"/>
                </a:solidFill>
              </a:rPr>
              <a:t>2</a:t>
            </a:r>
            <a:r>
              <a:rPr lang="id-ID" sz="3200" b="1" dirty="0" smtClean="0">
                <a:solidFill>
                  <a:sysClr val="windowText" lastClr="000000"/>
                </a:solidFill>
              </a:rPr>
              <a:t>. Persilangan Monohibrid Intermediat</a:t>
            </a:r>
            <a:endParaRPr lang="id-ID" sz="32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2420887"/>
            <a:ext cx="8229600" cy="413072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persilangan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beda</a:t>
            </a:r>
            <a:r>
              <a:rPr lang="en-US" sz="3200" dirty="0" smtClean="0"/>
              <a:t>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resesif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dominan</a:t>
            </a:r>
            <a:r>
              <a:rPr lang="en-US" sz="3200" dirty="0" smtClean="0"/>
              <a:t>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keturunan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keturunan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antara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gen </a:t>
            </a:r>
            <a:r>
              <a:rPr lang="en-US" sz="3200" dirty="0" err="1" smtClean="0"/>
              <a:t>induknya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6223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35946" y="2706436"/>
            <a:ext cx="8268502" cy="3877472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dirty="0" smtClean="0"/>
              <a:t>Parental (P)    	</a:t>
            </a:r>
            <a:r>
              <a:rPr lang="en-US" sz="2000" dirty="0" err="1" smtClean="0"/>
              <a:t>Merah</a:t>
            </a:r>
            <a:r>
              <a:rPr lang="en-US" sz="2000" dirty="0" smtClean="0"/>
              <a:t> (MM)	x  	</a:t>
            </a:r>
            <a:r>
              <a:rPr lang="en-US" sz="2000" dirty="0" err="1" smtClean="0"/>
              <a:t>putih</a:t>
            </a:r>
            <a:r>
              <a:rPr lang="en-US" sz="2000" dirty="0" smtClean="0"/>
              <a:t> (mm)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Gamet</a:t>
            </a:r>
            <a:r>
              <a:rPr lang="en-US" sz="2000" dirty="0" smtClean="0"/>
              <a:t>	   	      M		x	     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Keturunan</a:t>
            </a:r>
            <a:r>
              <a:rPr lang="en-US" sz="2000" dirty="0" smtClean="0"/>
              <a:t> 1 (F1)	            	          Mm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/>
              <a:t>		                                  ( </a:t>
            </a:r>
            <a:r>
              <a:rPr lang="en-US" sz="2000" dirty="0" err="1" smtClean="0"/>
              <a:t>Merah</a:t>
            </a:r>
            <a:r>
              <a:rPr lang="en-US" sz="2000" dirty="0" smtClean="0"/>
              <a:t> </a:t>
            </a:r>
            <a:r>
              <a:rPr lang="en-US" sz="2000" dirty="0" err="1" smtClean="0"/>
              <a:t>muda</a:t>
            </a:r>
            <a:r>
              <a:rPr lang="en-US" sz="2000" dirty="0" smtClean="0"/>
              <a:t> / </a:t>
            </a:r>
            <a:r>
              <a:rPr lang="en-US" sz="2000" dirty="0" err="1" smtClean="0"/>
              <a:t>Ros</a:t>
            </a:r>
            <a:r>
              <a:rPr lang="en-US" sz="2000" dirty="0" smtClean="0"/>
              <a:t> )</a:t>
            </a:r>
            <a:br>
              <a:rPr lang="en-US" sz="2000" dirty="0" smtClean="0"/>
            </a:b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 P2			     Mm		x	 Mm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gamet</a:t>
            </a:r>
            <a:r>
              <a:rPr lang="en-US" sz="2000" dirty="0" smtClean="0"/>
              <a:t> 		      M			  M</a:t>
            </a:r>
            <a:br>
              <a:rPr lang="en-US" sz="2000" dirty="0" smtClean="0"/>
            </a:br>
            <a:r>
              <a:rPr lang="en-US" sz="2000" dirty="0" smtClean="0"/>
              <a:t>			      m		               m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F2 =   ……..?		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 algn="ctr">
              <a:lnSpc>
                <a:spcPct val="90000"/>
              </a:lnSpc>
            </a:pPr>
            <a:endParaRPr lang="en-US" dirty="0" smtClean="0"/>
          </a:p>
          <a:p>
            <a:pPr algn="ctr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17355" y="890554"/>
            <a:ext cx="818709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 u="none" dirty="0" err="1">
                <a:latin typeface="Monotype Corsiva" pitchFamily="66" charset="0"/>
              </a:rPr>
              <a:t>Tanaman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mawar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berbungamerah</a:t>
            </a:r>
            <a:r>
              <a:rPr lang="en-US" b="1" i="1" u="none" dirty="0">
                <a:latin typeface="Monotype Corsiva" pitchFamily="66" charset="0"/>
              </a:rPr>
              <a:t>(MM) </a:t>
            </a:r>
            <a:r>
              <a:rPr lang="en-US" b="1" i="1" u="none" dirty="0" err="1">
                <a:latin typeface="Monotype Corsiva" pitchFamily="66" charset="0"/>
              </a:rPr>
              <a:t>disilangkan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dengn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tanaman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mawar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berbunga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putih</a:t>
            </a:r>
            <a:r>
              <a:rPr lang="en-US" b="1" i="1" u="none" dirty="0">
                <a:latin typeface="Monotype Corsiva" pitchFamily="66" charset="0"/>
              </a:rPr>
              <a:t> (mm). </a:t>
            </a:r>
            <a:r>
              <a:rPr lang="en-US" b="1" i="1" u="none" dirty="0" err="1">
                <a:latin typeface="Monotype Corsiva" pitchFamily="66" charset="0"/>
              </a:rPr>
              <a:t>Bila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dalam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perkawinan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itu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terjadi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sifat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semidominansi</a:t>
            </a:r>
            <a:r>
              <a:rPr lang="en-US" b="1" i="1" u="none" dirty="0">
                <a:latin typeface="Monotype Corsiva" pitchFamily="66" charset="0"/>
              </a:rPr>
              <a:t>, </a:t>
            </a:r>
            <a:r>
              <a:rPr lang="en-US" b="1" i="1" u="none" dirty="0" err="1">
                <a:latin typeface="Monotype Corsiva" pitchFamily="66" charset="0"/>
              </a:rPr>
              <a:t>bagaimanakan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perbandingan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keturunannya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sampai</a:t>
            </a:r>
            <a:r>
              <a:rPr lang="en-US" b="1" i="1" u="none" dirty="0">
                <a:latin typeface="Monotype Corsiva" pitchFamily="66" charset="0"/>
              </a:rPr>
              <a:t> </a:t>
            </a:r>
            <a:r>
              <a:rPr lang="en-US" b="1" i="1" u="none" dirty="0" err="1">
                <a:latin typeface="Monotype Corsiva" pitchFamily="66" charset="0"/>
              </a:rPr>
              <a:t>dengan</a:t>
            </a:r>
            <a:r>
              <a:rPr lang="en-US" b="1" i="1" u="none" dirty="0">
                <a:latin typeface="Monotype Corsiva" pitchFamily="66" charset="0"/>
              </a:rPr>
              <a:t> F2?</a:t>
            </a:r>
          </a:p>
        </p:txBody>
      </p:sp>
      <p:sp>
        <p:nvSpPr>
          <p:cNvPr id="4" name="Rectangle 3">
            <a:hlinkClick r:id="" action="ppaction://noaction"/>
          </p:cNvPr>
          <p:cNvSpPr/>
          <p:nvPr/>
        </p:nvSpPr>
        <p:spPr>
          <a:xfrm>
            <a:off x="417355" y="332656"/>
            <a:ext cx="2930509" cy="5578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ysClr val="windowText" lastClr="000000"/>
                </a:solidFill>
              </a:rPr>
              <a:t>CONTOH SOAL </a:t>
            </a:r>
            <a:endParaRPr lang="id-ID" sz="20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56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389063" y="1884363"/>
            <a:ext cx="6515100" cy="398145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 sz="1800"/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200400" y="1885950"/>
            <a:ext cx="0" cy="4000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5715000" y="1885950"/>
            <a:ext cx="0" cy="4000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371600" y="3200400"/>
            <a:ext cx="65151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390650" y="4591050"/>
            <a:ext cx="65151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7" name="WordArt 30"/>
          <p:cNvSpPr>
            <a:spLocks noChangeArrowheads="1" noChangeShapeType="1" noTextEdit="1"/>
          </p:cNvSpPr>
          <p:nvPr/>
        </p:nvSpPr>
        <p:spPr bwMode="auto">
          <a:xfrm>
            <a:off x="4500563" y="4908550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Arial Black"/>
              </a:rPr>
              <a:t>m</a:t>
            </a:r>
          </a:p>
        </p:txBody>
      </p:sp>
      <p:sp>
        <p:nvSpPr>
          <p:cNvPr id="8" name="WordArt 32"/>
          <p:cNvSpPr>
            <a:spLocks noChangeArrowheads="1" noChangeShapeType="1" noTextEdit="1"/>
          </p:cNvSpPr>
          <p:nvPr/>
        </p:nvSpPr>
        <p:spPr bwMode="auto">
          <a:xfrm>
            <a:off x="6491288" y="2298700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</a:t>
            </a:r>
          </a:p>
        </p:txBody>
      </p:sp>
      <p:sp>
        <p:nvSpPr>
          <p:cNvPr id="9" name="WordArt 34"/>
          <p:cNvSpPr>
            <a:spLocks noChangeArrowheads="1" noChangeShapeType="1" noTextEdit="1"/>
          </p:cNvSpPr>
          <p:nvPr/>
        </p:nvSpPr>
        <p:spPr bwMode="auto">
          <a:xfrm>
            <a:off x="6600825" y="3514725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Arial Black"/>
              </a:rPr>
              <a:t>m</a:t>
            </a:r>
          </a:p>
        </p:txBody>
      </p:sp>
      <p:sp>
        <p:nvSpPr>
          <p:cNvPr id="10" name="WordArt 35"/>
          <p:cNvSpPr>
            <a:spLocks noChangeArrowheads="1" noChangeShapeType="1" noTextEdit="1"/>
          </p:cNvSpPr>
          <p:nvPr/>
        </p:nvSpPr>
        <p:spPr bwMode="auto">
          <a:xfrm>
            <a:off x="6089650" y="5054600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</a:t>
            </a:r>
          </a:p>
        </p:txBody>
      </p:sp>
      <p:sp>
        <p:nvSpPr>
          <p:cNvPr id="11" name="WordArt 36"/>
          <p:cNvSpPr>
            <a:spLocks noChangeArrowheads="1" noChangeShapeType="1" noTextEdit="1"/>
          </p:cNvSpPr>
          <p:nvPr/>
        </p:nvSpPr>
        <p:spPr bwMode="auto">
          <a:xfrm>
            <a:off x="4371975" y="3517900"/>
            <a:ext cx="428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</a:t>
            </a:r>
          </a:p>
        </p:txBody>
      </p:sp>
      <p:sp>
        <p:nvSpPr>
          <p:cNvPr id="12" name="WordArt 40"/>
          <p:cNvSpPr>
            <a:spLocks noChangeArrowheads="1" noChangeShapeType="1" noTextEdit="1"/>
          </p:cNvSpPr>
          <p:nvPr/>
        </p:nvSpPr>
        <p:spPr bwMode="auto">
          <a:xfrm>
            <a:off x="3938588" y="4921250"/>
            <a:ext cx="428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Arial Black"/>
              </a:rPr>
              <a:t>M</a:t>
            </a:r>
          </a:p>
        </p:txBody>
      </p:sp>
      <p:sp>
        <p:nvSpPr>
          <p:cNvPr id="13" name="WordArt 42"/>
          <p:cNvSpPr>
            <a:spLocks noChangeArrowheads="1" noChangeShapeType="1" noTextEdit="1"/>
          </p:cNvSpPr>
          <p:nvPr/>
        </p:nvSpPr>
        <p:spPr bwMode="auto">
          <a:xfrm>
            <a:off x="6731000" y="5054600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</a:t>
            </a:r>
          </a:p>
        </p:txBody>
      </p:sp>
      <p:sp>
        <p:nvSpPr>
          <p:cNvPr id="14" name="WordArt 36"/>
          <p:cNvSpPr>
            <a:spLocks noChangeArrowheads="1" noChangeShapeType="1" noTextEdit="1"/>
          </p:cNvSpPr>
          <p:nvPr/>
        </p:nvSpPr>
        <p:spPr bwMode="auto">
          <a:xfrm>
            <a:off x="6066572" y="3479232"/>
            <a:ext cx="428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CC"/>
                </a:solidFill>
                <a:latin typeface="Arial Black"/>
              </a:rPr>
              <a:t>M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7200" y="18516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F-2 adalah ……..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2305050" y="2013969"/>
            <a:ext cx="228600" cy="304800"/>
          </a:xfrm>
          <a:prstGeom prst="ellipse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d-ID" sz="1800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1695450" y="2433069"/>
            <a:ext cx="228600" cy="304800"/>
          </a:xfrm>
          <a:prstGeom prst="ellipse">
            <a:avLst/>
          </a:prstGeom>
          <a:solidFill>
            <a:schemeClr val="accent1"/>
          </a:solidFill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/>
            <a:endParaRPr lang="id-ID" sz="1800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V="1">
            <a:off x="2552700" y="1975869"/>
            <a:ext cx="457200" cy="1524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1409700" y="1899669"/>
            <a:ext cx="17907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rot="85926">
            <a:off x="1827213" y="2739457"/>
            <a:ext cx="1587" cy="381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21" name="WordArt 29"/>
          <p:cNvSpPr>
            <a:spLocks noChangeArrowheads="1" noChangeShapeType="1" noTextEdit="1"/>
          </p:cNvSpPr>
          <p:nvPr/>
        </p:nvSpPr>
        <p:spPr bwMode="auto">
          <a:xfrm>
            <a:off x="4141788" y="2210819"/>
            <a:ext cx="428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</a:t>
            </a:r>
          </a:p>
        </p:txBody>
      </p:sp>
      <p:sp>
        <p:nvSpPr>
          <p:cNvPr id="22" name="WordArt 31"/>
          <p:cNvSpPr>
            <a:spLocks noChangeArrowheads="1" noChangeShapeType="1" noTextEdit="1"/>
          </p:cNvSpPr>
          <p:nvPr/>
        </p:nvSpPr>
        <p:spPr bwMode="auto">
          <a:xfrm>
            <a:off x="1974850" y="4858769"/>
            <a:ext cx="457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</a:t>
            </a:r>
          </a:p>
        </p:txBody>
      </p:sp>
      <p:sp>
        <p:nvSpPr>
          <p:cNvPr id="23" name="WordArt 38"/>
          <p:cNvSpPr>
            <a:spLocks noChangeArrowheads="1" noChangeShapeType="1" noTextEdit="1"/>
          </p:cNvSpPr>
          <p:nvPr/>
        </p:nvSpPr>
        <p:spPr bwMode="auto">
          <a:xfrm>
            <a:off x="3824288" y="3479232"/>
            <a:ext cx="428625" cy="64770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M</a:t>
            </a:r>
          </a:p>
        </p:txBody>
      </p:sp>
      <p:sp>
        <p:nvSpPr>
          <p:cNvPr id="24" name="WordArt 39"/>
          <p:cNvSpPr>
            <a:spLocks noChangeArrowheads="1" noChangeShapeType="1" noTextEdit="1"/>
          </p:cNvSpPr>
          <p:nvPr/>
        </p:nvSpPr>
        <p:spPr bwMode="auto">
          <a:xfrm>
            <a:off x="1943100" y="3447482"/>
            <a:ext cx="428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99269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4788" y="600074"/>
            <a:ext cx="8612187" cy="29009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err="1" smtClean="0">
                <a:solidFill>
                  <a:srgbClr val="0071F4"/>
                </a:solidFill>
              </a:rPr>
              <a:t>Prebandingan</a:t>
            </a:r>
            <a:r>
              <a:rPr lang="en-US" sz="3600" dirty="0" smtClean="0">
                <a:solidFill>
                  <a:srgbClr val="0071F4"/>
                </a:solidFill>
              </a:rPr>
              <a:t> </a:t>
            </a:r>
            <a:r>
              <a:rPr lang="en-US" sz="3600" dirty="0" err="1" smtClean="0">
                <a:solidFill>
                  <a:srgbClr val="0071F4"/>
                </a:solidFill>
              </a:rPr>
              <a:t>genotifnya</a:t>
            </a:r>
            <a:r>
              <a:rPr lang="en-US" sz="3600" dirty="0" smtClean="0">
                <a:solidFill>
                  <a:srgbClr val="0071F4"/>
                </a:solidFill>
              </a:rPr>
              <a:t> </a:t>
            </a:r>
            <a:r>
              <a:rPr lang="en-US" sz="3600" dirty="0" err="1" smtClean="0">
                <a:solidFill>
                  <a:srgbClr val="0071F4"/>
                </a:solidFill>
              </a:rPr>
              <a:t>adalah</a:t>
            </a:r>
            <a:r>
              <a:rPr lang="en-US" sz="3600" dirty="0" smtClean="0">
                <a:solidFill>
                  <a:srgbClr val="0071F4"/>
                </a:solidFill>
              </a:rPr>
              <a:t> :</a:t>
            </a:r>
            <a:br>
              <a:rPr lang="en-US" sz="3600" dirty="0" smtClean="0">
                <a:solidFill>
                  <a:srgbClr val="0071F4"/>
                </a:solidFill>
              </a:rPr>
            </a:br>
            <a:r>
              <a:rPr lang="en-US" sz="4800" dirty="0" smtClean="0">
                <a:solidFill>
                  <a:srgbClr val="0071F4"/>
                </a:solidFill>
              </a:rPr>
              <a:t>	</a:t>
            </a:r>
            <a:r>
              <a:rPr lang="en-US" sz="4800" dirty="0" smtClean="0">
                <a:solidFill>
                  <a:srgbClr val="87051B"/>
                </a:solidFill>
              </a:rPr>
              <a:t>MM</a:t>
            </a:r>
            <a:r>
              <a:rPr lang="en-US" sz="4800" dirty="0" smtClean="0">
                <a:solidFill>
                  <a:srgbClr val="0071F4"/>
                </a:solidFill>
              </a:rPr>
              <a:t>	 :	</a:t>
            </a:r>
            <a:r>
              <a:rPr lang="en-US" sz="4800" dirty="0" smtClean="0">
                <a:solidFill>
                  <a:srgbClr val="F89EB3"/>
                </a:solidFill>
              </a:rPr>
              <a:t>Mm</a:t>
            </a:r>
            <a:r>
              <a:rPr lang="en-US" sz="4800" dirty="0" smtClean="0">
                <a:solidFill>
                  <a:srgbClr val="0071F4"/>
                </a:solidFill>
              </a:rPr>
              <a:t>	: 	mm</a:t>
            </a:r>
            <a:br>
              <a:rPr lang="en-US" sz="4800" dirty="0" smtClean="0">
                <a:solidFill>
                  <a:srgbClr val="0071F4"/>
                </a:solidFill>
              </a:rPr>
            </a:br>
            <a:r>
              <a:rPr lang="en-US" sz="4800" dirty="0" smtClean="0">
                <a:solidFill>
                  <a:srgbClr val="0071F4"/>
                </a:solidFill>
              </a:rPr>
              <a:t>	  	 1	 :	  2		 :       1</a:t>
            </a:r>
            <a:endParaRPr lang="id-ID" sz="4800" dirty="0" smtClean="0">
              <a:solidFill>
                <a:srgbClr val="0071F4"/>
              </a:solidFill>
            </a:endParaRPr>
          </a:p>
          <a:p>
            <a:r>
              <a:rPr lang="en-US" sz="4800" dirty="0" smtClean="0">
                <a:solidFill>
                  <a:srgbClr val="0071F4"/>
                </a:solidFill>
              </a:rPr>
              <a:t>  </a:t>
            </a:r>
            <a:r>
              <a:rPr lang="id-ID" sz="4800" dirty="0" smtClean="0">
                <a:solidFill>
                  <a:srgbClr val="0071F4"/>
                </a:solidFill>
              </a:rPr>
              <a:t>		</a:t>
            </a:r>
            <a:r>
              <a:rPr lang="id-ID" sz="3600" dirty="0" smtClean="0">
                <a:solidFill>
                  <a:srgbClr val="0071F4"/>
                </a:solidFill>
              </a:rPr>
              <a:t>25%  :     50%        :      25%</a:t>
            </a:r>
            <a:endParaRPr lang="en-US" sz="3600" dirty="0" smtClean="0">
              <a:solidFill>
                <a:srgbClr val="0071F4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3501008"/>
            <a:ext cx="8229600" cy="2592288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3600" dirty="0" err="1" smtClean="0"/>
              <a:t>Perbandingan</a:t>
            </a:r>
            <a:r>
              <a:rPr lang="en-US" sz="3600" dirty="0" smtClean="0"/>
              <a:t>  </a:t>
            </a:r>
            <a:r>
              <a:rPr lang="en-US" sz="3600" dirty="0" err="1" smtClean="0"/>
              <a:t>Fenotif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….</a:t>
            </a:r>
          </a:p>
          <a:p>
            <a:pPr>
              <a:buFontTx/>
              <a:buNone/>
            </a:pPr>
            <a:r>
              <a:rPr lang="en-US" sz="3600" dirty="0" smtClean="0">
                <a:solidFill>
                  <a:srgbClr val="87051B"/>
                </a:solidFill>
              </a:rPr>
              <a:t>	 </a:t>
            </a:r>
            <a:r>
              <a:rPr lang="en-US" sz="3600" dirty="0" err="1" smtClean="0">
                <a:solidFill>
                  <a:srgbClr val="87051B"/>
                </a:solidFill>
              </a:rPr>
              <a:t>Merah</a:t>
            </a:r>
            <a:r>
              <a:rPr lang="en-US" sz="3600" dirty="0" smtClean="0"/>
              <a:t>	:     </a:t>
            </a:r>
            <a:r>
              <a:rPr lang="en-US" sz="3600" dirty="0" err="1" smtClean="0"/>
              <a:t>Ros</a:t>
            </a:r>
            <a:r>
              <a:rPr lang="en-US" sz="3600" dirty="0" smtClean="0">
                <a:solidFill>
                  <a:srgbClr val="FF99FF"/>
                </a:solidFill>
              </a:rPr>
              <a:t> </a:t>
            </a:r>
            <a:r>
              <a:rPr lang="en-US" sz="3600" dirty="0" smtClean="0"/>
              <a:t> 	:   </a:t>
            </a:r>
            <a:r>
              <a:rPr lang="en-US" sz="3600" dirty="0" err="1" smtClean="0"/>
              <a:t>putih</a:t>
            </a:r>
            <a:endParaRPr lang="en-US" sz="3600" dirty="0" smtClean="0"/>
          </a:p>
          <a:p>
            <a:pPr>
              <a:buFontTx/>
              <a:buNone/>
            </a:pPr>
            <a:r>
              <a:rPr lang="en-US" sz="3600" dirty="0" smtClean="0"/>
              <a:t>         1		:	  2		:      1</a:t>
            </a:r>
            <a:endParaRPr lang="id-ID" sz="3600" dirty="0" smtClean="0"/>
          </a:p>
          <a:p>
            <a:pPr>
              <a:buNone/>
            </a:pPr>
            <a:r>
              <a:rPr lang="id-ID" sz="3600" dirty="0" smtClean="0">
                <a:solidFill>
                  <a:srgbClr val="0071F4"/>
                </a:solidFill>
              </a:rPr>
              <a:t>         25%     :     50%         :     25</a:t>
            </a:r>
            <a:r>
              <a:rPr lang="id-ID" sz="3600" dirty="0">
                <a:solidFill>
                  <a:srgbClr val="0071F4"/>
                </a:solidFill>
              </a:rPr>
              <a:t>%</a:t>
            </a:r>
            <a:endParaRPr lang="en-US" sz="3600" dirty="0">
              <a:solidFill>
                <a:srgbClr val="0071F4"/>
              </a:solidFill>
            </a:endParaRPr>
          </a:p>
          <a:p>
            <a:pPr>
              <a:buFontTx/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9035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3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3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3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3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80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hlinkClick r:id="" action="ppaction://noaction"/>
          </p:cNvPr>
          <p:cNvSpPr/>
          <p:nvPr/>
        </p:nvSpPr>
        <p:spPr>
          <a:xfrm>
            <a:off x="1115616" y="2318649"/>
            <a:ext cx="5544616" cy="7841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6710" indent="-346710"/>
            <a:r>
              <a:rPr lang="id-ID" sz="2400" b="1" dirty="0" smtClean="0">
                <a:solidFill>
                  <a:sysClr val="windowText" lastClr="000000"/>
                </a:solidFill>
              </a:rPr>
              <a:t>A. Memahami Materi Genetik sebagai Dasar Pewarisan Sifat</a:t>
            </a:r>
            <a:endParaRPr lang="id-ID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8">
            <a:hlinkClick r:id="" action="ppaction://noaction"/>
          </p:cNvPr>
          <p:cNvSpPr/>
          <p:nvPr/>
        </p:nvSpPr>
        <p:spPr>
          <a:xfrm>
            <a:off x="1115616" y="3429000"/>
            <a:ext cx="5544616" cy="82123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33375" indent="-333375"/>
            <a:r>
              <a:rPr lang="id-ID" sz="2400" b="1" dirty="0" smtClean="0">
                <a:solidFill>
                  <a:sysClr val="windowText" lastClr="000000"/>
                </a:solidFill>
              </a:rPr>
              <a:t>B. Memahami Hukum Pewarisan Sifat (Hukum Mendel) </a:t>
            </a:r>
            <a:endParaRPr lang="id-ID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43490" y="764704"/>
            <a:ext cx="7024744" cy="7920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dirty="0" smtClean="0"/>
              <a:t>TUJUAN PEMBELAJARAN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2504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94975"/>
            <a:ext cx="82089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Genetik</a:t>
            </a:r>
            <a:endParaRPr lang="en-US" b="1" dirty="0"/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yang </a:t>
            </a:r>
            <a:r>
              <a:rPr lang="en-US" dirty="0" err="1"/>
              <a:t>diwariskan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anak-anaknya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warisan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 smtClean="0"/>
              <a:t>.</a:t>
            </a:r>
          </a:p>
          <a:p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memgang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rambut</a:t>
            </a:r>
            <a:r>
              <a:rPr lang="en-US" dirty="0"/>
              <a:t>, </a:t>
            </a:r>
            <a:r>
              <a:rPr lang="en-US" dirty="0" err="1"/>
              <a:t>hidung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Struktur</a:t>
            </a:r>
            <a:r>
              <a:rPr lang="en-US" b="1" dirty="0"/>
              <a:t> DNA </a:t>
            </a:r>
            <a:r>
              <a:rPr lang="en-US" b="1" dirty="0" err="1"/>
              <a:t>dan</a:t>
            </a:r>
            <a:r>
              <a:rPr lang="en-US" b="1" dirty="0"/>
              <a:t> RNA</a:t>
            </a:r>
            <a:endParaRPr lang="en-US" dirty="0"/>
          </a:p>
          <a:p>
            <a:r>
              <a:rPr lang="en-US" dirty="0"/>
              <a:t>DNA (</a:t>
            </a:r>
            <a:r>
              <a:rPr lang="en-US" i="1" dirty="0"/>
              <a:t>deoxyribonucleic acid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nukelat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DNA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untai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heliks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ulir</a:t>
            </a:r>
            <a:r>
              <a:rPr lang="en-US" dirty="0"/>
              <a:t>.</a:t>
            </a:r>
          </a:p>
          <a:p>
            <a:r>
              <a:rPr lang="en-US" dirty="0" err="1"/>
              <a:t>Sedangkan</a:t>
            </a:r>
            <a:r>
              <a:rPr lang="en-US" dirty="0"/>
              <a:t> RNA (</a:t>
            </a:r>
            <a:r>
              <a:rPr lang="en-US" i="1" dirty="0"/>
              <a:t>ribonucleic acid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nukleotida</a:t>
            </a:r>
            <a:r>
              <a:rPr lang="en-US" dirty="0"/>
              <a:t>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err="1"/>
              <a:t>Peranan</a:t>
            </a:r>
            <a:r>
              <a:rPr lang="en-US" b="1" dirty="0"/>
              <a:t> </a:t>
            </a:r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Genetik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Penentuan</a:t>
            </a:r>
            <a:r>
              <a:rPr lang="en-US" b="1" dirty="0"/>
              <a:t> </a:t>
            </a:r>
            <a:r>
              <a:rPr lang="en-US" b="1" dirty="0" err="1"/>
              <a:t>Sifat</a:t>
            </a:r>
            <a:endParaRPr lang="en-US" dirty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 </a:t>
            </a:r>
            <a:r>
              <a:rPr lang="en-US" i="1" dirty="0" err="1"/>
              <a:t>dominan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 </a:t>
            </a:r>
            <a:r>
              <a:rPr lang="en-US" i="1" dirty="0" err="1"/>
              <a:t>resesif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dominan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yagn</a:t>
            </a:r>
            <a:r>
              <a:rPr lang="en-US" dirty="0"/>
              <a:t> </a:t>
            </a:r>
            <a:r>
              <a:rPr lang="en-US" dirty="0" err="1"/>
              <a:t>mempu</a:t>
            </a:r>
            <a:r>
              <a:rPr lang="en-US" dirty="0"/>
              <a:t> </a:t>
            </a:r>
            <a:r>
              <a:rPr lang="en-US" dirty="0" err="1"/>
              <a:t>mengalahkan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lain.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resesif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kalah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04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816" y="532087"/>
            <a:ext cx="3996813" cy="6316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ysClr val="windowText" lastClr="000000"/>
                </a:solidFill>
              </a:rPr>
              <a:t>1. Penyusun Materi Genetik</a:t>
            </a:r>
            <a:endParaRPr lang="id-ID" sz="2400" b="1" dirty="0">
              <a:solidFill>
                <a:sysClr val="windowText" lastClr="000000"/>
              </a:solidFill>
            </a:endParaRPr>
          </a:p>
        </p:txBody>
      </p:sp>
      <p:pic>
        <p:nvPicPr>
          <p:cNvPr id="3" name="Picture 4" descr="D:\IP RUMI\SUSUN\PGPR susun\pgpr 2018\smt 1\smp 9\gambar\DNA.gov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66784"/>
            <a:ext cx="4196715" cy="3505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D:\IP RUMI\SUSUN\PGPR susun\pgpr 2018\smt 1\smp 9\gambar\kromoso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1108" y="1632799"/>
            <a:ext cx="3236595" cy="286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816" y="5330385"/>
            <a:ext cx="774769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Pengendali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.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batang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protein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nukleat</a:t>
            </a:r>
            <a:r>
              <a:rPr lang="en-US" dirty="0"/>
              <a:t>.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683568" y="1301964"/>
            <a:ext cx="2305050" cy="3308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id-ID" sz="2000" b="1" dirty="0" smtClean="0">
                <a:solidFill>
                  <a:schemeClr val="bg1"/>
                </a:solidFill>
              </a:rPr>
              <a:t>a. Kromosom</a:t>
            </a:r>
          </a:p>
        </p:txBody>
      </p:sp>
    </p:spTree>
    <p:extLst>
      <p:ext uri="{BB962C8B-B14F-4D97-AF65-F5344CB8AC3E}">
        <p14:creationId xmlns:p14="http://schemas.microsoft.com/office/powerpoint/2010/main" val="31903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9152" y="612719"/>
            <a:ext cx="3933111" cy="6316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ysClr val="windowText" lastClr="000000"/>
                </a:solidFill>
              </a:rPr>
              <a:t>1. Penyusun Materi Genetik</a:t>
            </a:r>
            <a:endParaRPr lang="id-ID" sz="2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586657"/>
              </p:ext>
            </p:extLst>
          </p:nvPr>
        </p:nvGraphicFramePr>
        <p:xfrm>
          <a:off x="539552" y="1891740"/>
          <a:ext cx="3889375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415"/>
                <a:gridCol w="1306195"/>
                <a:gridCol w="1294765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Penyusun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DNA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RNA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id-ID" sz="1600" dirty="0" smtClean="0"/>
                        <a:t>Gugus</a:t>
                      </a:r>
                      <a:r>
                        <a:rPr lang="id-ID" sz="1600" dirty="0" smtClean="0"/>
                        <a:t> </a:t>
                      </a:r>
                      <a:r>
                        <a:rPr lang="en-US" altLang="id-ID" sz="1600" dirty="0" smtClean="0"/>
                        <a:t>f</a:t>
                      </a:r>
                      <a:r>
                        <a:rPr lang="id-ID" sz="1600" dirty="0" smtClean="0"/>
                        <a:t>osfat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id-ID" sz="1600" dirty="0" smtClean="0"/>
                        <a:t>Gugus</a:t>
                      </a:r>
                      <a:r>
                        <a:rPr lang="id-ID" sz="1600" dirty="0" smtClean="0"/>
                        <a:t> fosfat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id-ID" sz="1600" dirty="0" smtClean="0"/>
                        <a:t>Gugus</a:t>
                      </a:r>
                      <a:r>
                        <a:rPr lang="id-ID" sz="1600" dirty="0" smtClean="0"/>
                        <a:t> fosfat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Gula </a:t>
                      </a:r>
                      <a:r>
                        <a:rPr lang="en-US" altLang="id-ID" sz="1600" dirty="0" smtClean="0"/>
                        <a:t>p</a:t>
                      </a:r>
                      <a:r>
                        <a:rPr lang="id-ID" sz="1600" dirty="0" smtClean="0"/>
                        <a:t>entosa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Deoksiribosa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Ribosa</a:t>
                      </a:r>
                      <a:endParaRPr lang="id-ID" sz="1600" dirty="0"/>
                    </a:p>
                  </a:txBody>
                  <a:tcPr/>
                </a:tc>
              </a:tr>
              <a:tr h="155448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Basa </a:t>
                      </a:r>
                      <a:r>
                        <a:rPr lang="en-US" altLang="id-ID" sz="1600" dirty="0" smtClean="0"/>
                        <a:t>n</a:t>
                      </a:r>
                      <a:r>
                        <a:rPr lang="id-ID" sz="1600" dirty="0" smtClean="0"/>
                        <a:t>itrogen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600" dirty="0" err="1" smtClean="0"/>
                        <a:t>Purin</a:t>
                      </a:r>
                      <a:r>
                        <a:rPr lang="en-ID" sz="1600" dirty="0" smtClean="0"/>
                        <a:t> (</a:t>
                      </a:r>
                      <a:r>
                        <a:rPr lang="en-ID" sz="1600" dirty="0" err="1" smtClean="0"/>
                        <a:t>adenin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guanin</a:t>
                      </a:r>
                      <a:r>
                        <a:rPr lang="en-ID" sz="1600" dirty="0" smtClean="0"/>
                        <a:t>) </a:t>
                      </a:r>
                      <a:r>
                        <a:rPr lang="en-ID" sz="1600" dirty="0" err="1" smtClean="0"/>
                        <a:t>serta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pirimidin</a:t>
                      </a:r>
                      <a:r>
                        <a:rPr lang="en-ID" sz="1600" dirty="0" smtClean="0"/>
                        <a:t> (</a:t>
                      </a:r>
                      <a:r>
                        <a:rPr lang="en-ID" sz="1600" dirty="0" err="1" smtClean="0"/>
                        <a:t>sitosin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timin</a:t>
                      </a:r>
                      <a:r>
                        <a:rPr lang="id-ID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ID" sz="1600" dirty="0" err="1" smtClean="0"/>
                        <a:t>Purin</a:t>
                      </a:r>
                      <a:r>
                        <a:rPr lang="en-ID" sz="1600" dirty="0" smtClean="0"/>
                        <a:t> (</a:t>
                      </a:r>
                      <a:r>
                        <a:rPr lang="en-ID" sz="1600" dirty="0" err="1" smtClean="0"/>
                        <a:t>adenin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guanin</a:t>
                      </a:r>
                      <a:r>
                        <a:rPr lang="en-ID" sz="1600" dirty="0" smtClean="0"/>
                        <a:t>) </a:t>
                      </a:r>
                      <a:r>
                        <a:rPr lang="en-ID" sz="1600" dirty="0" err="1" smtClean="0"/>
                        <a:t>serta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pirimidin</a:t>
                      </a:r>
                      <a:r>
                        <a:rPr lang="en-ID" sz="1600" dirty="0" smtClean="0"/>
                        <a:t> (</a:t>
                      </a:r>
                      <a:r>
                        <a:rPr lang="en-ID" sz="1600" dirty="0" err="1" smtClean="0"/>
                        <a:t>urasil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dan</a:t>
                      </a:r>
                      <a:r>
                        <a:rPr lang="en-ID" sz="1600" dirty="0" smtClean="0"/>
                        <a:t> </a:t>
                      </a:r>
                      <a:r>
                        <a:rPr lang="en-ID" sz="1600" dirty="0" err="1" smtClean="0"/>
                        <a:t>sitosin</a:t>
                      </a:r>
                      <a:r>
                        <a:rPr lang="en-ID" sz="1600" dirty="0" smtClean="0"/>
                        <a:t>)</a:t>
                      </a:r>
                      <a:endParaRPr lang="id-ID" sz="160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 descr="D:\IP RUMI\SUSUN\PGPR susun\pgpr 2018\smt 1\smp 9\gambar\image.ax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177" y="1322145"/>
            <a:ext cx="393319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9152" y="4725636"/>
            <a:ext cx="7866225" cy="1568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err="1"/>
              <a:t>Segmen</a:t>
            </a:r>
            <a:r>
              <a:rPr lang="en-US" sz="1600" dirty="0"/>
              <a:t> DNA </a:t>
            </a:r>
            <a:r>
              <a:rPr lang="en-US" sz="1600" dirty="0" err="1"/>
              <a:t>yang</a:t>
            </a:r>
            <a:r>
              <a:rPr lang="en-US" sz="1600" dirty="0"/>
              <a:t> </a:t>
            </a:r>
            <a:r>
              <a:rPr lang="en-US" sz="1600" dirty="0" err="1"/>
              <a:t>mengode</a:t>
            </a:r>
            <a:r>
              <a:rPr lang="en-US" sz="1600" dirty="0"/>
              <a:t> </a:t>
            </a:r>
            <a:r>
              <a:rPr lang="en-US" sz="1600" dirty="0" err="1"/>
              <a:t>sifat-sifat</a:t>
            </a:r>
            <a:r>
              <a:rPr lang="en-US" sz="1600" dirty="0"/>
              <a:t> </a:t>
            </a:r>
            <a:r>
              <a:rPr lang="en-US" sz="1600" dirty="0" err="1"/>
              <a:t>tertentu dinamakan</a:t>
            </a:r>
            <a:r>
              <a:rPr lang="en-US" sz="1600" dirty="0"/>
              <a:t> gen. </a:t>
            </a:r>
            <a:endParaRPr lang="id-ID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/>
              <a:t>Gen </a:t>
            </a:r>
            <a:r>
              <a:rPr lang="en-US" sz="1600" dirty="0" err="1"/>
              <a:t>berfungsi</a:t>
            </a:r>
            <a:r>
              <a:rPr lang="en-US" sz="1600" dirty="0"/>
              <a:t> </a:t>
            </a:r>
            <a:r>
              <a:rPr lang="en-US" sz="1600" dirty="0" err="1"/>
              <a:t>mengatur</a:t>
            </a:r>
            <a:r>
              <a:rPr lang="en-US" sz="1600" dirty="0"/>
              <a:t> proses </a:t>
            </a:r>
            <a:r>
              <a:rPr lang="en-US" sz="1600" dirty="0" err="1"/>
              <a:t>metabolisme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menyampaikan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genetik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generasi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generasi</a:t>
            </a:r>
            <a:r>
              <a:rPr lang="en-US" sz="1600" dirty="0"/>
              <a:t> </a:t>
            </a:r>
            <a:r>
              <a:rPr lang="en-US" sz="1600" dirty="0" err="1"/>
              <a:t>berikutnya</a:t>
            </a:r>
            <a:r>
              <a:rPr lang="en-US" sz="1600" dirty="0"/>
              <a:t>. </a:t>
            </a:r>
            <a:endParaRPr lang="id-ID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 smtClean="0"/>
              <a:t>Gen </a:t>
            </a:r>
            <a:r>
              <a:rPr lang="en-US" sz="1600" dirty="0" err="1"/>
              <a:t>terletak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lokus</a:t>
            </a:r>
            <a:r>
              <a:rPr lang="en-US" sz="1600" dirty="0"/>
              <a:t> </a:t>
            </a:r>
            <a:r>
              <a:rPr lang="en-US" sz="1600" dirty="0" err="1"/>
              <a:t>kromosom</a:t>
            </a:r>
            <a:r>
              <a:rPr lang="en-US" sz="1600" dirty="0"/>
              <a:t> yang </a:t>
            </a:r>
            <a:r>
              <a:rPr lang="en-US" sz="1600" dirty="0" err="1"/>
              <a:t>tersusun</a:t>
            </a:r>
            <a:r>
              <a:rPr lang="en-US" sz="1600" dirty="0"/>
              <a:t> </a:t>
            </a:r>
            <a:r>
              <a:rPr lang="en-US" sz="1600" dirty="0" err="1"/>
              <a:t>berderet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linear.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id-ID" sz="1600" dirty="0"/>
              <a:t>Gen yang terletak pada lokus yang bersesuaian pada pasangan kromosom homolog disebut alel.</a:t>
            </a:r>
          </a:p>
        </p:txBody>
      </p:sp>
      <p:sp>
        <p:nvSpPr>
          <p:cNvPr id="6" name="Rectangle 5"/>
          <p:cNvSpPr/>
          <p:nvPr/>
        </p:nvSpPr>
        <p:spPr>
          <a:xfrm>
            <a:off x="554792" y="1323415"/>
            <a:ext cx="2305050" cy="3308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id-ID" sz="2000" b="1" dirty="0" smtClean="0">
                <a:solidFill>
                  <a:schemeClr val="bg1"/>
                </a:solidFill>
              </a:rPr>
              <a:t>b. DNA dan RNA</a:t>
            </a:r>
          </a:p>
        </p:txBody>
      </p:sp>
    </p:spTree>
    <p:extLst>
      <p:ext uri="{BB962C8B-B14F-4D97-AF65-F5344CB8AC3E}">
        <p14:creationId xmlns:p14="http://schemas.microsoft.com/office/powerpoint/2010/main" val="3192592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is[84]"/>
          <p:cNvPicPr>
            <a:picLocks noChangeAspect="1" noChangeArrowheads="1"/>
          </p:cNvPicPr>
          <p:nvPr/>
        </p:nvPicPr>
        <p:blipFill>
          <a:blip r:embed="rId2">
            <a:lum bright="-20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52936"/>
            <a:ext cx="7200800" cy="341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899592" y="548680"/>
            <a:ext cx="691276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GENETIKA: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Cabang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ilmu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biologi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yang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mempelajari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tentang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tatacara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penurunan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sifat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dari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induk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kepada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keturunannya</a:t>
            </a:r>
            <a:r>
              <a:rPr lang="en-US" sz="3200" b="1" dirty="0">
                <a:solidFill>
                  <a:srgbClr val="002060"/>
                </a:solidFill>
                <a:latin typeface="Arial Narrow" pitchFamily="34" charset="0"/>
              </a:rPr>
              <a:t> / </a:t>
            </a:r>
            <a:r>
              <a:rPr lang="en-US" sz="3200" b="1" dirty="0" err="1">
                <a:solidFill>
                  <a:srgbClr val="002060"/>
                </a:solidFill>
                <a:latin typeface="Arial Narrow" pitchFamily="34" charset="0"/>
              </a:rPr>
              <a:t>anak</a:t>
            </a:r>
            <a:endParaRPr lang="en-US" sz="3200" b="1" dirty="0">
              <a:solidFill>
                <a:srgbClr val="002060"/>
              </a:solidFill>
              <a:latin typeface="Arial Narrow" pitchFamily="34" charset="0"/>
            </a:endParaRP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5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77875" y="155575"/>
            <a:ext cx="8229600" cy="12525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B0F0"/>
                </a:solidFill>
                <a:latin typeface="Algerian" pitchFamily="82" charset="0"/>
              </a:rPr>
              <a:t>ISTILAH-ISTILAH GENETIKA</a:t>
            </a:r>
            <a:endParaRPr lang="en-US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39552" y="1408113"/>
            <a:ext cx="8064896" cy="5449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GEN 	: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Segmen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DNA (yang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kromosom</a:t>
            </a:r>
            <a:r>
              <a:rPr lang="en-US" dirty="0" smtClean="0"/>
              <a:t>)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r>
              <a:rPr lang="en-US" dirty="0" smtClean="0"/>
              <a:t>KROMOSOM :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anaknya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PARENTAL    : </a:t>
            </a:r>
            <a:r>
              <a:rPr lang="en-US" dirty="0" err="1" smtClean="0"/>
              <a:t>Induk</a:t>
            </a:r>
            <a:endParaRPr lang="en-US" dirty="0" smtClean="0"/>
          </a:p>
          <a:p>
            <a:r>
              <a:rPr lang="en-US" dirty="0" smtClean="0"/>
              <a:t>FILIAL (F) : </a:t>
            </a:r>
            <a:r>
              <a:rPr lang="en-US" dirty="0" err="1" smtClean="0"/>
              <a:t>Keturunan</a:t>
            </a:r>
            <a:r>
              <a:rPr lang="en-US" dirty="0" smtClean="0"/>
              <a:t>.	</a:t>
            </a:r>
          </a:p>
          <a:p>
            <a:r>
              <a:rPr lang="en-US" dirty="0" err="1" smtClean="0"/>
              <a:t>Keturunan</a:t>
            </a:r>
            <a:r>
              <a:rPr lang="en-US" dirty="0" smtClean="0"/>
              <a:t>/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(F-1) 	   	  </a:t>
            </a:r>
            <a:r>
              <a:rPr lang="en-US" dirty="0" err="1" smtClean="0"/>
              <a:t>Keturunan</a:t>
            </a:r>
            <a:r>
              <a:rPr lang="en-US" dirty="0" smtClean="0"/>
              <a:t>/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(F-2)    </a:t>
            </a:r>
          </a:p>
        </p:txBody>
      </p:sp>
    </p:spTree>
    <p:extLst>
      <p:ext uri="{BB962C8B-B14F-4D97-AF65-F5344CB8AC3E}">
        <p14:creationId xmlns:p14="http://schemas.microsoft.com/office/powerpoint/2010/main" val="332917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7544" y="420688"/>
            <a:ext cx="8208912" cy="63896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HOMOZIGOT : 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gen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. </a:t>
            </a:r>
            <a:r>
              <a:rPr lang="en-US" sz="2800" dirty="0" err="1" smtClean="0"/>
              <a:t>Homozigot</a:t>
            </a:r>
            <a:r>
              <a:rPr lang="en-US" sz="2800" dirty="0" smtClean="0"/>
              <a:t> </a:t>
            </a:r>
            <a:r>
              <a:rPr lang="en-US" sz="2800" dirty="0" err="1" smtClean="0"/>
              <a:t>dominan</a:t>
            </a:r>
            <a:r>
              <a:rPr lang="en-US" sz="2800" dirty="0" smtClean="0"/>
              <a:t>      AA/ KK/ MM. 	</a:t>
            </a:r>
            <a:r>
              <a:rPr lang="en-US" sz="2800" dirty="0" err="1" smtClean="0"/>
              <a:t>Homozigot</a:t>
            </a:r>
            <a:r>
              <a:rPr lang="en-US" sz="2800" dirty="0" smtClean="0"/>
              <a:t> </a:t>
            </a:r>
            <a:r>
              <a:rPr lang="en-US" sz="2800" dirty="0" err="1" smtClean="0"/>
              <a:t>resesif</a:t>
            </a:r>
            <a:r>
              <a:rPr lang="en-US" sz="2800" dirty="0" smtClean="0"/>
              <a:t>  </a:t>
            </a:r>
            <a:r>
              <a:rPr lang="en-US" sz="2800" dirty="0" err="1" smtClean="0"/>
              <a:t>aa</a:t>
            </a:r>
            <a:r>
              <a:rPr lang="en-US" sz="2800" dirty="0" smtClean="0"/>
              <a:t>/</a:t>
            </a:r>
            <a:r>
              <a:rPr lang="en-US" sz="2800" dirty="0" err="1" smtClean="0"/>
              <a:t>kk</a:t>
            </a:r>
            <a:r>
              <a:rPr lang="en-US" sz="2800" dirty="0" smtClean="0"/>
              <a:t>/mm.</a:t>
            </a:r>
          </a:p>
          <a:p>
            <a:r>
              <a:rPr lang="en-US" sz="2800" dirty="0" smtClean="0"/>
              <a:t>HETEROZIGOT : 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Pasangan</a:t>
            </a:r>
            <a:r>
              <a:rPr lang="en-US" sz="2800" dirty="0" smtClean="0"/>
              <a:t> gen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, </a:t>
            </a:r>
            <a:r>
              <a:rPr lang="en-US" sz="2800" dirty="0" err="1" smtClean="0"/>
              <a:t>Aa</a:t>
            </a:r>
            <a:r>
              <a:rPr lang="en-US" sz="2800" dirty="0" smtClean="0"/>
              <a:t>/</a:t>
            </a:r>
            <a:r>
              <a:rPr lang="en-US" sz="2800" dirty="0" err="1" smtClean="0"/>
              <a:t>Kk</a:t>
            </a:r>
            <a:r>
              <a:rPr lang="en-US" sz="2800" dirty="0" smtClean="0"/>
              <a:t>/Mm.</a:t>
            </a:r>
          </a:p>
          <a:p>
            <a:r>
              <a:rPr lang="en-US" sz="2800" dirty="0" smtClean="0"/>
              <a:t>GALUR MURNI : </a:t>
            </a:r>
            <a:r>
              <a:rPr lang="en-US" sz="2800" dirty="0" err="1" smtClean="0"/>
              <a:t>keturunan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induk</a:t>
            </a:r>
            <a:endParaRPr lang="en-US" sz="2800" dirty="0" smtClean="0"/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Organisme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genotip</a:t>
            </a:r>
            <a:r>
              <a:rPr lang="en-US" sz="2800" dirty="0" smtClean="0"/>
              <a:t> </a:t>
            </a:r>
            <a:r>
              <a:rPr lang="en-US" sz="2800" dirty="0" err="1" smtClean="0"/>
              <a:t>homozigot</a:t>
            </a:r>
            <a:r>
              <a:rPr lang="en-US" sz="2800" dirty="0" smtClean="0"/>
              <a:t> (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dirty="0" err="1" smtClean="0"/>
              <a:t>dominan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BACKROS : 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Persilangan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F1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induknya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dominan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TESTCROS : 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Persilangan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F1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induknya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resesif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747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2016760"/>
            <a:ext cx="2519680" cy="31407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90985" y="683388"/>
            <a:ext cx="5735977" cy="63167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ysClr val="windowText" lastClr="000000"/>
                </a:solidFill>
              </a:rPr>
              <a:t>B. Hukum Pewarisan Sifat (Hukum Mendel) </a:t>
            </a:r>
          </a:p>
        </p:txBody>
      </p:sp>
      <p:sp>
        <p:nvSpPr>
          <p:cNvPr id="4" name="Rectangle 3">
            <a:hlinkClick r:id="" action="ppaction://noaction"/>
          </p:cNvPr>
          <p:cNvSpPr/>
          <p:nvPr/>
        </p:nvSpPr>
        <p:spPr>
          <a:xfrm>
            <a:off x="3995936" y="2479040"/>
            <a:ext cx="4317365" cy="7404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>
                <a:solidFill>
                  <a:sysClr val="windowText" lastClr="000000"/>
                </a:solidFill>
              </a:rPr>
              <a:t>1. Persilangan Monohibrid Dominan</a:t>
            </a:r>
            <a:endParaRPr lang="id-ID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>
            <a:hlinkClick r:id="" action="ppaction://noaction"/>
          </p:cNvPr>
          <p:cNvSpPr/>
          <p:nvPr/>
        </p:nvSpPr>
        <p:spPr>
          <a:xfrm>
            <a:off x="3995936" y="3243696"/>
            <a:ext cx="4317365" cy="7772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b="1" dirty="0" smtClean="0">
                <a:solidFill>
                  <a:sysClr val="windowText" lastClr="000000"/>
                </a:solidFill>
              </a:rPr>
              <a:t>2. Persilangan Monohibrid Intermediat</a:t>
            </a:r>
            <a:endParaRPr lang="id-ID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Rectangle 5">
            <a:hlinkClick r:id="" action="ppaction://noaction"/>
          </p:cNvPr>
          <p:cNvSpPr/>
          <p:nvPr/>
        </p:nvSpPr>
        <p:spPr>
          <a:xfrm>
            <a:off x="3995935" y="4082935"/>
            <a:ext cx="4317365" cy="7835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id-ID" sz="2000" b="1" dirty="0" smtClean="0">
                <a:solidFill>
                  <a:sysClr val="windowText" lastClr="000000"/>
                </a:solidFill>
              </a:rPr>
              <a:t>3</a:t>
            </a:r>
            <a:r>
              <a:rPr lang="id-ID" sz="2000" b="1" dirty="0" smtClean="0">
                <a:solidFill>
                  <a:sysClr val="windowText" lastClr="000000"/>
                </a:solidFill>
              </a:rPr>
              <a:t>. Persilangan Dihibrid</a:t>
            </a:r>
            <a:endParaRPr lang="id-ID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981409" y="5157470"/>
            <a:ext cx="2707640" cy="832485"/>
          </a:xfrm>
          <a:prstGeom prst="flowChartAlternateProcess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Gregor</a:t>
            </a:r>
            <a:r>
              <a:rPr lang="en-US" dirty="0"/>
              <a:t> Johann Mendel (1822-1884)</a:t>
            </a:r>
          </a:p>
          <a:p>
            <a:pPr algn="ctr"/>
            <a:r>
              <a:rPr lang="en-US" dirty="0" err="1"/>
              <a:t>Bapak</a:t>
            </a:r>
            <a:r>
              <a:rPr lang="en-US" dirty="0"/>
              <a:t> </a:t>
            </a:r>
            <a:r>
              <a:rPr lang="en-US" dirty="0" err="1"/>
              <a:t>Genetika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24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316</TotalTime>
  <Words>523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User</cp:lastModifiedBy>
  <cp:revision>26</cp:revision>
  <dcterms:created xsi:type="dcterms:W3CDTF">2020-07-24T12:39:57Z</dcterms:created>
  <dcterms:modified xsi:type="dcterms:W3CDTF">2020-09-08T17:02:41Z</dcterms:modified>
</cp:coreProperties>
</file>