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97" r:id="rId5"/>
    <p:sldId id="302" r:id="rId6"/>
    <p:sldId id="300" r:id="rId7"/>
    <p:sldId id="301" r:id="rId8"/>
    <p:sldId id="303" r:id="rId9"/>
    <p:sldId id="304" r:id="rId10"/>
    <p:sldId id="305" r:id="rId11"/>
    <p:sldId id="306" r:id="rId12"/>
    <p:sldId id="308" r:id="rId13"/>
    <p:sldId id="299" r:id="rId14"/>
    <p:sldId id="271" r:id="rId15"/>
    <p:sldId id="272" r:id="rId16"/>
    <p:sldId id="296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59" r:id="rId26"/>
    <p:sldId id="25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37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78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02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81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816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15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20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341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7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96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011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81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1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4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03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1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51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1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673B1-05FC-4F42-BEA2-90B28114DC30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CC64B-ED1D-4ABE-9019-FC7D64659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EC0C-5847-4D2D-A932-613C8CD58AEB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11/04/2022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ECD6-470F-4164-B92A-BC71EF15E3C5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30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4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9F64B-8246-4082-B229-CC3CF1575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Sentralisasi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AEDB6-FE73-4746-814E-DF4C8D2D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sejauhmana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dikonsentrasikan</a:t>
            </a:r>
            <a:r>
              <a:rPr lang="en-US" dirty="0"/>
              <a:t> pada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organsisasi</a:t>
            </a:r>
            <a:endParaRPr lang="en-US" dirty="0"/>
          </a:p>
          <a:p>
            <a:r>
              <a:rPr lang="en-US" dirty="0"/>
              <a:t>Ada juga yang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sentralisasi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sentraliasai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r>
              <a:rPr lang="en-US" dirty="0" err="1"/>
              <a:t>Kelemahannya</a:t>
            </a:r>
            <a:r>
              <a:rPr lang="en-US" dirty="0"/>
              <a:t>;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boros</a:t>
            </a:r>
            <a:r>
              <a:rPr lang="en-US" dirty="0"/>
              <a:t> dan 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lamban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neyelesaikaan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672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EBDD18D-5FA6-4DAC-9243-02496205F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Mengapa harus desentralisasi?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9F4FBBEE-F120-451E-A8CB-EFDF106FB2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Karena keterbatasan informasi dari pimpinan puncak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Percepatan dalam mengantisipasi permasalahan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Memberikan motivasi pd para karyawan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en-US"/>
              <a:t>Memberikan kesempatan pd pimpinan di tingkat bawah</a:t>
            </a:r>
          </a:p>
        </p:txBody>
      </p:sp>
    </p:spTree>
    <p:extLst>
      <p:ext uri="{BB962C8B-B14F-4D97-AF65-F5344CB8AC3E}">
        <p14:creationId xmlns:p14="http://schemas.microsoft.com/office/powerpoint/2010/main" val="770417124"/>
      </p:ext>
    </p:extLst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80366B7-7A66-4A58-8C73-FCA3FCE7AF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/>
              <a:t>Elemen</a:t>
            </a:r>
            <a:r>
              <a:rPr lang="en-US" dirty="0"/>
              <a:t>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lain: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B7BDAB0D-250F-41E8-883E-3431A5D73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447800"/>
            <a:ext cx="9144000" cy="5105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defRPr/>
            </a:pPr>
            <a:r>
              <a:rPr lang="en-US" b="1" dirty="0" err="1">
                <a:solidFill>
                  <a:srgbClr val="FFCC66"/>
                </a:solidFill>
              </a:rPr>
              <a:t>Spesialisasi</a:t>
            </a:r>
            <a:r>
              <a:rPr lang="en-US" dirty="0">
                <a:solidFill>
                  <a:srgbClr val="FFCC66"/>
                </a:solidFill>
              </a:rPr>
              <a:t>: </a:t>
            </a:r>
            <a:r>
              <a:rPr lang="en-US" dirty="0" err="1">
                <a:solidFill>
                  <a:srgbClr val="FFCC66"/>
                </a:solidFill>
              </a:rPr>
              <a:t>Derajat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pembagian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tgs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pekerjaan</a:t>
            </a:r>
            <a:r>
              <a:rPr lang="en-US" dirty="0">
                <a:solidFill>
                  <a:srgbClr val="FFCC66"/>
                </a:solidFill>
              </a:rPr>
              <a:t>.</a:t>
            </a:r>
          </a:p>
          <a:p>
            <a:pPr lvl="1" eaLnBrk="1" hangingPunct="1">
              <a:defRPr/>
            </a:pP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dan modern 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semkain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derajad</a:t>
            </a:r>
            <a:r>
              <a:rPr lang="en-US" dirty="0"/>
              <a:t> </a:t>
            </a:r>
            <a:r>
              <a:rPr lang="en-US" dirty="0" err="1"/>
              <a:t>spesialisasinya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Pd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.</a:t>
            </a:r>
          </a:p>
          <a:p>
            <a:pPr lvl="1" eaLnBrk="1" hangingPunct="1">
              <a:defRPr/>
            </a:pPr>
            <a:r>
              <a:rPr lang="en-US" dirty="0"/>
              <a:t>Lama </a:t>
            </a:r>
            <a:r>
              <a:rPr lang="en-US" dirty="0" err="1"/>
              <a:t>kelamaan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pd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menyebabkn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berdampak</a:t>
            </a:r>
            <a:r>
              <a:rPr lang="en-US" dirty="0"/>
              <a:t> pada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pPr lvl="1" eaLnBrk="1" hangingPunct="1">
              <a:defRPr/>
            </a:pP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proporsional</a:t>
            </a:r>
            <a:r>
              <a:rPr lang="en-US" dirty="0"/>
              <a:t>,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7596942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>
            <a:extLst>
              <a:ext uri="{FF2B5EF4-FFF2-40B4-BE49-F238E27FC236}">
                <a16:creationId xmlns:a16="http://schemas.microsoft.com/office/drawing/2014/main" id="{CDE15A3F-46E7-4A0E-8F0F-68341BEDBC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304800"/>
            <a:ext cx="9144000" cy="6172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CC66"/>
                </a:solidFill>
              </a:rPr>
              <a:t>Departementasi: Pengelompokan bersama sejumlah pekerjaan. </a:t>
            </a:r>
          </a:p>
          <a:p>
            <a:pPr lvl="1" eaLnBrk="1" hangingPunct="1">
              <a:defRPr/>
            </a:pPr>
            <a:r>
              <a:rPr lang="en-US"/>
              <a:t>Bisa dilakukan menurut fungsi, geografis, dsb.</a:t>
            </a:r>
          </a:p>
          <a:p>
            <a:pPr lvl="1" eaLnBrk="1" hangingPunct="1">
              <a:defRPr/>
            </a:pPr>
            <a:r>
              <a:rPr lang="en-US"/>
              <a:t>Departementasi diyakini dapat meningkatkan efektivitas dan efisiensi shg meningkatkan kinerja </a:t>
            </a:r>
          </a:p>
          <a:p>
            <a:pPr eaLnBrk="1" hangingPunct="1">
              <a:defRPr/>
            </a:pPr>
            <a:r>
              <a:rPr lang="en-US">
                <a:solidFill>
                  <a:srgbClr val="FFCC66"/>
                </a:solidFill>
              </a:rPr>
              <a:t>Rantai Komando: Garis wewenang dari puncak sampai ke bawah.</a:t>
            </a:r>
          </a:p>
          <a:p>
            <a:pPr lvl="1" eaLnBrk="1" hangingPunct="1">
              <a:defRPr/>
            </a:pPr>
            <a:r>
              <a:rPr lang="en-US"/>
              <a:t>Dlm pelaksanaannya dikenal 2 konsep dasar yaitu: wewenang &amp; kesatuan komando. </a:t>
            </a:r>
          </a:p>
          <a:p>
            <a:pPr lvl="1" eaLnBrk="1" hangingPunct="1">
              <a:defRPr/>
            </a:pPr>
            <a:r>
              <a:rPr lang="en-US"/>
              <a:t>Wewenang yg jelas &amp; adanya kesatuan komando menyebabkan perilaku pegawai lebih mudah diarahkan untuk mencapai tujuan. </a:t>
            </a:r>
          </a:p>
        </p:txBody>
      </p:sp>
    </p:spTree>
  </p:cSld>
  <p:clrMapOvr>
    <a:masterClrMapping/>
  </p:clrMapOvr>
  <p:transition>
    <p:pull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>
            <a:extLst>
              <a:ext uri="{FF2B5EF4-FFF2-40B4-BE49-F238E27FC236}">
                <a16:creationId xmlns:a16="http://schemas.microsoft.com/office/drawing/2014/main" id="{5E7BCCE3-3D2D-4597-B588-B92637F266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228600"/>
            <a:ext cx="8915400" cy="662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CC66"/>
                </a:solidFill>
              </a:rPr>
              <a:t>Rentang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Kendali</a:t>
            </a:r>
            <a:r>
              <a:rPr lang="en-US" dirty="0">
                <a:solidFill>
                  <a:srgbClr val="FFCC66"/>
                </a:solidFill>
              </a:rPr>
              <a:t>: </a:t>
            </a:r>
            <a:r>
              <a:rPr lang="en-US" dirty="0" err="1">
                <a:solidFill>
                  <a:srgbClr val="FFCC66"/>
                </a:solidFill>
              </a:rPr>
              <a:t>Jumlah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bawahan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yg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dpt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diarahkan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secara</a:t>
            </a:r>
            <a:r>
              <a:rPr lang="en-US" dirty="0">
                <a:solidFill>
                  <a:srgbClr val="FFCC66"/>
                </a:solidFill>
              </a:rPr>
              <a:t> </a:t>
            </a:r>
            <a:r>
              <a:rPr lang="en-US" dirty="0" err="1">
                <a:solidFill>
                  <a:srgbClr val="FFCC66"/>
                </a:solidFill>
              </a:rPr>
              <a:t>efektif</a:t>
            </a:r>
            <a:r>
              <a:rPr lang="en-US" dirty="0">
                <a:solidFill>
                  <a:srgbClr val="FFCC66"/>
                </a:solidFill>
              </a:rPr>
              <a:t> &amp; </a:t>
            </a:r>
            <a:r>
              <a:rPr lang="en-US" dirty="0" err="1">
                <a:solidFill>
                  <a:srgbClr val="FFCC66"/>
                </a:solidFill>
              </a:rPr>
              <a:t>efisien</a:t>
            </a:r>
            <a:r>
              <a:rPr lang="en-US" dirty="0">
                <a:solidFill>
                  <a:srgbClr val="FFCC66"/>
                </a:solidFill>
              </a:rPr>
              <a:t>. </a:t>
            </a:r>
          </a:p>
          <a:p>
            <a:pPr lvl="1" eaLnBrk="1" hangingPunct="1">
              <a:defRPr/>
            </a:pP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.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bawahan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biayanya</a:t>
            </a:r>
            <a:r>
              <a:rPr lang="en-US" dirty="0"/>
              <a:t> mahal,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 (Miskin </a:t>
            </a:r>
            <a:r>
              <a:rPr lang="en-US" dirty="0" err="1"/>
              <a:t>otonomi</a:t>
            </a:r>
            <a:r>
              <a:rPr lang="en-US" dirty="0"/>
              <a:t>) </a:t>
            </a:r>
          </a:p>
          <a:p>
            <a:pPr lvl="1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endParaRPr lang="en-US" dirty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2D5F8E7-E6D3-4FE6-AC89-F653591145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Kesimpulan :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EAF85DBF-BE3C-486A-B520-6DECEA513B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menujukkan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system </a:t>
            </a:r>
            <a:r>
              <a:rPr lang="en-US" dirty="0" err="1"/>
              <a:t>koordinasi</a:t>
            </a:r>
            <a:r>
              <a:rPr lang="en-US" dirty="0"/>
              <a:t>, </a:t>
            </a:r>
            <a:r>
              <a:rPr lang="en-US" dirty="0" err="1"/>
              <a:t>pertanggungjawaban</a:t>
            </a:r>
            <a:r>
              <a:rPr lang="en-US" dirty="0"/>
              <a:t> dan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Jika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 </a:t>
            </a:r>
            <a:r>
              <a:rPr lang="en-US" dirty="0" err="1"/>
              <a:t>khususnya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mengawasi</a:t>
            </a:r>
            <a:r>
              <a:rPr lang="en-US" dirty="0"/>
              <a:t>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membatasi</a:t>
            </a:r>
            <a:r>
              <a:rPr lang="en-US" dirty="0"/>
              <a:t> </a:t>
            </a:r>
            <a:r>
              <a:rPr lang="en-US" dirty="0" err="1"/>
              <a:t>gerak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/>
              <a:t>Bagaimana mendesaian struktur organisasi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Besar kecil atau lebar sempitnya organisasi akan sangat tergantung pada kompleksitas dan ukuran organisasinya</a:t>
            </a:r>
          </a:p>
          <a:p>
            <a:r>
              <a:rPr lang="id-ID" dirty="0"/>
              <a:t>Berbagai pertimbangan dilakukan untuk mendesain struktur seperti misalnya bagaimana pengelompokkan tugas, modal atau kekayaan organisasi</a:t>
            </a:r>
          </a:p>
          <a:p>
            <a:r>
              <a:rPr lang="id-ID" dirty="0"/>
              <a:t>Semakin kaya/ lebar  struktur biasanya akan cenderung lebih boros</a:t>
            </a:r>
          </a:p>
        </p:txBody>
      </p:sp>
    </p:spTree>
    <p:extLst>
      <p:ext uri="{BB962C8B-B14F-4D97-AF65-F5344CB8AC3E}">
        <p14:creationId xmlns:p14="http://schemas.microsoft.com/office/powerpoint/2010/main" val="3816523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7"/>
            <a:ext cx="8401080" cy="5768997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Untuk mendesain struktur Henry Mintzberg melakukannya dengan cara melakukan pengelompokkan tugas, yang dibaginya kedalam lima kelompok yaitu :</a:t>
            </a:r>
          </a:p>
          <a:p>
            <a:r>
              <a:rPr lang="id-ID" dirty="0"/>
              <a:t>1. The </a:t>
            </a:r>
            <a:r>
              <a:rPr lang="id-ID" b="1" dirty="0"/>
              <a:t>operating Core </a:t>
            </a:r>
            <a:r>
              <a:rPr lang="id-ID" dirty="0"/>
              <a:t>: meliputi para pegawai  yang melaksanakan pekerjaan dasar yang berhubungan dengan output</a:t>
            </a:r>
          </a:p>
          <a:p>
            <a:r>
              <a:rPr lang="id-ID" dirty="0"/>
              <a:t>2. </a:t>
            </a:r>
            <a:r>
              <a:rPr lang="id-ID" b="1" dirty="0"/>
              <a:t>The Strategic apex </a:t>
            </a:r>
            <a:r>
              <a:rPr lang="id-ID" dirty="0"/>
              <a:t>: merupakan manajer tingkat puncak yang diberi tanggung jawab keseluruhan organisasi</a:t>
            </a:r>
          </a:p>
          <a:p>
            <a:r>
              <a:rPr lang="id-ID" dirty="0"/>
              <a:t>3. </a:t>
            </a:r>
            <a:r>
              <a:rPr lang="id-ID" b="1" dirty="0"/>
              <a:t>The Middle Line </a:t>
            </a:r>
            <a:r>
              <a:rPr lang="id-ID" dirty="0"/>
              <a:t>: para menejer menengah yang menjadi penghubung operating core dengan strategic apex</a:t>
            </a:r>
          </a:p>
          <a:p>
            <a:r>
              <a:rPr lang="id-ID" dirty="0"/>
              <a:t>4. </a:t>
            </a:r>
            <a:r>
              <a:rPr lang="id-ID" b="1" dirty="0"/>
              <a:t>The Technostructure </a:t>
            </a:r>
            <a:r>
              <a:rPr lang="id-ID" dirty="0"/>
              <a:t>: Para nalis yang bertanggung jawab melakukan standardisasi tertentu dalam sebuh organisasi</a:t>
            </a:r>
          </a:p>
          <a:p>
            <a:r>
              <a:rPr lang="id-ID" dirty="0"/>
              <a:t>5. </a:t>
            </a:r>
            <a:r>
              <a:rPr lang="id-ID" b="1" dirty="0"/>
              <a:t>The support staff </a:t>
            </a:r>
            <a:r>
              <a:rPr lang="id-ID" dirty="0"/>
              <a:t>: orang-orang yang mengisi unit staff yang memberi jasa pendukung tak langusng pada organsiasi.</a:t>
            </a:r>
          </a:p>
        </p:txBody>
      </p:sp>
    </p:spTree>
    <p:extLst>
      <p:ext uri="{BB962C8B-B14F-4D97-AF65-F5344CB8AC3E}">
        <p14:creationId xmlns:p14="http://schemas.microsoft.com/office/powerpoint/2010/main" val="916919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428605"/>
            <a:ext cx="8401080" cy="569755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/>
              <a:t>Dengan mendasarkan bagian mana yang mendominasi dalam suatu organisasi maka dapat dikelompokkan beberapa desain organisasi : </a:t>
            </a:r>
          </a:p>
          <a:p>
            <a:pPr marL="514350" indent="-514350">
              <a:buAutoNum type="arabicPeriod"/>
            </a:pPr>
            <a:r>
              <a:rPr lang="id-ID" b="1" dirty="0"/>
              <a:t>Struktur sederhana</a:t>
            </a:r>
          </a:p>
          <a:p>
            <a:pPr marL="514350" indent="-514350">
              <a:buNone/>
            </a:pPr>
            <a:r>
              <a:rPr lang="id-ID" dirty="0"/>
              <a:t>      - ditandai dengan </a:t>
            </a:r>
            <a:r>
              <a:rPr lang="id-ID" b="1" dirty="0"/>
              <a:t>strategic apex </a:t>
            </a:r>
            <a:r>
              <a:rPr lang="id-ID" dirty="0"/>
              <a:t>yang dominan</a:t>
            </a:r>
          </a:p>
          <a:p>
            <a:pPr marL="514350" indent="-514350">
              <a:buNone/>
            </a:pPr>
            <a:r>
              <a:rPr lang="id-ID" dirty="0"/>
              <a:t>      - Ditandai dengan  ciri : departementasi sederhana, rentang kendali luas, sentralistis, formalisasi rendah, pengambilan TUS ada di satu tangan</a:t>
            </a:r>
          </a:p>
          <a:p>
            <a:pPr marL="514350" indent="-514350">
              <a:buNone/>
            </a:pPr>
            <a:r>
              <a:rPr lang="id-ID" dirty="0"/>
              <a:t>      - struktur ini biasanya digunakan pada : </a:t>
            </a:r>
          </a:p>
          <a:p>
            <a:pPr marL="514350" indent="-514350">
              <a:buNone/>
            </a:pPr>
            <a:r>
              <a:rPr lang="id-ID" dirty="0"/>
              <a:t>       a. organisasi yang kecil, muda, jumlah pegawai sedikit </a:t>
            </a:r>
          </a:p>
          <a:p>
            <a:pPr marL="514350" indent="-514350">
              <a:buNone/>
            </a:pPr>
            <a:r>
              <a:rPr lang="id-ID" dirty="0"/>
              <a:t>       b. Lingkungan sederhana dan dinasmis</a:t>
            </a:r>
          </a:p>
          <a:p>
            <a:pPr marL="514350" indent="-514350">
              <a:buNone/>
            </a:pPr>
            <a:r>
              <a:rPr lang="id-ID" dirty="0"/>
              <a:t>       c. Organsiasi sedang mengalami krisis karena pengaruh lingkungan</a:t>
            </a:r>
          </a:p>
          <a:p>
            <a:pPr marL="514350" indent="-514350">
              <a:buNone/>
            </a:pPr>
            <a:r>
              <a:rPr lang="id-ID" dirty="0"/>
              <a:t>       d. Dipilih jika pimpinan ingin menyimpan kekuasaan dan mengindari formalisasi yang tinggi</a:t>
            </a:r>
          </a:p>
          <a:p>
            <a:pPr marL="514350" indent="-514350">
              <a:buNone/>
            </a:pPr>
            <a:r>
              <a:rPr lang="id-ID" dirty="0"/>
              <a:t>      - kelebihan : cepat, fleksibel, murah, pertangg jawab mudah</a:t>
            </a:r>
          </a:p>
          <a:p>
            <a:pPr marL="514350" indent="-514350">
              <a:buNone/>
            </a:pPr>
            <a:r>
              <a:rPr lang="id-ID" dirty="0"/>
              <a:t>      - kelemahan : hanya bisa digunakan pada orgs kecil,  dan sangat tergantung pada kesehatan dan perilaku seorang individu</a:t>
            </a:r>
          </a:p>
        </p:txBody>
      </p:sp>
    </p:spTree>
    <p:extLst>
      <p:ext uri="{BB962C8B-B14F-4D97-AF65-F5344CB8AC3E}">
        <p14:creationId xmlns:p14="http://schemas.microsoft.com/office/powerpoint/2010/main" val="82504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7"/>
            <a:ext cx="840108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2. </a:t>
            </a:r>
            <a:r>
              <a:rPr lang="id-ID" b="1" dirty="0"/>
              <a:t>Birokrasi mesin </a:t>
            </a:r>
          </a:p>
          <a:p>
            <a:pPr>
              <a:buNone/>
            </a:pPr>
            <a:r>
              <a:rPr lang="id-ID" dirty="0"/>
              <a:t>     - dipilih jika para </a:t>
            </a:r>
            <a:r>
              <a:rPr lang="id-ID" b="1" dirty="0"/>
              <a:t>technostructure </a:t>
            </a:r>
            <a:r>
              <a:rPr lang="id-ID" dirty="0"/>
              <a:t>yang dominan</a:t>
            </a:r>
          </a:p>
          <a:p>
            <a:pPr>
              <a:buNone/>
            </a:pPr>
            <a:r>
              <a:rPr lang="id-ID" dirty="0"/>
              <a:t>     - konsep utamanya : standardisasi, rutinitas pekerjaan, formalisasi, departementasi tinggi, sentralisitis, pengambilan TUS mengacu pada rantai komando dan strukutur yang rumit</a:t>
            </a:r>
          </a:p>
          <a:p>
            <a:pPr>
              <a:buNone/>
            </a:pPr>
            <a:r>
              <a:rPr lang="id-ID" dirty="0"/>
              <a:t>     - digunakan pada organsiasi yang besar, lingkungan stabil dan sederhana, pekerjaan dapat distandardisasi</a:t>
            </a:r>
          </a:p>
          <a:p>
            <a:pPr>
              <a:buNone/>
            </a:pPr>
            <a:r>
              <a:rPr lang="id-ID" dirty="0"/>
              <a:t>     - kelebihan : spesialisasi tinggi maka penghematan ekonomi tinggi, duplikasi tugas minim. Juga ada keseragaman “bahasa” pada para pegawai </a:t>
            </a:r>
          </a:p>
          <a:p>
            <a:pPr>
              <a:buNone/>
            </a:pPr>
            <a:r>
              <a:rPr lang="id-ID" dirty="0"/>
              <a:t>     - kelemahan : Terlalu kaku dalam memandang aturan, sering tercipta konflik antar sub-sub unit</a:t>
            </a:r>
          </a:p>
        </p:txBody>
      </p:sp>
    </p:spTree>
    <p:extLst>
      <p:ext uri="{BB962C8B-B14F-4D97-AF65-F5344CB8AC3E}">
        <p14:creationId xmlns:p14="http://schemas.microsoft.com/office/powerpoint/2010/main" val="3404850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6B0F004A-FB1C-4B1B-9B26-3EF7362CE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2108" y="273916"/>
            <a:ext cx="10411691" cy="601604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: </a:t>
            </a:r>
          </a:p>
          <a:p>
            <a:pPr marL="609600" indent="-609600">
              <a:buNone/>
              <a:defRPr/>
            </a:pPr>
            <a:r>
              <a:rPr lang="en-US" sz="2400" dirty="0"/>
              <a:t>			Cara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, </a:t>
            </a:r>
            <a:r>
              <a:rPr lang="en-US" sz="2400" dirty="0" err="1"/>
              <a:t>dikelompokkan</a:t>
            </a:r>
            <a:r>
              <a:rPr lang="en-US" sz="2400" dirty="0"/>
              <a:t> dan </a:t>
            </a:r>
            <a:r>
              <a:rPr lang="en-US" sz="2400" dirty="0" err="1"/>
              <a:t>dikoordinasikan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formal</a:t>
            </a:r>
          </a:p>
          <a:p>
            <a:pPr marL="609600" indent="-609600">
              <a:buNone/>
              <a:defRPr/>
            </a:pP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prakteknya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diperjelas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/ </a:t>
            </a:r>
            <a:r>
              <a:rPr lang="en-US" sz="2400" dirty="0" err="1"/>
              <a:t>bentuk</a:t>
            </a:r>
            <a:r>
              <a:rPr lang="en-US" sz="2400" dirty="0"/>
              <a:t> diagram yang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segi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meliputi</a:t>
            </a:r>
            <a:r>
              <a:rPr lang="en-US" sz="2400" dirty="0"/>
              <a:t>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,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, </a:t>
            </a:r>
            <a:r>
              <a:rPr lang="en-US" sz="2400" dirty="0" err="1"/>
              <a:t>saluran</a:t>
            </a:r>
            <a:r>
              <a:rPr lang="en-US" sz="2400" dirty="0"/>
              <a:t> </a:t>
            </a:r>
            <a:r>
              <a:rPr lang="en-US" sz="2400" dirty="0" err="1"/>
              <a:t>pengawasan</a:t>
            </a:r>
            <a:r>
              <a:rPr lang="en-US" sz="2400" dirty="0"/>
              <a:t> dan </a:t>
            </a:r>
            <a:r>
              <a:rPr lang="en-US" sz="2400" dirty="0" err="1"/>
              <a:t>wewenang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(G. Terry) </a:t>
            </a:r>
          </a:p>
          <a:p>
            <a:pPr marL="609600" indent="-609600">
              <a:buNone/>
              <a:defRPr/>
            </a:pP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bagan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dilihat</a:t>
            </a:r>
            <a:r>
              <a:rPr lang="en-US" sz="2400" dirty="0"/>
              <a:t> :</a:t>
            </a:r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Seberapa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(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kecilnya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)</a:t>
            </a:r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dallam</a:t>
            </a:r>
            <a:r>
              <a:rPr lang="en-US" sz="2400" dirty="0"/>
              <a:t> </a:t>
            </a:r>
            <a:r>
              <a:rPr lang="en-US" sz="2400" dirty="0" err="1"/>
              <a:t>organsiasi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aliran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pembagian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dan </a:t>
            </a:r>
            <a:r>
              <a:rPr lang="en-US" sz="2400" dirty="0" err="1"/>
              <a:t>kewenangan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pejabat</a:t>
            </a:r>
            <a:r>
              <a:rPr lang="en-US" sz="2400" dirty="0"/>
              <a:t> dan </a:t>
            </a:r>
            <a:r>
              <a:rPr lang="en-US" sz="2400" dirty="0" err="1"/>
              <a:t>bawahan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pertanggungjawaban</a:t>
            </a:r>
            <a:r>
              <a:rPr lang="en-US" sz="2400" dirty="0"/>
              <a:t> </a:t>
            </a:r>
            <a:r>
              <a:rPr lang="en-US" sz="2400" dirty="0" err="1"/>
              <a:t>dsb</a:t>
            </a:r>
            <a:endParaRPr lang="en-US" sz="2400" dirty="0"/>
          </a:p>
          <a:p>
            <a:pPr marL="609600" indent="-609600">
              <a:buAutoNum type="arabicPeriod"/>
              <a:defRPr/>
            </a:pPr>
            <a:endParaRPr lang="en-US" sz="2400" dirty="0"/>
          </a:p>
          <a:p>
            <a:pPr marL="609600" indent="-609600">
              <a:buAutoNum type="arabicPeriod"/>
              <a:defRPr/>
            </a:pPr>
            <a:endParaRPr lang="en-US" sz="2400" dirty="0"/>
          </a:p>
        </p:txBody>
      </p:sp>
    </p:spTree>
  </p:cSld>
  <p:clrMapOvr>
    <a:masterClrMapping/>
  </p:clrMapOvr>
  <p:transition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500043"/>
            <a:ext cx="840108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/>
              <a:t>3. </a:t>
            </a:r>
            <a:r>
              <a:rPr lang="id-ID" b="1" dirty="0"/>
              <a:t>Birokrasi profesional</a:t>
            </a:r>
          </a:p>
          <a:p>
            <a:pPr>
              <a:buNone/>
            </a:pPr>
            <a:r>
              <a:rPr lang="id-ID" dirty="0"/>
              <a:t>     - dipilih jika </a:t>
            </a:r>
            <a:r>
              <a:rPr lang="id-ID" b="1" dirty="0"/>
              <a:t>operating care </a:t>
            </a:r>
            <a:r>
              <a:rPr lang="id-ID" dirty="0"/>
              <a:t>yang dominan</a:t>
            </a:r>
          </a:p>
          <a:p>
            <a:pPr>
              <a:buNone/>
            </a:pPr>
            <a:r>
              <a:rPr lang="id-ID" dirty="0"/>
              <a:t>     - memberi kesempatan mempekerjakan spesialis yang terlatih untuk operating care</a:t>
            </a:r>
          </a:p>
          <a:p>
            <a:pPr>
              <a:buNone/>
            </a:pPr>
            <a:r>
              <a:rPr lang="id-ID" dirty="0"/>
              <a:t>     - berusaha menggabungkan standardisasi dengan desentralisasi</a:t>
            </a:r>
          </a:p>
          <a:p>
            <a:pPr>
              <a:buNone/>
            </a:pPr>
            <a:r>
              <a:rPr lang="id-ID" dirty="0"/>
              <a:t>     - desain ini menyandarkan diri pada spesialisasi sosial daripada fungsional, yaitu spesialisasi yang didasarkan atas kepemilikan kemampuan individual dan bukan atas dasar pembagian kerja (mis : Perg Tinggi, RS, Perpus dsb)</a:t>
            </a:r>
          </a:p>
          <a:p>
            <a:pPr>
              <a:buNone/>
            </a:pPr>
            <a:r>
              <a:rPr lang="id-ID" dirty="0"/>
              <a:t>     - kelebihan : karena punya ketrampilan terlatih maka eff dan effisiensi tinggi, ada kebebasan para pegawai </a:t>
            </a:r>
          </a:p>
          <a:p>
            <a:pPr>
              <a:buNone/>
            </a:pPr>
            <a:r>
              <a:rPr lang="id-ID" dirty="0"/>
              <a:t>     - kekurangan : ada kecenderungan konflik antar sub unit, sangat kaku pada peraturan meski dibuat sendiri.</a:t>
            </a:r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10668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357167"/>
            <a:ext cx="8401080" cy="5768997"/>
          </a:xfrm>
        </p:spPr>
        <p:txBody>
          <a:bodyPr/>
          <a:lstStyle/>
          <a:p>
            <a:pPr>
              <a:buNone/>
            </a:pPr>
            <a:r>
              <a:rPr lang="id-ID" dirty="0"/>
              <a:t>4. </a:t>
            </a:r>
            <a:r>
              <a:rPr lang="id-ID" b="1" dirty="0"/>
              <a:t>Struktur yang devisional </a:t>
            </a:r>
            <a:r>
              <a:rPr lang="id-ID" dirty="0"/>
              <a:t>:</a:t>
            </a:r>
          </a:p>
          <a:p>
            <a:pPr>
              <a:buNone/>
            </a:pPr>
            <a:r>
              <a:rPr lang="id-ID" dirty="0"/>
              <a:t> -Dipilih jika </a:t>
            </a:r>
            <a:r>
              <a:rPr lang="id-ID" b="1" dirty="0"/>
              <a:t>middle manajemen </a:t>
            </a:r>
            <a:r>
              <a:rPr lang="id-ID" dirty="0"/>
              <a:t>yang dominan</a:t>
            </a:r>
          </a:p>
          <a:p>
            <a:pPr>
              <a:buFontTx/>
              <a:buChar char="-"/>
            </a:pPr>
            <a:r>
              <a:rPr lang="id-ID" dirty="0"/>
              <a:t>Ciri : ada sejumlah unit yang otonom yang bekerja seperti birokrasi mesin akan tetapi dikoordinir pusat, sehingga masing-masing unit berdiri sendiri dan middle manajer mampu melakukan kontrol yang besr pada unit maisng-masing.</a:t>
            </a:r>
          </a:p>
          <a:p>
            <a:pPr>
              <a:buFontTx/>
              <a:buChar char="-"/>
            </a:pPr>
            <a:r>
              <a:rPr lang="id-ID" dirty="0"/>
              <a:t>Biasanya dipakai pada orgs yang punya keanekaragaman produk</a:t>
            </a:r>
          </a:p>
          <a:p>
            <a:pPr>
              <a:buFontTx/>
              <a:buChar char="-"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FontTx/>
              <a:buChar char="-"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202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9720" y="285729"/>
            <a:ext cx="8401080" cy="584043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d-ID" dirty="0"/>
              <a:t>Kelebihan : </a:t>
            </a:r>
          </a:p>
          <a:p>
            <a:pPr>
              <a:buFontTx/>
              <a:buChar char="-"/>
            </a:pPr>
            <a:r>
              <a:rPr lang="id-ID" dirty="0"/>
              <a:t>Berusaha mengatasi masalah dnegan memebrikan tanggung jawab penuh pada manajer devisi sehingga orientasiny pada hasil</a:t>
            </a:r>
          </a:p>
          <a:p>
            <a:pPr>
              <a:buFontTx/>
              <a:buChar char="-"/>
            </a:pPr>
            <a:r>
              <a:rPr lang="id-ID" dirty="0"/>
              <a:t>Mebebaskan staff kantor pusat dari perhatiannya atas kegiatan devisi sehari-hari, sehingga bisa berfikir strategis jangka panjang.</a:t>
            </a:r>
          </a:p>
          <a:p>
            <a:pPr>
              <a:buFontTx/>
              <a:buChar char="-"/>
            </a:pPr>
            <a:r>
              <a:rPr lang="id-ID" dirty="0"/>
              <a:t>Masalah yang timbul dapat diminimalisir dampaknya pada orgs secara keseluruhan.</a:t>
            </a:r>
          </a:p>
          <a:p>
            <a:pPr>
              <a:buNone/>
            </a:pPr>
            <a:r>
              <a:rPr lang="id-ID" dirty="0"/>
              <a:t>Kekurangan :</a:t>
            </a:r>
          </a:p>
          <a:p>
            <a:pPr>
              <a:buFontTx/>
              <a:buChar char="-"/>
            </a:pPr>
            <a:r>
              <a:rPr lang="id-ID" dirty="0"/>
              <a:t>Duplikasi pekerjaan dan sumber daya</a:t>
            </a:r>
          </a:p>
          <a:p>
            <a:pPr>
              <a:buFontTx/>
              <a:buChar char="-"/>
            </a:pPr>
            <a:r>
              <a:rPr lang="id-ID" dirty="0"/>
              <a:t>Potensial mendorong konflik</a:t>
            </a:r>
          </a:p>
          <a:p>
            <a:pPr>
              <a:buFontTx/>
              <a:buChar char="-"/>
            </a:pPr>
            <a:r>
              <a:rPr lang="id-ID" dirty="0"/>
              <a:t>Kesulitan koordinasi, krn peg tak bisa dipindahkan dari satu devisi ke devisi yang lain</a:t>
            </a:r>
          </a:p>
        </p:txBody>
      </p:sp>
    </p:spTree>
    <p:extLst>
      <p:ext uri="{BB962C8B-B14F-4D97-AF65-F5344CB8AC3E}">
        <p14:creationId xmlns:p14="http://schemas.microsoft.com/office/powerpoint/2010/main" val="3768119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158" y="428605"/>
            <a:ext cx="8329642" cy="569755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d-ID" dirty="0"/>
              <a:t>5. </a:t>
            </a:r>
            <a:r>
              <a:rPr lang="id-ID" b="1" dirty="0"/>
              <a:t>Adhocracy</a:t>
            </a:r>
          </a:p>
          <a:p>
            <a:pPr>
              <a:buNone/>
            </a:pPr>
            <a:r>
              <a:rPr lang="id-ID" dirty="0"/>
              <a:t>     - diplih jika </a:t>
            </a:r>
            <a:r>
              <a:rPr lang="id-ID" b="1" dirty="0"/>
              <a:t>staff pendukung </a:t>
            </a:r>
            <a:r>
              <a:rPr lang="id-ID" dirty="0"/>
              <a:t>yang banyak mengatur jalannya organisasi</a:t>
            </a:r>
          </a:p>
          <a:p>
            <a:pPr>
              <a:buNone/>
            </a:pPr>
            <a:r>
              <a:rPr lang="id-ID" dirty="0"/>
              <a:t>     - Ciri : </a:t>
            </a:r>
          </a:p>
          <a:p>
            <a:pPr>
              <a:buNone/>
            </a:pPr>
            <a:r>
              <a:rPr lang="id-ID" dirty="0"/>
              <a:t>     a. Defernsiasi horizontal tinggi (krn diisi oleh kaum profesional</a:t>
            </a:r>
          </a:p>
          <a:p>
            <a:pPr>
              <a:buNone/>
            </a:pPr>
            <a:r>
              <a:rPr lang="id-ID" dirty="0"/>
              <a:t>     b. Deferensiasi vertikal dan formalisasinya rendah (karena akan membatasi orgs dalam melakukan penyesuaian, peraturan sedikit dan biasanya cenderung tak mengikat atau tak tertulis.</a:t>
            </a:r>
          </a:p>
          <a:p>
            <a:pPr>
              <a:buNone/>
            </a:pPr>
            <a:r>
              <a:rPr lang="id-ID" dirty="0"/>
              <a:t>     c. Desentralisasi, fleksibilitas dan responsivitas tinggi</a:t>
            </a:r>
          </a:p>
          <a:p>
            <a:pPr>
              <a:buNone/>
            </a:pPr>
            <a:r>
              <a:rPr lang="id-ID" dirty="0"/>
              <a:t>      - Kelebihan : cepat mengantisipasi perubahan</a:t>
            </a:r>
          </a:p>
          <a:p>
            <a:pPr>
              <a:buNone/>
            </a:pPr>
            <a:r>
              <a:rPr lang="id-ID" dirty="0"/>
              <a:t>      - kelemahan : potensial terjadinya konflik</a:t>
            </a:r>
          </a:p>
        </p:txBody>
      </p:sp>
    </p:spTree>
    <p:extLst>
      <p:ext uri="{BB962C8B-B14F-4D97-AF65-F5344CB8AC3E}">
        <p14:creationId xmlns:p14="http://schemas.microsoft.com/office/powerpoint/2010/main" val="3898173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441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45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FEAB3-CE6A-4FE8-B2FE-A079DD49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F242E-DE55-4F36-ACC6-00844F908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: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top </a:t>
            </a:r>
            <a:r>
              <a:rPr lang="en-US" dirty="0" err="1"/>
              <a:t>eksekutif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utama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: </a:t>
            </a:r>
            <a:r>
              <a:rPr lang="en-US" dirty="0" err="1"/>
              <a:t>struktur</a:t>
            </a:r>
            <a:r>
              <a:rPr lang="en-US" dirty="0"/>
              <a:t> pada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Dari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pyramid / </a:t>
            </a:r>
            <a:r>
              <a:rPr lang="en-US" dirty="0" err="1"/>
              <a:t>menegak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mendatar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0401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326D-512D-438D-9B75-65D51517C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2F8AD-C56E-470D-9F24-C5C6BF8F8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Formalisasi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Sentralisasi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spesialisai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Departementasi</a:t>
            </a:r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komando</a:t>
            </a:r>
            <a:endParaRPr lang="en-US" dirty="0"/>
          </a:p>
          <a:p>
            <a:r>
              <a:rPr lang="en-US" dirty="0"/>
              <a:t>7.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kendali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603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C0A7A-BB39-4168-996F-AA6E031D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0BC1C-C64B-4391-A178-401B46612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deferensiasi</a:t>
            </a:r>
            <a:r>
              <a:rPr lang="en-US" dirty="0"/>
              <a:t> </a:t>
            </a:r>
            <a:r>
              <a:rPr lang="en-US" dirty="0" err="1"/>
              <a:t>yangbada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(Robbins)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Differensiasi</a:t>
            </a:r>
            <a:r>
              <a:rPr lang="en-US" dirty="0"/>
              <a:t> horizontal :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horizontal </a:t>
            </a:r>
            <a:r>
              <a:rPr lang="en-US" dirty="0" err="1"/>
              <a:t>menurut</a:t>
            </a:r>
            <a:r>
              <a:rPr lang="en-US" dirty="0"/>
              <a:t> unit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fungsi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defferensiasi</a:t>
            </a:r>
            <a:r>
              <a:rPr lang="en-US" dirty="0"/>
              <a:t> vertical :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hierarkhi</a:t>
            </a:r>
            <a:r>
              <a:rPr lang="en-US" dirty="0"/>
              <a:t> </a:t>
            </a:r>
            <a:r>
              <a:rPr lang="en-US" dirty="0" err="1"/>
              <a:t>organsiasi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deffernsiasi</a:t>
            </a:r>
            <a:r>
              <a:rPr lang="en-US" dirty="0"/>
              <a:t> </a:t>
            </a:r>
            <a:r>
              <a:rPr lang="en-US" dirty="0" err="1"/>
              <a:t>spasial</a:t>
            </a:r>
            <a:r>
              <a:rPr lang="en-US" dirty="0"/>
              <a:t> : </a:t>
            </a:r>
            <a:r>
              <a:rPr lang="en-US" dirty="0" err="1"/>
              <a:t>merujuk</a:t>
            </a:r>
            <a:r>
              <a:rPr lang="en-US" dirty="0"/>
              <a:t> pada </a:t>
            </a:r>
            <a:r>
              <a:rPr lang="en-US" dirty="0" err="1"/>
              <a:t>defefensiasi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para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tersebar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geografis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39312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458F-25F0-4509-A293-A8DB18EC7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4280-BA96-4298-9DB0-852161BCF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control/ </a:t>
            </a:r>
            <a:r>
              <a:rPr lang="en-US" dirty="0" err="1"/>
              <a:t>pengawasam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kebutuahn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perlengkapan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5923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3848D-4A93-4BA0-8CF1-8238BDEEE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EDAC2-C054-46AB-A13C-BF9E65E78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Tingkat </a:t>
            </a:r>
            <a:r>
              <a:rPr lang="en-US" dirty="0" err="1"/>
              <a:t>sejauhmana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ditrandardisasikan</a:t>
            </a:r>
            <a:endParaRPr lang="en-US" dirty="0"/>
          </a:p>
          <a:p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pada SOP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baku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adari</a:t>
            </a:r>
            <a:r>
              <a:rPr lang="en-US" dirty="0"/>
              <a:t> :</a:t>
            </a:r>
          </a:p>
          <a:p>
            <a:r>
              <a:rPr lang="en-US" dirty="0"/>
              <a:t>1. </a:t>
            </a:r>
            <a:r>
              <a:rPr lang="en-US" dirty="0" err="1"/>
              <a:t>Uraian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yang </a:t>
            </a:r>
            <a:r>
              <a:rPr lang="en-US" dirty="0" err="1"/>
              <a:t>eksplisit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memebatasin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nyang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tegas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dan </a:t>
            </a:r>
            <a:r>
              <a:rPr lang="en-US" dirty="0" err="1"/>
              <a:t>terdokumentasi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36093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28C7E-B44B-452B-B5D5-E1AA4532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penting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3F86-290E-4BED-AAA9-951319332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Agar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en-US" dirty="0"/>
          </a:p>
          <a:p>
            <a:r>
              <a:rPr lang="en-US" dirty="0"/>
              <a:t>2.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standardisasi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kenekaragaman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pelaksanan</a:t>
            </a:r>
            <a:r>
              <a:rPr lang="en-US" dirty="0"/>
              <a:t> </a:t>
            </a:r>
            <a:r>
              <a:rPr lang="en-US" dirty="0" err="1"/>
              <a:t>tugas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mmepermudah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, dan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pekerjaan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sisis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foemalisasi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berhemat</a:t>
            </a:r>
            <a:r>
              <a:rPr lang="en-US" dirty="0"/>
              <a:t>. </a:t>
            </a:r>
            <a:r>
              <a:rPr lang="en-US" dirty="0" err="1"/>
              <a:t>Katrena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formalisasi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dikeluarkan</a:t>
            </a:r>
            <a:r>
              <a:rPr lang="en-US" dirty="0"/>
              <a:t> oleh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09321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8F9A9-652D-4189-B340-FDB0F392B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Teknik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formalisasi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E188C-FB13-41CA-9CC6-AE838D90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b="1" dirty="0" err="1"/>
              <a:t>Seleksi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ridak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tersususn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 dan </a:t>
            </a:r>
            <a:r>
              <a:rPr lang="en-US" dirty="0" err="1"/>
              <a:t>terstruktur</a:t>
            </a:r>
            <a:r>
              <a:rPr lang="en-US" dirty="0"/>
              <a:t>. 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menetukan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yang </a:t>
            </a:r>
            <a:r>
              <a:rPr lang="en-US" dirty="0" err="1"/>
              <a:t>kompeten</a:t>
            </a:r>
            <a:endParaRPr lang="en-US" dirty="0"/>
          </a:p>
          <a:p>
            <a:r>
              <a:rPr lang="en-US" dirty="0"/>
              <a:t>2. </a:t>
            </a:r>
            <a:r>
              <a:rPr lang="en-US" b="1" dirty="0" err="1"/>
              <a:t>Persyaratan</a:t>
            </a:r>
            <a:r>
              <a:rPr lang="en-US" b="1" dirty="0"/>
              <a:t> </a:t>
            </a:r>
            <a:r>
              <a:rPr lang="en-US" b="1" dirty="0" err="1"/>
              <a:t>peran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analisisi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dan </a:t>
            </a:r>
            <a:r>
              <a:rPr lang="en-US" dirty="0" err="1"/>
              <a:t>jabatan</a:t>
            </a:r>
            <a:endParaRPr lang="en-US" dirty="0"/>
          </a:p>
          <a:p>
            <a:r>
              <a:rPr lang="en-US" dirty="0"/>
              <a:t>3. </a:t>
            </a:r>
            <a:r>
              <a:rPr lang="en-US" b="1" dirty="0" err="1"/>
              <a:t>Peraturan</a:t>
            </a:r>
            <a:r>
              <a:rPr lang="en-US" b="1" dirty="0"/>
              <a:t>,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dirty="0"/>
              <a:t>dan juga </a:t>
            </a:r>
            <a:r>
              <a:rPr lang="en-US" b="1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dan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tertulis</a:t>
            </a:r>
            <a:endParaRPr lang="en-US" dirty="0"/>
          </a:p>
          <a:p>
            <a:r>
              <a:rPr lang="en-US" dirty="0"/>
              <a:t>4. </a:t>
            </a:r>
            <a:r>
              <a:rPr lang="en-US" b="1" dirty="0" err="1"/>
              <a:t>Dilakukan</a:t>
            </a:r>
            <a:r>
              <a:rPr lang="en-US" b="1" dirty="0"/>
              <a:t> </a:t>
            </a:r>
            <a:r>
              <a:rPr lang="en-US" b="1" dirty="0" err="1"/>
              <a:t>pelatihan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menepati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181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1438</Words>
  <Application>Microsoft Office PowerPoint</Application>
  <PresentationFormat>Widescreen</PresentationFormat>
  <Paragraphs>140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1_Office Theme</vt:lpstr>
      <vt:lpstr> struktur organisasi</vt:lpstr>
      <vt:lpstr>PowerPoint Presentation</vt:lpstr>
      <vt:lpstr>Jenis bagan struktur organisasi</vt:lpstr>
      <vt:lpstr>Komponen struktur organisasi</vt:lpstr>
      <vt:lpstr>Kompleksitas organisasi</vt:lpstr>
      <vt:lpstr>Mengapa melihat kompleksitas itu penting ?</vt:lpstr>
      <vt:lpstr>Formalisasi</vt:lpstr>
      <vt:lpstr>Formulasi penting</vt:lpstr>
      <vt:lpstr>Teknik melakukan formalisasi</vt:lpstr>
      <vt:lpstr>Sentralisasi</vt:lpstr>
      <vt:lpstr>Mengapa harus desentralisasi?</vt:lpstr>
      <vt:lpstr>Elemen- elemen Struktur yang lain:</vt:lpstr>
      <vt:lpstr>PowerPoint Presentation</vt:lpstr>
      <vt:lpstr>PowerPoint Presentation</vt:lpstr>
      <vt:lpstr>Kesimpulan :</vt:lpstr>
      <vt:lpstr>Bagaimana mendesaian struktur organisasi 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Dasain struktur organisasi</dc:title>
  <dc:creator>USER</dc:creator>
  <cp:lastModifiedBy>asus</cp:lastModifiedBy>
  <cp:revision>9</cp:revision>
  <dcterms:created xsi:type="dcterms:W3CDTF">2021-09-20T13:18:18Z</dcterms:created>
  <dcterms:modified xsi:type="dcterms:W3CDTF">2022-04-11T00:57:41Z</dcterms:modified>
</cp:coreProperties>
</file>